
<file path=[Content_Types].xml><?xml version="1.0" encoding="utf-8"?>
<Types xmlns="http://schemas.openxmlformats.org/package/2006/content-types">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charts/chart9.xml" ContentType="application/vnd.openxmlformats-officedocument.drawingml.chart+xml"/>
  <Override PartName="/ppt/charts/chart10.xml" ContentType="application/vnd.openxmlformats-officedocument.drawingml.chart+xml"/>
  <Override PartName="/ppt/charts/chart11.xml" ContentType="application/vnd.openxmlformats-officedocument.drawingml.chart+xml"/>
  <Override PartName="/ppt/charts/chart12.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7"/>
  </p:notesMasterIdLst>
  <p:sldIdLst>
    <p:sldId id="256" r:id="rId2"/>
    <p:sldId id="333" r:id="rId3"/>
    <p:sldId id="257" r:id="rId4"/>
    <p:sldId id="258" r:id="rId5"/>
    <p:sldId id="334" r:id="rId6"/>
    <p:sldId id="259" r:id="rId7"/>
    <p:sldId id="260" r:id="rId8"/>
    <p:sldId id="261" r:id="rId9"/>
    <p:sldId id="262" r:id="rId10"/>
    <p:sldId id="264" r:id="rId11"/>
    <p:sldId id="263" r:id="rId12"/>
    <p:sldId id="265" r:id="rId13"/>
    <p:sldId id="335" r:id="rId14"/>
    <p:sldId id="270" r:id="rId15"/>
    <p:sldId id="337" r:id="rId16"/>
    <p:sldId id="344" r:id="rId17"/>
    <p:sldId id="274" r:id="rId18"/>
    <p:sldId id="273" r:id="rId19"/>
    <p:sldId id="350" r:id="rId20"/>
    <p:sldId id="272" r:id="rId21"/>
    <p:sldId id="338" r:id="rId22"/>
    <p:sldId id="277" r:id="rId23"/>
    <p:sldId id="278" r:id="rId24"/>
    <p:sldId id="280" r:id="rId25"/>
    <p:sldId id="281" r:id="rId26"/>
    <p:sldId id="282" r:id="rId27"/>
    <p:sldId id="283" r:id="rId28"/>
    <p:sldId id="296" r:id="rId29"/>
    <p:sldId id="297" r:id="rId30"/>
    <p:sldId id="284" r:id="rId31"/>
    <p:sldId id="285" r:id="rId32"/>
    <p:sldId id="286" r:id="rId33"/>
    <p:sldId id="287" r:id="rId34"/>
    <p:sldId id="288" r:id="rId35"/>
    <p:sldId id="345" r:id="rId36"/>
    <p:sldId id="343" r:id="rId37"/>
    <p:sldId id="290" r:id="rId38"/>
    <p:sldId id="346" r:id="rId39"/>
    <p:sldId id="291" r:id="rId40"/>
    <p:sldId id="293" r:id="rId41"/>
    <p:sldId id="298" r:id="rId42"/>
    <p:sldId id="299" r:id="rId43"/>
    <p:sldId id="300" r:id="rId44"/>
    <p:sldId id="294" r:id="rId45"/>
    <p:sldId id="295" r:id="rId46"/>
    <p:sldId id="302" r:id="rId47"/>
    <p:sldId id="301" r:id="rId48"/>
    <p:sldId id="303" r:id="rId49"/>
    <p:sldId id="304" r:id="rId50"/>
    <p:sldId id="305" r:id="rId51"/>
    <p:sldId id="306" r:id="rId52"/>
    <p:sldId id="307" r:id="rId53"/>
    <p:sldId id="308" r:id="rId54"/>
    <p:sldId id="311" r:id="rId55"/>
    <p:sldId id="319" r:id="rId56"/>
    <p:sldId id="352" r:id="rId57"/>
    <p:sldId id="315" r:id="rId58"/>
    <p:sldId id="316" r:id="rId59"/>
    <p:sldId id="317" r:id="rId60"/>
    <p:sldId id="318" r:id="rId61"/>
    <p:sldId id="320" r:id="rId62"/>
    <p:sldId id="321" r:id="rId63"/>
    <p:sldId id="322" r:id="rId64"/>
    <p:sldId id="323" r:id="rId65"/>
    <p:sldId id="324" r:id="rId66"/>
    <p:sldId id="325" r:id="rId67"/>
    <p:sldId id="326" r:id="rId68"/>
    <p:sldId id="327" r:id="rId69"/>
    <p:sldId id="339" r:id="rId70"/>
    <p:sldId id="349" r:id="rId71"/>
    <p:sldId id="328" r:id="rId72"/>
    <p:sldId id="329" r:id="rId73"/>
    <p:sldId id="331" r:id="rId74"/>
    <p:sldId id="332" r:id="rId75"/>
    <p:sldId id="348" r:id="rId7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CCFF"/>
    <a:srgbClr val="99FFCC"/>
    <a:srgbClr val="CCECFF"/>
    <a:srgbClr val="FFCCCC"/>
    <a:srgbClr val="66FFCC"/>
    <a:srgbClr val="CCFFFF"/>
    <a:srgbClr val="E44F20"/>
    <a:srgbClr val="66CCFF"/>
    <a:srgbClr val="CC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56" autoAdjust="0"/>
    <p:restoredTop sz="94660"/>
  </p:normalViewPr>
  <p:slideViewPr>
    <p:cSldViewPr snapToGrid="0">
      <p:cViewPr varScale="1">
        <p:scale>
          <a:sx n="76" d="100"/>
          <a:sy n="76" d="100"/>
        </p:scale>
        <p:origin x="498" y="5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10.xml.rels><?xml version="1.0" encoding="UTF-8" standalone="yes"?>
<Relationships xmlns="http://schemas.openxmlformats.org/package/2006/relationships"><Relationship Id="rId1" Type="http://schemas.openxmlformats.org/officeDocument/2006/relationships/package" Target="../embeddings/Microsoft_Excel_Worksheet10.xlsx"/></Relationships>
</file>

<file path=ppt/charts/_rels/chart11.xml.rels><?xml version="1.0" encoding="UTF-8" standalone="yes"?>
<Relationships xmlns="http://schemas.openxmlformats.org/package/2006/relationships"><Relationship Id="rId1" Type="http://schemas.openxmlformats.org/officeDocument/2006/relationships/package" Target="../embeddings/Microsoft_Excel_Worksheet11.xlsx"/></Relationships>
</file>

<file path=ppt/charts/_rels/chart12.xml.rels><?xml version="1.0" encoding="UTF-8" standalone="yes"?>
<Relationships xmlns="http://schemas.openxmlformats.org/package/2006/relationships"><Relationship Id="rId1" Type="http://schemas.openxmlformats.org/officeDocument/2006/relationships/package" Target="../embeddings/Microsoft_Excel_Worksheet12.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7.xlsx"/></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Excel_Worksheet8.xlsx"/></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Worksheet9.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Column2</c:v>
                </c:pt>
              </c:strCache>
            </c:strRef>
          </c:tx>
          <c:explosion val="1"/>
          <c:dPt>
            <c:idx val="0"/>
            <c:bubble3D val="0"/>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xmlns:c16r2="http://schemas.microsoft.com/office/drawing/2015/06/chart">
              <c:ext xmlns:c16="http://schemas.microsoft.com/office/drawing/2014/chart" uri="{C3380CC4-5D6E-409C-BE32-E72D297353CC}">
                <c16:uniqueId val="{00000001-2660-43AC-8B2A-6EE47A2664DC}"/>
              </c:ext>
            </c:extLst>
          </c:dPt>
          <c:dPt>
            <c:idx val="1"/>
            <c:bubble3D val="0"/>
            <c:spPr>
              <a:solidFill>
                <a:srgbClr val="7030A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xmlns:c16r2="http://schemas.microsoft.com/office/drawing/2015/06/chart">
              <c:ext xmlns:c16="http://schemas.microsoft.com/office/drawing/2014/chart" uri="{C3380CC4-5D6E-409C-BE32-E72D297353CC}">
                <c16:uniqueId val="{00000003-2660-43AC-8B2A-6EE47A2664DC}"/>
              </c:ext>
            </c:extLst>
          </c:dPt>
          <c:dPt>
            <c:idx val="2"/>
            <c:bubble3D val="0"/>
            <c:spPr>
              <a:gradFill rotWithShape="1">
                <a:gsLst>
                  <a:gs pos="0">
                    <a:schemeClr val="accent3">
                      <a:shade val="51000"/>
                      <a:satMod val="130000"/>
                    </a:schemeClr>
                  </a:gs>
                  <a:gs pos="80000">
                    <a:schemeClr val="accent3">
                      <a:shade val="93000"/>
                      <a:satMod val="130000"/>
                    </a:schemeClr>
                  </a:gs>
                  <a:gs pos="100000">
                    <a:schemeClr val="accent3">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xmlns:c16r2="http://schemas.microsoft.com/office/drawing/2015/06/chart">
              <c:ext xmlns:c16="http://schemas.microsoft.com/office/drawing/2014/chart" uri="{C3380CC4-5D6E-409C-BE32-E72D297353CC}">
                <c16:uniqueId val="{00000005-2660-43AC-8B2A-6EE47A2664DC}"/>
              </c:ext>
            </c:extLst>
          </c:dPt>
          <c:dPt>
            <c:idx val="3"/>
            <c:bubble3D val="0"/>
            <c:spPr>
              <a:solidFill>
                <a:srgbClr val="FFC00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xmlns:c16r2="http://schemas.microsoft.com/office/drawing/2015/06/chart">
              <c:ext xmlns:c16="http://schemas.microsoft.com/office/drawing/2014/chart" uri="{C3380CC4-5D6E-409C-BE32-E72D297353CC}">
                <c16:uniqueId val="{00000007-2660-43AC-8B2A-6EE47A2664DC}"/>
              </c:ext>
            </c:extLst>
          </c:dPt>
          <c:dPt>
            <c:idx val="4"/>
            <c:bubble3D val="0"/>
            <c:spPr>
              <a:solidFill>
                <a:srgbClr val="0070C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xmlns:c16r2="http://schemas.microsoft.com/office/drawing/2015/06/chart">
              <c:ext xmlns:c16="http://schemas.microsoft.com/office/drawing/2014/chart" uri="{C3380CC4-5D6E-409C-BE32-E72D297353CC}">
                <c16:uniqueId val="{00000009-2660-43AC-8B2A-6EE47A2664DC}"/>
              </c:ext>
            </c:extLst>
          </c:dPt>
          <c:dPt>
            <c:idx val="5"/>
            <c:bubble3D val="0"/>
            <c:spPr>
              <a:solidFill>
                <a:srgbClr val="FF000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xmlns:c16r2="http://schemas.microsoft.com/office/drawing/2015/06/chart">
              <c:ext xmlns:c16="http://schemas.microsoft.com/office/drawing/2014/chart" uri="{C3380CC4-5D6E-409C-BE32-E72D297353CC}">
                <c16:uniqueId val="{0000000B-2660-43AC-8B2A-6EE47A2664DC}"/>
              </c:ext>
            </c:extLst>
          </c:dPt>
          <c:dPt>
            <c:idx val="6"/>
            <c:bubble3D val="0"/>
            <c:spPr>
              <a:solidFill>
                <a:srgbClr val="3E190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xmlns:c16r2="http://schemas.microsoft.com/office/drawing/2015/06/chart">
              <c:ext xmlns:c16="http://schemas.microsoft.com/office/drawing/2014/chart" uri="{C3380CC4-5D6E-409C-BE32-E72D297353CC}">
                <c16:uniqueId val="{0000000D-2660-43AC-8B2A-6EE47A2664DC}"/>
              </c:ext>
            </c:extLst>
          </c:dPt>
          <c:dPt>
            <c:idx val="7"/>
            <c:bubble3D val="0"/>
            <c:spPr>
              <a:solidFill>
                <a:srgbClr val="FFFF0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xmlns:c16r2="http://schemas.microsoft.com/office/drawing/2015/06/chart">
              <c:ext xmlns:c16="http://schemas.microsoft.com/office/drawing/2014/chart" uri="{C3380CC4-5D6E-409C-BE32-E72D297353CC}">
                <c16:uniqueId val="{0000000F-2660-43AC-8B2A-6EE47A2664DC}"/>
              </c:ext>
            </c:extLst>
          </c:dPt>
          <c:dPt>
            <c:idx val="8"/>
            <c:bubble3D val="0"/>
            <c:spPr>
              <a:gradFill rotWithShape="1">
                <a:gsLst>
                  <a:gs pos="0">
                    <a:schemeClr val="accent3">
                      <a:lumMod val="60000"/>
                      <a:shade val="51000"/>
                      <a:satMod val="130000"/>
                    </a:schemeClr>
                  </a:gs>
                  <a:gs pos="80000">
                    <a:schemeClr val="accent3">
                      <a:lumMod val="60000"/>
                      <a:shade val="93000"/>
                      <a:satMod val="130000"/>
                    </a:schemeClr>
                  </a:gs>
                  <a:gs pos="100000">
                    <a:schemeClr val="accent3">
                      <a:lumMod val="6000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xmlns:c16r2="http://schemas.microsoft.com/office/drawing/2015/06/chart">
              <c:ext xmlns:c16="http://schemas.microsoft.com/office/drawing/2014/chart" uri="{C3380CC4-5D6E-409C-BE32-E72D297353CC}">
                <c16:uniqueId val="{00000011-2660-43AC-8B2A-6EE47A2664DC}"/>
              </c:ext>
            </c:extLst>
          </c:dPt>
          <c:dLbls>
            <c:dLbl>
              <c:idx val="0"/>
              <c:layout>
                <c:manualLayout>
                  <c:x val="2.2293184570865519E-2"/>
                  <c:y val="7.8277788203857408E-3"/>
                </c:manualLayout>
              </c:layout>
              <c:showLegendKey val="0"/>
              <c:showVal val="0"/>
              <c:showCatName val="0"/>
              <c:showSerName val="0"/>
              <c:showPercent val="1"/>
              <c:showBubbleSize val="0"/>
              <c:extLst>
                <c:ext xmlns:c15="http://schemas.microsoft.com/office/drawing/2012/chart" uri="{CE6537A1-D6FC-4f65-9D91-7224C49458BB}"/>
              </c:extLst>
            </c:dLbl>
            <c:dLbl>
              <c:idx val="1"/>
              <c:layout>
                <c:manualLayout>
                  <c:x val="-1.1713624905114989E-2"/>
                  <c:y val="-9.8962521363950388E-3"/>
                </c:manualLayout>
              </c:layout>
              <c:showLegendKey val="0"/>
              <c:showVal val="0"/>
              <c:showCatName val="0"/>
              <c:showSerName val="0"/>
              <c:showPercent val="1"/>
              <c:showBubbleSize val="0"/>
              <c:extLst>
                <c:ext xmlns:c15="http://schemas.microsoft.com/office/drawing/2012/chart" uri="{CE6537A1-D6FC-4f65-9D91-7224C49458BB}"/>
              </c:extLst>
            </c:dLbl>
            <c:dLbl>
              <c:idx val="2"/>
              <c:layout>
                <c:manualLayout>
                  <c:x val="-1.0106379259974234E-2"/>
                  <c:y val="9.6231953940167699E-3"/>
                </c:manualLayout>
              </c:layout>
              <c:showLegendKey val="0"/>
              <c:showVal val="0"/>
              <c:showCatName val="0"/>
              <c:showSerName val="0"/>
              <c:showPercent val="1"/>
              <c:showBubbleSize val="0"/>
              <c:extLst>
                <c:ext xmlns:c15="http://schemas.microsoft.com/office/drawing/2012/chart" uri="{CE6537A1-D6FC-4f65-9D91-7224C49458BB}"/>
              </c:extLst>
            </c:dLbl>
            <c:dLbl>
              <c:idx val="4"/>
              <c:layout>
                <c:manualLayout>
                  <c:x val="1.6695842770635995E-2"/>
                  <c:y val="-4.3689078780523105E-3"/>
                </c:manualLayout>
              </c:layout>
              <c:showLegendKey val="0"/>
              <c:showVal val="0"/>
              <c:showCatName val="0"/>
              <c:showSerName val="0"/>
              <c:showPercent val="1"/>
              <c:showBubbleSize val="0"/>
              <c:extLst>
                <c:ext xmlns:c15="http://schemas.microsoft.com/office/drawing/2012/chart" uri="{CE6537A1-D6FC-4f65-9D91-7224C49458BB}"/>
              </c:extLst>
            </c:dLbl>
            <c:dLbl>
              <c:idx val="5"/>
              <c:layout>
                <c:manualLayout>
                  <c:x val="3.1401298296020899E-3"/>
                  <c:y val="1.6884084673160667E-2"/>
                </c:manualLayout>
              </c:layout>
              <c:showLegendKey val="0"/>
              <c:showVal val="0"/>
              <c:showCatName val="0"/>
              <c:showSerName val="0"/>
              <c:showPercent val="1"/>
              <c:showBubbleSize val="0"/>
              <c:extLst>
                <c:ext xmlns:c15="http://schemas.microsoft.com/office/drawing/2012/chart" uri="{CE6537A1-D6FC-4f65-9D91-7224C49458BB}"/>
              </c:extLst>
            </c:dLbl>
            <c:dLbl>
              <c:idx val="8"/>
              <c:layout>
                <c:manualLayout>
                  <c:x val="2.770610571148982E-2"/>
                  <c:y val="8.4670420968566053E-3"/>
                </c:manualLayout>
              </c:layout>
              <c:showLegendKey val="0"/>
              <c:showVal val="0"/>
              <c:showCatName val="0"/>
              <c:showSerName val="0"/>
              <c:showPercent val="1"/>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solidFill>
                    <a:latin typeface="+mn-lt"/>
                    <a:ea typeface="+mn-ea"/>
                    <a:cs typeface="+mn-cs"/>
                  </a:defRPr>
                </a:pPr>
                <a:endParaRPr lang="en-US"/>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extLst>
          </c:dLbls>
          <c:cat>
            <c:strRef>
              <c:f>Sheet1!$A$2:$A$10</c:f>
              <c:strCache>
                <c:ptCount val="9"/>
                <c:pt idx="0">
                  <c:v>BS</c:v>
                </c:pt>
                <c:pt idx="1">
                  <c:v>ES</c:v>
                </c:pt>
                <c:pt idx="2">
                  <c:v>HSS</c:v>
                </c:pt>
                <c:pt idx="3">
                  <c:v>CC</c:v>
                </c:pt>
                <c:pt idx="4">
                  <c:v>PEC</c:v>
                </c:pt>
                <c:pt idx="5">
                  <c:v>OEC</c:v>
                </c:pt>
                <c:pt idx="6">
                  <c:v>INT</c:v>
                </c:pt>
                <c:pt idx="7">
                  <c:v>SEM</c:v>
                </c:pt>
                <c:pt idx="8">
                  <c:v>PW</c:v>
                </c:pt>
              </c:strCache>
            </c:strRef>
          </c:cat>
          <c:val>
            <c:numRef>
              <c:f>Sheet1!$B$2:$B$10</c:f>
              <c:numCache>
                <c:formatCode>General</c:formatCode>
                <c:ptCount val="9"/>
                <c:pt idx="0">
                  <c:v>8</c:v>
                </c:pt>
                <c:pt idx="1">
                  <c:v>8</c:v>
                </c:pt>
                <c:pt idx="2">
                  <c:v>5</c:v>
                </c:pt>
                <c:pt idx="3">
                  <c:v>32</c:v>
                </c:pt>
                <c:pt idx="4">
                  <c:v>5</c:v>
                </c:pt>
                <c:pt idx="5">
                  <c:v>2</c:v>
                </c:pt>
                <c:pt idx="6">
                  <c:v>1</c:v>
                </c:pt>
                <c:pt idx="7">
                  <c:v>1</c:v>
                </c:pt>
                <c:pt idx="8">
                  <c:v>2</c:v>
                </c:pt>
              </c:numCache>
            </c:numRef>
          </c:val>
          <c:extLst xmlns:c16r2="http://schemas.microsoft.com/office/drawing/2015/06/chart">
            <c:ext xmlns:c16="http://schemas.microsoft.com/office/drawing/2014/chart" uri="{C3380CC4-5D6E-409C-BE32-E72D297353CC}">
              <c16:uniqueId val="{00000014-2660-43AC-8B2A-6EE47A2664DC}"/>
            </c:ext>
          </c:extLst>
        </c:ser>
        <c:dLbls>
          <c:showLegendKey val="0"/>
          <c:showVal val="0"/>
          <c:showCatName val="0"/>
          <c:showSerName val="0"/>
          <c:showPercent val="1"/>
          <c:showBubbleSize val="0"/>
          <c:showLeaderLines val="1"/>
        </c:dLbls>
        <c:firstSliceAng val="0"/>
      </c:pieChart>
      <c:spPr>
        <a:noFill/>
        <a:ln>
          <a:noFill/>
        </a:ln>
        <a:effectLst/>
      </c:spPr>
    </c:plotArea>
    <c:legend>
      <c:legendPos val="r"/>
      <c:overlay val="0"/>
      <c:spPr>
        <a:noFill/>
        <a:ln>
          <a:noFill/>
        </a:ln>
        <a:effectLst/>
      </c:spPr>
      <c:txPr>
        <a:bodyPr rot="0" spcFirstLastPara="1" vertOverflow="ellipsis" vert="horz" wrap="square" anchor="ctr" anchorCtr="1"/>
        <a:lstStyle/>
        <a:p>
          <a:pPr>
            <a:defRPr sz="1400" b="1" i="0" u="none" strike="noStrike" kern="1200" baseline="0">
              <a:solidFill>
                <a:schemeClr val="tx1">
                  <a:lumMod val="95000"/>
                  <a:lumOff val="5000"/>
                </a:schemeClr>
              </a:solidFill>
              <a:latin typeface="+mn-lt"/>
              <a:ea typeface="+mn-ea"/>
              <a:cs typeface="+mn-cs"/>
            </a:defRPr>
          </a:pPr>
          <a:endParaRPr lang="en-US"/>
        </a:p>
      </c:txPr>
    </c:legend>
    <c:plotVisOnly val="1"/>
    <c:dispBlanksAs val="zero"/>
    <c:showDLblsOverMax val="0"/>
  </c:chart>
  <c:spPr>
    <a:noFill/>
    <a:ln>
      <a:noFill/>
    </a:ln>
    <a:effectLst/>
  </c:spPr>
  <c:txPr>
    <a:bodyPr/>
    <a:lstStyle/>
    <a:p>
      <a:pPr>
        <a:defRPr/>
      </a:pPr>
      <a:endParaRPr lang="en-US"/>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32"/>
    </mc:Choice>
    <mc:Fallback>
      <c:style val="32"/>
    </mc:Fallback>
  </mc:AlternateContent>
  <c:chart>
    <c:autoTitleDeleted val="1"/>
    <c:plotArea>
      <c:layout/>
      <c:barChart>
        <c:barDir val="col"/>
        <c:grouping val="clustered"/>
        <c:varyColors val="0"/>
        <c:ser>
          <c:idx val="0"/>
          <c:order val="0"/>
          <c:tx>
            <c:strRef>
              <c:f>Sheet1!$B$1</c:f>
              <c:strCache>
                <c:ptCount val="1"/>
                <c:pt idx="0">
                  <c:v>Total No of Final Year Students(N)</c:v>
                </c:pt>
              </c:strCache>
            </c:strRef>
          </c:tx>
          <c:spPr>
            <a:solidFill>
              <a:schemeClr val="accent1">
                <a:lumMod val="75000"/>
              </a:schemeClr>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Sheet1!$A$2:$A$4</c:f>
              <c:strCache>
                <c:ptCount val="3"/>
                <c:pt idx="0">
                  <c:v>CAYm1 (2019-20)</c:v>
                </c:pt>
                <c:pt idx="1">
                  <c:v>CAYm2 (2018-19)</c:v>
                </c:pt>
                <c:pt idx="2">
                  <c:v>CAYm3 (2017-18)</c:v>
                </c:pt>
              </c:strCache>
            </c:strRef>
          </c:cat>
          <c:val>
            <c:numRef>
              <c:f>Sheet1!$B$2:$B$4</c:f>
              <c:numCache>
                <c:formatCode>General</c:formatCode>
                <c:ptCount val="3"/>
                <c:pt idx="0">
                  <c:v>126</c:v>
                </c:pt>
                <c:pt idx="1">
                  <c:v>124</c:v>
                </c:pt>
                <c:pt idx="2">
                  <c:v>118</c:v>
                </c:pt>
              </c:numCache>
            </c:numRef>
          </c:val>
          <c:extLst xmlns:c16r2="http://schemas.microsoft.com/office/drawing/2015/06/chart">
            <c:ext xmlns:c16="http://schemas.microsoft.com/office/drawing/2014/chart" uri="{C3380CC4-5D6E-409C-BE32-E72D297353CC}">
              <c16:uniqueId val="{00000002-2423-4DA1-981D-07496CE2A935}"/>
            </c:ext>
          </c:extLst>
        </c:ser>
        <c:ser>
          <c:idx val="1"/>
          <c:order val="1"/>
          <c:tx>
            <c:strRef>
              <c:f>Sheet1!$C$1</c:f>
              <c:strCache>
                <c:ptCount val="1"/>
                <c:pt idx="0">
                  <c:v>No. Of students Placed in Private Companies and Government Sector(X)</c:v>
                </c:pt>
              </c:strCache>
            </c:strRef>
          </c:tx>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Sheet1!$A$2:$A$4</c:f>
              <c:strCache>
                <c:ptCount val="3"/>
                <c:pt idx="0">
                  <c:v>CAYm1 (2019-20)</c:v>
                </c:pt>
                <c:pt idx="1">
                  <c:v>CAYm2 (2018-19)</c:v>
                </c:pt>
                <c:pt idx="2">
                  <c:v>CAYm3 (2017-18)</c:v>
                </c:pt>
              </c:strCache>
            </c:strRef>
          </c:cat>
          <c:val>
            <c:numRef>
              <c:f>Sheet1!$C$2:$C$4</c:f>
              <c:numCache>
                <c:formatCode>General</c:formatCode>
                <c:ptCount val="3"/>
                <c:pt idx="0">
                  <c:v>55</c:v>
                </c:pt>
                <c:pt idx="1">
                  <c:v>71</c:v>
                </c:pt>
                <c:pt idx="2">
                  <c:v>86</c:v>
                </c:pt>
              </c:numCache>
            </c:numRef>
          </c:val>
          <c:extLst xmlns:c16r2="http://schemas.microsoft.com/office/drawing/2015/06/chart">
            <c:ext xmlns:c16="http://schemas.microsoft.com/office/drawing/2014/chart" uri="{C3380CC4-5D6E-409C-BE32-E72D297353CC}">
              <c16:uniqueId val="{00000004-2423-4DA1-981D-07496CE2A935}"/>
            </c:ext>
          </c:extLst>
        </c:ser>
        <c:ser>
          <c:idx val="2"/>
          <c:order val="2"/>
          <c:tx>
            <c:strRef>
              <c:f>Sheet1!$D$1</c:f>
              <c:strCache>
                <c:ptCount val="1"/>
                <c:pt idx="0">
                  <c:v>Higher studies (Y)</c:v>
                </c:pt>
              </c:strCache>
            </c:strRef>
          </c:tx>
          <c:spPr>
            <a:solidFill>
              <a:schemeClr val="accent4">
                <a:lumMod val="75000"/>
              </a:schemeClr>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Sheet1!$A$2:$A$4</c:f>
              <c:strCache>
                <c:ptCount val="3"/>
                <c:pt idx="0">
                  <c:v>CAYm1 (2019-20)</c:v>
                </c:pt>
                <c:pt idx="1">
                  <c:v>CAYm2 (2018-19)</c:v>
                </c:pt>
                <c:pt idx="2">
                  <c:v>CAYm3 (2017-18)</c:v>
                </c:pt>
              </c:strCache>
            </c:strRef>
          </c:cat>
          <c:val>
            <c:numRef>
              <c:f>Sheet1!$D$2:$D$4</c:f>
              <c:numCache>
                <c:formatCode>General</c:formatCode>
                <c:ptCount val="3"/>
                <c:pt idx="0">
                  <c:v>1</c:v>
                </c:pt>
                <c:pt idx="1">
                  <c:v>1</c:v>
                </c:pt>
                <c:pt idx="2">
                  <c:v>5</c:v>
                </c:pt>
              </c:numCache>
            </c:numRef>
          </c:val>
          <c:extLst xmlns:c16r2="http://schemas.microsoft.com/office/drawing/2015/06/chart">
            <c:ext xmlns:c16="http://schemas.microsoft.com/office/drawing/2014/chart" uri="{C3380CC4-5D6E-409C-BE32-E72D297353CC}">
              <c16:uniqueId val="{00000005-2423-4DA1-981D-07496CE2A935}"/>
            </c:ext>
          </c:extLst>
        </c:ser>
        <c:ser>
          <c:idx val="3"/>
          <c:order val="3"/>
          <c:tx>
            <c:strRef>
              <c:f>Sheet1!$E$1</c:f>
              <c:strCache>
                <c:ptCount val="1"/>
                <c:pt idx="0">
                  <c:v>No of Students Turned Entrepreneur in Engineering/Technology(Z)</c:v>
                </c:pt>
              </c:strCache>
            </c:strRef>
          </c:tx>
          <c:spPr>
            <a:solidFill>
              <a:srgbClr val="FF0000"/>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Sheet1!$A$2:$A$4</c:f>
              <c:strCache>
                <c:ptCount val="3"/>
                <c:pt idx="0">
                  <c:v>CAYm1 (2019-20)</c:v>
                </c:pt>
                <c:pt idx="1">
                  <c:v>CAYm2 (2018-19)</c:v>
                </c:pt>
                <c:pt idx="2">
                  <c:v>CAYm3 (2017-18)</c:v>
                </c:pt>
              </c:strCache>
            </c:strRef>
          </c:cat>
          <c:val>
            <c:numRef>
              <c:f>Sheet1!$E$2:$E$4</c:f>
              <c:numCache>
                <c:formatCode>General</c:formatCode>
                <c:ptCount val="3"/>
                <c:pt idx="0">
                  <c:v>0</c:v>
                </c:pt>
                <c:pt idx="1">
                  <c:v>0</c:v>
                </c:pt>
                <c:pt idx="2">
                  <c:v>1</c:v>
                </c:pt>
              </c:numCache>
            </c:numRef>
          </c:val>
          <c:extLst xmlns:c16r2="http://schemas.microsoft.com/office/drawing/2015/06/chart">
            <c:ext xmlns:c16="http://schemas.microsoft.com/office/drawing/2014/chart" uri="{C3380CC4-5D6E-409C-BE32-E72D297353CC}">
              <c16:uniqueId val="{00000006-2423-4DA1-981D-07496CE2A935}"/>
            </c:ext>
          </c:extLst>
        </c:ser>
        <c:dLbls>
          <c:showLegendKey val="0"/>
          <c:showVal val="1"/>
          <c:showCatName val="0"/>
          <c:showSerName val="0"/>
          <c:showPercent val="0"/>
          <c:showBubbleSize val="0"/>
        </c:dLbls>
        <c:gapWidth val="75"/>
        <c:axId val="-1558935136"/>
        <c:axId val="-1558934048"/>
      </c:barChart>
      <c:catAx>
        <c:axId val="-1558935136"/>
        <c:scaling>
          <c:orientation val="minMax"/>
        </c:scaling>
        <c:delete val="0"/>
        <c:axPos val="b"/>
        <c:numFmt formatCode="General" sourceLinked="0"/>
        <c:majorTickMark val="none"/>
        <c:minorTickMark val="none"/>
        <c:tickLblPos val="nextTo"/>
        <c:txPr>
          <a:bodyPr/>
          <a:lstStyle/>
          <a:p>
            <a:pPr>
              <a:defRPr lang="en-US" sz="1050" b="1">
                <a:latin typeface="Calibri" pitchFamily="34" charset="0"/>
              </a:defRPr>
            </a:pPr>
            <a:endParaRPr lang="en-US"/>
          </a:p>
        </c:txPr>
        <c:crossAx val="-1558934048"/>
        <c:crosses val="autoZero"/>
        <c:auto val="1"/>
        <c:lblAlgn val="ctr"/>
        <c:lblOffset val="100"/>
        <c:noMultiLvlLbl val="0"/>
      </c:catAx>
      <c:valAx>
        <c:axId val="-1558934048"/>
        <c:scaling>
          <c:orientation val="minMax"/>
        </c:scaling>
        <c:delete val="0"/>
        <c:axPos val="l"/>
        <c:numFmt formatCode="General" sourceLinked="1"/>
        <c:majorTickMark val="none"/>
        <c:minorTickMark val="none"/>
        <c:tickLblPos val="nextTo"/>
        <c:txPr>
          <a:bodyPr/>
          <a:lstStyle/>
          <a:p>
            <a:pPr>
              <a:defRPr lang="en-US" b="1">
                <a:solidFill>
                  <a:sysClr val="windowText" lastClr="000000"/>
                </a:solidFill>
                <a:latin typeface="+mj-lt"/>
              </a:defRPr>
            </a:pPr>
            <a:endParaRPr lang="en-US"/>
          </a:p>
        </c:txPr>
        <c:crossAx val="-1558935136"/>
        <c:crosses val="autoZero"/>
        <c:crossBetween val="between"/>
      </c:valAx>
    </c:plotArea>
    <c:legend>
      <c:legendPos val="b"/>
      <c:overlay val="0"/>
    </c:legend>
    <c:plotVisOnly val="1"/>
    <c:dispBlanksAs val="gap"/>
    <c:showDLblsOverMax val="0"/>
  </c:chart>
  <c:spPr>
    <a:effectLst>
      <a:outerShdw blurRad="50800" dist="38100" dir="2700000" algn="tl" rotWithShape="0">
        <a:prstClr val="black">
          <a:alpha val="40000"/>
        </a:prstClr>
      </a:outerShdw>
    </a:effectLst>
    <a:scene3d>
      <a:camera prst="orthographicFront"/>
      <a:lightRig rig="threePt" dir="t"/>
    </a:scene3d>
    <a:sp3d/>
  </c:sp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No. Of Students Admitted</c:v>
                </c:pt>
              </c:strCache>
            </c:strRef>
          </c:tx>
          <c:invertIfNegative val="0"/>
          <c:dLbls>
            <c:spPr>
              <a:noFill/>
              <a:ln>
                <a:noFill/>
              </a:ln>
              <a:effectLst/>
            </c:spPr>
            <c:txPr>
              <a:bodyPr/>
              <a:lstStyle/>
              <a:p>
                <a:pPr>
                  <a:defRPr b="1">
                    <a:solidFill>
                      <a:schemeClr val="accent2">
                        <a:lumMod val="50000"/>
                      </a:schemeClr>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Sheet1!$A$2:$A$4</c:f>
              <c:strCache>
                <c:ptCount val="3"/>
                <c:pt idx="0">
                  <c:v>CAY (2020-21)</c:v>
                </c:pt>
                <c:pt idx="1">
                  <c:v>CAYm1 (2019-20)</c:v>
                </c:pt>
                <c:pt idx="2">
                  <c:v>CAYm2 (2018-19)</c:v>
                </c:pt>
              </c:strCache>
            </c:strRef>
          </c:cat>
          <c:val>
            <c:numRef>
              <c:f>Sheet1!$B$2:$B$4</c:f>
              <c:numCache>
                <c:formatCode>General</c:formatCode>
                <c:ptCount val="3"/>
                <c:pt idx="0">
                  <c:v>76</c:v>
                </c:pt>
                <c:pt idx="1">
                  <c:v>74</c:v>
                </c:pt>
                <c:pt idx="2">
                  <c:v>66</c:v>
                </c:pt>
              </c:numCache>
            </c:numRef>
          </c:val>
        </c:ser>
        <c:ser>
          <c:idx val="1"/>
          <c:order val="1"/>
          <c:tx>
            <c:strRef>
              <c:f>Sheet1!$C$1</c:f>
              <c:strCache>
                <c:ptCount val="1"/>
                <c:pt idx="0">
                  <c:v>Opening Score/Rank</c:v>
                </c:pt>
              </c:strCache>
            </c:strRef>
          </c:tx>
          <c:invertIfNegative val="0"/>
          <c:dLbls>
            <c:spPr>
              <a:noFill/>
              <a:ln>
                <a:noFill/>
              </a:ln>
              <a:effectLst/>
            </c:spPr>
            <c:txPr>
              <a:bodyPr/>
              <a:lstStyle/>
              <a:p>
                <a:pPr>
                  <a:defRPr b="1">
                    <a:solidFill>
                      <a:schemeClr val="accent6">
                        <a:lumMod val="50000"/>
                      </a:schemeClr>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Sheet1!$A$2:$A$4</c:f>
              <c:strCache>
                <c:ptCount val="3"/>
                <c:pt idx="0">
                  <c:v>CAY (2020-21)</c:v>
                </c:pt>
                <c:pt idx="1">
                  <c:v>CAYm1 (2019-20)</c:v>
                </c:pt>
                <c:pt idx="2">
                  <c:v>CAYm2 (2018-19)</c:v>
                </c:pt>
              </c:strCache>
            </c:strRef>
          </c:cat>
          <c:val>
            <c:numRef>
              <c:f>Sheet1!$C$2:$C$4</c:f>
              <c:numCache>
                <c:formatCode>General</c:formatCode>
                <c:ptCount val="3"/>
                <c:pt idx="0">
                  <c:v>26059</c:v>
                </c:pt>
                <c:pt idx="1">
                  <c:v>7810</c:v>
                </c:pt>
                <c:pt idx="2">
                  <c:v>15235</c:v>
                </c:pt>
              </c:numCache>
            </c:numRef>
          </c:val>
        </c:ser>
        <c:ser>
          <c:idx val="2"/>
          <c:order val="2"/>
          <c:tx>
            <c:strRef>
              <c:f>Sheet1!$D$1</c:f>
              <c:strCache>
                <c:ptCount val="1"/>
                <c:pt idx="0">
                  <c:v>Closing Score/Rank</c:v>
                </c:pt>
              </c:strCache>
            </c:strRef>
          </c:tx>
          <c:invertIfNegative val="0"/>
          <c:dLbls>
            <c:spPr>
              <a:noFill/>
              <a:ln>
                <a:noFill/>
              </a:ln>
              <a:effectLst/>
            </c:spPr>
            <c:txPr>
              <a:bodyPr/>
              <a:lstStyle/>
              <a:p>
                <a:pPr>
                  <a:defRPr b="1">
                    <a:solidFill>
                      <a:schemeClr val="accent5">
                        <a:lumMod val="50000"/>
                      </a:schemeClr>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Sheet1!$A$2:$A$4</c:f>
              <c:strCache>
                <c:ptCount val="3"/>
                <c:pt idx="0">
                  <c:v>CAY (2020-21)</c:v>
                </c:pt>
                <c:pt idx="1">
                  <c:v>CAYm1 (2019-20)</c:v>
                </c:pt>
                <c:pt idx="2">
                  <c:v>CAYm2 (2018-19)</c:v>
                </c:pt>
              </c:strCache>
            </c:strRef>
          </c:cat>
          <c:val>
            <c:numRef>
              <c:f>Sheet1!$D$2:$D$4</c:f>
              <c:numCache>
                <c:formatCode>General</c:formatCode>
                <c:ptCount val="3"/>
                <c:pt idx="0">
                  <c:v>140068</c:v>
                </c:pt>
                <c:pt idx="1">
                  <c:v>132372</c:v>
                </c:pt>
                <c:pt idx="2">
                  <c:v>202852</c:v>
                </c:pt>
              </c:numCache>
            </c:numRef>
          </c:val>
        </c:ser>
        <c:dLbls>
          <c:showLegendKey val="0"/>
          <c:showVal val="1"/>
          <c:showCatName val="0"/>
          <c:showSerName val="0"/>
          <c:showPercent val="0"/>
          <c:showBubbleSize val="0"/>
        </c:dLbls>
        <c:gapWidth val="150"/>
        <c:overlap val="-25"/>
        <c:axId val="-1558932416"/>
        <c:axId val="-1558930784"/>
      </c:barChart>
      <c:catAx>
        <c:axId val="-1558932416"/>
        <c:scaling>
          <c:orientation val="minMax"/>
        </c:scaling>
        <c:delete val="0"/>
        <c:axPos val="b"/>
        <c:numFmt formatCode="General" sourceLinked="0"/>
        <c:majorTickMark val="none"/>
        <c:minorTickMark val="none"/>
        <c:tickLblPos val="nextTo"/>
        <c:txPr>
          <a:bodyPr/>
          <a:lstStyle/>
          <a:p>
            <a:pPr>
              <a:defRPr b="1"/>
            </a:pPr>
            <a:endParaRPr lang="en-US"/>
          </a:p>
        </c:txPr>
        <c:crossAx val="-1558930784"/>
        <c:crosses val="autoZero"/>
        <c:auto val="1"/>
        <c:lblAlgn val="ctr"/>
        <c:lblOffset val="100"/>
        <c:noMultiLvlLbl val="0"/>
      </c:catAx>
      <c:valAx>
        <c:axId val="-1558930784"/>
        <c:scaling>
          <c:orientation val="minMax"/>
        </c:scaling>
        <c:delete val="1"/>
        <c:axPos val="l"/>
        <c:numFmt formatCode="General" sourceLinked="1"/>
        <c:majorTickMark val="out"/>
        <c:minorTickMark val="none"/>
        <c:tickLblPos val="nextTo"/>
        <c:crossAx val="-1558932416"/>
        <c:crosses val="autoZero"/>
        <c:crossBetween val="between"/>
      </c:valAx>
    </c:plotArea>
    <c:legend>
      <c:legendPos val="t"/>
      <c:overlay val="0"/>
    </c:legend>
    <c:plotVisOnly val="1"/>
    <c:dispBlanksAs val="gap"/>
    <c:showDLblsOverMax val="0"/>
  </c:chart>
  <c:spPr>
    <a:solidFill>
      <a:schemeClr val="bg1"/>
    </a:solidFill>
  </c:spPr>
  <c:txPr>
    <a:bodyPr/>
    <a:lstStyle/>
    <a:p>
      <a:pPr>
        <a:defRPr sz="1200"/>
      </a:pPr>
      <a:endParaRPr lang="en-US"/>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5"/>
    </mc:Choice>
    <mc:Fallback>
      <c:style val="15"/>
    </mc:Fallback>
  </mc:AlternateContent>
  <c:chart>
    <c:autoTitleDeleted val="0"/>
    <c:plotArea>
      <c:layout/>
      <c:barChart>
        <c:barDir val="col"/>
        <c:grouping val="clustered"/>
        <c:varyColors val="0"/>
        <c:ser>
          <c:idx val="0"/>
          <c:order val="0"/>
          <c:tx>
            <c:strRef>
              <c:f>Sheet1!$B$1</c:f>
              <c:strCache>
                <c:ptCount val="1"/>
                <c:pt idx="0">
                  <c:v>No of Students Admitted</c:v>
                </c:pt>
              </c:strCache>
            </c:strRef>
          </c:tx>
          <c:invertIfNegative val="0"/>
          <c:dLbls>
            <c:spPr>
              <a:noFill/>
              <a:ln>
                <a:noFill/>
              </a:ln>
              <a:effectLst/>
            </c:spPr>
            <c:txPr>
              <a:bodyPr/>
              <a:lstStyle/>
              <a:p>
                <a:pPr>
                  <a:defRPr b="1">
                    <a:solidFill>
                      <a:srgbClr val="002060"/>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Sheet1!$A$2:$A$4</c:f>
              <c:strCache>
                <c:ptCount val="3"/>
                <c:pt idx="0">
                  <c:v>CAY (2020-21)</c:v>
                </c:pt>
                <c:pt idx="1">
                  <c:v>CAYm1 (2019-20)</c:v>
                </c:pt>
                <c:pt idx="2">
                  <c:v>CAYm2 (2018-19)</c:v>
                </c:pt>
              </c:strCache>
            </c:strRef>
          </c:cat>
          <c:val>
            <c:numRef>
              <c:f>Sheet1!$B$2:$B$4</c:f>
              <c:numCache>
                <c:formatCode>General</c:formatCode>
                <c:ptCount val="3"/>
                <c:pt idx="0">
                  <c:v>5</c:v>
                </c:pt>
                <c:pt idx="1">
                  <c:v>5</c:v>
                </c:pt>
                <c:pt idx="2">
                  <c:v>10</c:v>
                </c:pt>
              </c:numCache>
            </c:numRef>
          </c:val>
        </c:ser>
        <c:ser>
          <c:idx val="1"/>
          <c:order val="1"/>
          <c:tx>
            <c:strRef>
              <c:f>Sheet1!$C$1</c:f>
              <c:strCache>
                <c:ptCount val="1"/>
                <c:pt idx="0">
                  <c:v>Opening Score /Rank</c:v>
                </c:pt>
              </c:strCache>
            </c:strRef>
          </c:tx>
          <c:invertIfNegative val="0"/>
          <c:dLbls>
            <c:spPr>
              <a:noFill/>
              <a:ln>
                <a:noFill/>
              </a:ln>
              <a:effectLst/>
            </c:spPr>
            <c:txPr>
              <a:bodyPr/>
              <a:lstStyle/>
              <a:p>
                <a:pPr>
                  <a:defRPr b="1">
                    <a:solidFill>
                      <a:schemeClr val="accent2">
                        <a:lumMod val="50000"/>
                      </a:schemeClr>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Sheet1!$A$2:$A$4</c:f>
              <c:strCache>
                <c:ptCount val="3"/>
                <c:pt idx="0">
                  <c:v>CAY (2020-21)</c:v>
                </c:pt>
                <c:pt idx="1">
                  <c:v>CAYm1 (2019-20)</c:v>
                </c:pt>
                <c:pt idx="2">
                  <c:v>CAYm2 (2018-19)</c:v>
                </c:pt>
              </c:strCache>
            </c:strRef>
          </c:cat>
          <c:val>
            <c:numRef>
              <c:f>Sheet1!$C$2:$C$4</c:f>
              <c:numCache>
                <c:formatCode>General</c:formatCode>
                <c:ptCount val="3"/>
                <c:pt idx="0">
                  <c:v>2310</c:v>
                </c:pt>
                <c:pt idx="1">
                  <c:v>2394</c:v>
                </c:pt>
                <c:pt idx="2">
                  <c:v>3347</c:v>
                </c:pt>
              </c:numCache>
            </c:numRef>
          </c:val>
        </c:ser>
        <c:ser>
          <c:idx val="2"/>
          <c:order val="2"/>
          <c:tx>
            <c:strRef>
              <c:f>Sheet1!$D$1</c:f>
              <c:strCache>
                <c:ptCount val="1"/>
                <c:pt idx="0">
                  <c:v>Closing Score /Rank</c:v>
                </c:pt>
              </c:strCache>
            </c:strRef>
          </c:tx>
          <c:invertIfNegative val="0"/>
          <c:dLbls>
            <c:spPr>
              <a:noFill/>
              <a:ln>
                <a:noFill/>
              </a:ln>
              <a:effectLst/>
            </c:spPr>
            <c:txPr>
              <a:bodyPr/>
              <a:lstStyle/>
              <a:p>
                <a:pPr>
                  <a:defRPr b="1"/>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Sheet1!$A$2:$A$4</c:f>
              <c:strCache>
                <c:ptCount val="3"/>
                <c:pt idx="0">
                  <c:v>CAY (2020-21)</c:v>
                </c:pt>
                <c:pt idx="1">
                  <c:v>CAYm1 (2019-20)</c:v>
                </c:pt>
                <c:pt idx="2">
                  <c:v>CAYm2 (2018-19)</c:v>
                </c:pt>
              </c:strCache>
            </c:strRef>
          </c:cat>
          <c:val>
            <c:numRef>
              <c:f>Sheet1!$D$2:$D$4</c:f>
              <c:numCache>
                <c:formatCode>General</c:formatCode>
                <c:ptCount val="3"/>
                <c:pt idx="0">
                  <c:v>10807</c:v>
                </c:pt>
                <c:pt idx="1">
                  <c:v>8520</c:v>
                </c:pt>
                <c:pt idx="2">
                  <c:v>19093</c:v>
                </c:pt>
              </c:numCache>
            </c:numRef>
          </c:val>
        </c:ser>
        <c:dLbls>
          <c:showLegendKey val="0"/>
          <c:showVal val="1"/>
          <c:showCatName val="0"/>
          <c:showSerName val="0"/>
          <c:showPercent val="0"/>
          <c:showBubbleSize val="0"/>
        </c:dLbls>
        <c:gapWidth val="75"/>
        <c:axId val="-1558929152"/>
        <c:axId val="-1539213008"/>
      </c:barChart>
      <c:catAx>
        <c:axId val="-1558929152"/>
        <c:scaling>
          <c:orientation val="minMax"/>
        </c:scaling>
        <c:delete val="0"/>
        <c:axPos val="b"/>
        <c:numFmt formatCode="General" sourceLinked="0"/>
        <c:majorTickMark val="none"/>
        <c:minorTickMark val="none"/>
        <c:tickLblPos val="nextTo"/>
        <c:txPr>
          <a:bodyPr/>
          <a:lstStyle/>
          <a:p>
            <a:pPr>
              <a:defRPr b="1"/>
            </a:pPr>
            <a:endParaRPr lang="en-US"/>
          </a:p>
        </c:txPr>
        <c:crossAx val="-1539213008"/>
        <c:crosses val="autoZero"/>
        <c:auto val="1"/>
        <c:lblAlgn val="ctr"/>
        <c:lblOffset val="100"/>
        <c:noMultiLvlLbl val="0"/>
      </c:catAx>
      <c:valAx>
        <c:axId val="-1539213008"/>
        <c:scaling>
          <c:orientation val="minMax"/>
          <c:max val="20000"/>
        </c:scaling>
        <c:delete val="0"/>
        <c:axPos val="l"/>
        <c:numFmt formatCode="General" sourceLinked="1"/>
        <c:majorTickMark val="none"/>
        <c:minorTickMark val="none"/>
        <c:tickLblPos val="nextTo"/>
        <c:crossAx val="-1558929152"/>
        <c:crosses val="autoZero"/>
        <c:crossBetween val="between"/>
      </c:valAx>
    </c:plotArea>
    <c:legend>
      <c:legendPos val="b"/>
      <c:overlay val="0"/>
    </c:legend>
    <c:plotVisOnly val="1"/>
    <c:dispBlanksAs val="gap"/>
    <c:showDLblsOverMax val="0"/>
  </c:chart>
  <c:spPr>
    <a:solidFill>
      <a:schemeClr val="bg1"/>
    </a:solidFill>
  </c:spPr>
  <c:txPr>
    <a:bodyPr/>
    <a:lstStyle/>
    <a:p>
      <a:pPr>
        <a:defRPr sz="105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20"/>
    </mc:Choice>
    <mc:Fallback>
      <c:style val="20"/>
    </mc:Fallback>
  </mc:AlternateContent>
  <c:chart>
    <c:autoTitleDeleted val="1"/>
    <c:plotArea>
      <c:layout/>
      <c:barChart>
        <c:barDir val="col"/>
        <c:grouping val="clustered"/>
        <c:varyColors val="0"/>
        <c:ser>
          <c:idx val="0"/>
          <c:order val="0"/>
          <c:tx>
            <c:strRef>
              <c:f>Sheet1!$B$1</c:f>
              <c:strCache>
                <c:ptCount val="1"/>
                <c:pt idx="0">
                  <c:v>Attinment</c:v>
                </c:pt>
              </c:strCache>
            </c:strRef>
          </c:tx>
          <c:invertIfNegative val="0"/>
          <c:dLbls>
            <c:spPr>
              <a:noFill/>
              <a:ln>
                <a:noFill/>
              </a:ln>
              <a:effectLst/>
            </c:spPr>
            <c:txPr>
              <a:bodyPr/>
              <a:lstStyle/>
              <a:p>
                <a:pPr>
                  <a:defRPr sz="1600" b="1">
                    <a:solidFill>
                      <a:schemeClr val="accent5">
                        <a:lumMod val="50000"/>
                      </a:schemeClr>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Sheet1!$A$2:$A$15</c:f>
              <c:strCache>
                <c:ptCount val="14"/>
                <c:pt idx="0">
                  <c:v>PO1</c:v>
                </c:pt>
                <c:pt idx="1">
                  <c:v>PO2</c:v>
                </c:pt>
                <c:pt idx="2">
                  <c:v>PO3</c:v>
                </c:pt>
                <c:pt idx="3">
                  <c:v>PO4</c:v>
                </c:pt>
                <c:pt idx="4">
                  <c:v>PO5</c:v>
                </c:pt>
                <c:pt idx="5">
                  <c:v>PO6</c:v>
                </c:pt>
                <c:pt idx="6">
                  <c:v>PO7</c:v>
                </c:pt>
                <c:pt idx="7">
                  <c:v>PO8</c:v>
                </c:pt>
                <c:pt idx="8">
                  <c:v>PO9</c:v>
                </c:pt>
                <c:pt idx="9">
                  <c:v>PO10</c:v>
                </c:pt>
                <c:pt idx="10">
                  <c:v>PO11</c:v>
                </c:pt>
                <c:pt idx="11">
                  <c:v>PO12</c:v>
                </c:pt>
                <c:pt idx="12">
                  <c:v>PSO1</c:v>
                </c:pt>
                <c:pt idx="13">
                  <c:v>PSO2</c:v>
                </c:pt>
              </c:strCache>
            </c:strRef>
          </c:cat>
          <c:val>
            <c:numRef>
              <c:f>Sheet1!$B$2:$B$15</c:f>
              <c:numCache>
                <c:formatCode>General</c:formatCode>
                <c:ptCount val="14"/>
                <c:pt idx="0">
                  <c:v>2.04</c:v>
                </c:pt>
                <c:pt idx="1">
                  <c:v>2.71</c:v>
                </c:pt>
                <c:pt idx="2">
                  <c:v>2.62</c:v>
                </c:pt>
                <c:pt idx="3">
                  <c:v>2.17</c:v>
                </c:pt>
                <c:pt idx="4">
                  <c:v>2.1</c:v>
                </c:pt>
                <c:pt idx="5">
                  <c:v>1.51</c:v>
                </c:pt>
                <c:pt idx="6">
                  <c:v>1.48</c:v>
                </c:pt>
                <c:pt idx="7">
                  <c:v>1.6300000000000001</c:v>
                </c:pt>
                <c:pt idx="8">
                  <c:v>1.9000000000000001</c:v>
                </c:pt>
                <c:pt idx="9">
                  <c:v>2.04</c:v>
                </c:pt>
                <c:pt idx="10">
                  <c:v>2.0699999999999998</c:v>
                </c:pt>
                <c:pt idx="11">
                  <c:v>1.32</c:v>
                </c:pt>
                <c:pt idx="12">
                  <c:v>1.73</c:v>
                </c:pt>
                <c:pt idx="13">
                  <c:v>2.1800000000000002</c:v>
                </c:pt>
              </c:numCache>
            </c:numRef>
          </c:val>
        </c:ser>
        <c:dLbls>
          <c:showLegendKey val="0"/>
          <c:showVal val="1"/>
          <c:showCatName val="0"/>
          <c:showSerName val="0"/>
          <c:showPercent val="0"/>
          <c:showBubbleSize val="0"/>
        </c:dLbls>
        <c:gapWidth val="75"/>
        <c:axId val="-1559590672"/>
        <c:axId val="-1559590128"/>
      </c:barChart>
      <c:catAx>
        <c:axId val="-1559590672"/>
        <c:scaling>
          <c:orientation val="minMax"/>
        </c:scaling>
        <c:delete val="0"/>
        <c:axPos val="b"/>
        <c:numFmt formatCode="General" sourceLinked="0"/>
        <c:majorTickMark val="none"/>
        <c:minorTickMark val="none"/>
        <c:tickLblPos val="nextTo"/>
        <c:txPr>
          <a:bodyPr/>
          <a:lstStyle/>
          <a:p>
            <a:pPr>
              <a:defRPr sz="1600" b="1">
                <a:solidFill>
                  <a:schemeClr val="accent2">
                    <a:lumMod val="50000"/>
                  </a:schemeClr>
                </a:solidFill>
              </a:defRPr>
            </a:pPr>
            <a:endParaRPr lang="en-US"/>
          </a:p>
        </c:txPr>
        <c:crossAx val="-1559590128"/>
        <c:crosses val="autoZero"/>
        <c:auto val="1"/>
        <c:lblAlgn val="ctr"/>
        <c:lblOffset val="100"/>
        <c:noMultiLvlLbl val="0"/>
      </c:catAx>
      <c:valAx>
        <c:axId val="-1559590128"/>
        <c:scaling>
          <c:orientation val="minMax"/>
        </c:scaling>
        <c:delete val="0"/>
        <c:axPos val="l"/>
        <c:numFmt formatCode="General" sourceLinked="1"/>
        <c:majorTickMark val="none"/>
        <c:minorTickMark val="none"/>
        <c:tickLblPos val="nextTo"/>
        <c:txPr>
          <a:bodyPr/>
          <a:lstStyle/>
          <a:p>
            <a:pPr>
              <a:defRPr sz="1600" b="1"/>
            </a:pPr>
            <a:endParaRPr lang="en-US"/>
          </a:p>
        </c:txPr>
        <c:crossAx val="-1559590672"/>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36"/>
    </mc:Choice>
    <mc:Fallback>
      <c:style val="36"/>
    </mc:Fallback>
  </mc:AlternateContent>
  <c:chart>
    <c:autoTitleDeleted val="1"/>
    <c:plotArea>
      <c:layout/>
      <c:barChart>
        <c:barDir val="col"/>
        <c:grouping val="clustered"/>
        <c:varyColors val="0"/>
        <c:ser>
          <c:idx val="0"/>
          <c:order val="0"/>
          <c:tx>
            <c:strRef>
              <c:f>Sheet1!$B$1</c:f>
              <c:strCache>
                <c:ptCount val="1"/>
                <c:pt idx="0">
                  <c:v>Intake</c:v>
                </c:pt>
              </c:strCache>
            </c:strRef>
          </c:tx>
          <c:invertIfNegative val="0"/>
          <c:dLbls>
            <c:dLbl>
              <c:idx val="0"/>
              <c:layout>
                <c:manualLayout>
                  <c:x val="6.6561844863731873E-3"/>
                  <c:y val="1.3806600421133051E-17"/>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Sheet1!$A$2:$A$5</c:f>
              <c:strCache>
                <c:ptCount val="4"/>
                <c:pt idx="0">
                  <c:v>2020-21 [95.8%]</c:v>
                </c:pt>
                <c:pt idx="1">
                  <c:v>2019-20 [95.8%]</c:v>
                </c:pt>
                <c:pt idx="2">
                  <c:v>2018-19 [97.5%]</c:v>
                </c:pt>
                <c:pt idx="3">
                  <c:v>2017-18 [93.3%]</c:v>
                </c:pt>
              </c:strCache>
            </c:strRef>
          </c:cat>
          <c:val>
            <c:numRef>
              <c:f>Sheet1!$B$2:$B$5</c:f>
              <c:numCache>
                <c:formatCode>General</c:formatCode>
                <c:ptCount val="4"/>
                <c:pt idx="0">
                  <c:v>120</c:v>
                </c:pt>
                <c:pt idx="1">
                  <c:v>120</c:v>
                </c:pt>
                <c:pt idx="2">
                  <c:v>120</c:v>
                </c:pt>
                <c:pt idx="3">
                  <c:v>120</c:v>
                </c:pt>
              </c:numCache>
            </c:numRef>
          </c:val>
          <c:extLst xmlns:c16r2="http://schemas.microsoft.com/office/drawing/2015/06/chart">
            <c:ext xmlns:c16="http://schemas.microsoft.com/office/drawing/2014/chart" uri="{C3380CC4-5D6E-409C-BE32-E72D297353CC}">
              <c16:uniqueId val="{00000000-EAB0-4C90-A81F-05EF31C90B05}"/>
            </c:ext>
          </c:extLst>
        </c:ser>
        <c:ser>
          <c:idx val="1"/>
          <c:order val="1"/>
          <c:tx>
            <c:strRef>
              <c:f>Sheet1!$C$1</c:f>
              <c:strCache>
                <c:ptCount val="1"/>
                <c:pt idx="0">
                  <c:v>Admitted in First Year </c:v>
                </c:pt>
              </c:strCache>
            </c:strRef>
          </c:tx>
          <c:spPr>
            <a:solidFill>
              <a:schemeClr val="accent4">
                <a:lumMod val="20000"/>
                <a:lumOff val="80000"/>
              </a:schemeClr>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2020-21 [95.8%]</c:v>
                </c:pt>
                <c:pt idx="1">
                  <c:v>2019-20 [95.8%]</c:v>
                </c:pt>
                <c:pt idx="2">
                  <c:v>2018-19 [97.5%]</c:v>
                </c:pt>
                <c:pt idx="3">
                  <c:v>2017-18 [93.3%]</c:v>
                </c:pt>
              </c:strCache>
            </c:strRef>
          </c:cat>
          <c:val>
            <c:numRef>
              <c:f>Sheet1!$C$2:$C$5</c:f>
              <c:numCache>
                <c:formatCode>General</c:formatCode>
                <c:ptCount val="4"/>
                <c:pt idx="0">
                  <c:v>115</c:v>
                </c:pt>
                <c:pt idx="1">
                  <c:v>115</c:v>
                </c:pt>
                <c:pt idx="2">
                  <c:v>117</c:v>
                </c:pt>
                <c:pt idx="3">
                  <c:v>112</c:v>
                </c:pt>
              </c:numCache>
            </c:numRef>
          </c:val>
          <c:extLst xmlns:c16r2="http://schemas.microsoft.com/office/drawing/2015/06/chart">
            <c:ext xmlns:c16="http://schemas.microsoft.com/office/drawing/2014/chart" uri="{C3380CC4-5D6E-409C-BE32-E72D297353CC}">
              <c16:uniqueId val="{00000001-EAB0-4C90-A81F-05EF31C90B05}"/>
            </c:ext>
          </c:extLst>
        </c:ser>
        <c:dLbls>
          <c:showLegendKey val="0"/>
          <c:showVal val="1"/>
          <c:showCatName val="0"/>
          <c:showSerName val="0"/>
          <c:showPercent val="0"/>
          <c:showBubbleSize val="0"/>
        </c:dLbls>
        <c:gapWidth val="75"/>
        <c:axId val="-1559598288"/>
        <c:axId val="-1559604272"/>
      </c:barChart>
      <c:catAx>
        <c:axId val="-1559598288"/>
        <c:scaling>
          <c:orientation val="minMax"/>
        </c:scaling>
        <c:delete val="0"/>
        <c:axPos val="b"/>
        <c:numFmt formatCode="General" sourceLinked="0"/>
        <c:majorTickMark val="none"/>
        <c:minorTickMark val="none"/>
        <c:tickLblPos val="nextTo"/>
        <c:crossAx val="-1559604272"/>
        <c:crosses val="autoZero"/>
        <c:auto val="1"/>
        <c:lblAlgn val="ctr"/>
        <c:lblOffset val="100"/>
        <c:noMultiLvlLbl val="0"/>
      </c:catAx>
      <c:valAx>
        <c:axId val="-1559604272"/>
        <c:scaling>
          <c:orientation val="minMax"/>
          <c:max val="125"/>
          <c:min val="100"/>
        </c:scaling>
        <c:delete val="0"/>
        <c:axPos val="l"/>
        <c:numFmt formatCode="General" sourceLinked="1"/>
        <c:majorTickMark val="none"/>
        <c:minorTickMark val="none"/>
        <c:tickLblPos val="nextTo"/>
        <c:crossAx val="-1559598288"/>
        <c:crosses val="autoZero"/>
        <c:crossBetween val="between"/>
        <c:majorUnit val="5"/>
        <c:minorUnit val="0.4"/>
      </c:valAx>
      <c:spPr>
        <a:solidFill>
          <a:schemeClr val="bg1"/>
        </a:solidFill>
      </c:spPr>
    </c:plotArea>
    <c:legend>
      <c:legendPos val="b"/>
      <c:layout>
        <c:manualLayout>
          <c:xMode val="edge"/>
          <c:yMode val="edge"/>
          <c:x val="0.18296443832333745"/>
          <c:y val="0.91639068959873637"/>
          <c:w val="0.61349098046879635"/>
          <c:h val="8.3609310401263792E-2"/>
        </c:manualLayout>
      </c:layout>
      <c:overlay val="0"/>
    </c:legend>
    <c:plotVisOnly val="1"/>
    <c:dispBlanksAs val="gap"/>
    <c:showDLblsOverMax val="0"/>
  </c:chart>
  <c:txPr>
    <a:bodyPr/>
    <a:lstStyle/>
    <a:p>
      <a:pPr>
        <a:defRPr sz="1800"/>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22"/>
    </mc:Choice>
    <mc:Fallback>
      <c:style val="22"/>
    </mc:Fallback>
  </mc:AlternateContent>
  <c:chart>
    <c:title>
      <c:tx>
        <c:rich>
          <a:bodyPr/>
          <a:lstStyle/>
          <a:p>
            <a:pPr>
              <a:defRPr>
                <a:solidFill>
                  <a:srgbClr val="C00000"/>
                </a:solidFill>
              </a:defRPr>
            </a:pPr>
            <a:r>
              <a:rPr lang="en-IN" sz="1800" b="1" dirty="0" smtClean="0">
                <a:solidFill>
                  <a:srgbClr val="C00000"/>
                </a:solidFill>
                <a:effectLst/>
              </a:rPr>
              <a:t>Student Graduated Without Backlogs</a:t>
            </a:r>
            <a:endParaRPr lang="en-IN" dirty="0">
              <a:solidFill>
                <a:srgbClr val="C00000"/>
              </a:solidFill>
              <a:effectLst/>
            </a:endParaRPr>
          </a:p>
        </c:rich>
      </c:tx>
      <c:layout>
        <c:manualLayout>
          <c:xMode val="edge"/>
          <c:yMode val="edge"/>
          <c:x val="0.29420706200787411"/>
          <c:y val="1.9125683060109294E-2"/>
        </c:manualLayout>
      </c:layout>
      <c:overlay val="0"/>
    </c:title>
    <c:autoTitleDeleted val="0"/>
    <c:view3D>
      <c:rotX val="15"/>
      <c:rotY val="20"/>
      <c:rAngAx val="1"/>
    </c:view3D>
    <c:floor>
      <c:thickness val="0"/>
    </c:floor>
    <c:sideWall>
      <c:thickness val="0"/>
    </c:sideWall>
    <c:backWall>
      <c:thickness val="0"/>
    </c:backWall>
    <c:plotArea>
      <c:layout/>
      <c:bar3DChart>
        <c:barDir val="col"/>
        <c:grouping val="clustered"/>
        <c:varyColors val="0"/>
        <c:ser>
          <c:idx val="0"/>
          <c:order val="0"/>
          <c:tx>
            <c:strRef>
              <c:f>Sheet1!$B$1</c:f>
              <c:strCache>
                <c:ptCount val="1"/>
                <c:pt idx="0">
                  <c:v>No.of Students Admitted(Y)</c:v>
                </c:pt>
              </c:strCache>
            </c:strRef>
          </c:tx>
          <c:invertIfNegative val="0"/>
          <c:dLbls>
            <c:dLbl>
              <c:idx val="0"/>
              <c:layout>
                <c:manualLayout>
                  <c:x val="1.4062500000000002E-2"/>
                  <c:y val="-3.5519125683060093E-2"/>
                </c:manualLayout>
              </c:layout>
              <c:showLegendKey val="0"/>
              <c:showVal val="1"/>
              <c:showCatName val="0"/>
              <c:showSerName val="0"/>
              <c:showPercent val="0"/>
              <c:showBubbleSize val="0"/>
              <c:extLst>
                <c:ext xmlns:c15="http://schemas.microsoft.com/office/drawing/2012/chart" uri="{CE6537A1-D6FC-4f65-9D91-7224C49458BB}"/>
              </c:extLst>
            </c:dLbl>
            <c:dLbl>
              <c:idx val="1"/>
              <c:layout>
                <c:manualLayout>
                  <c:x val="1.2500000000000001E-2"/>
                  <c:y val="-2.185792349726777E-2"/>
                </c:manualLayout>
              </c:layout>
              <c:showLegendKey val="0"/>
              <c:showVal val="1"/>
              <c:showCatName val="0"/>
              <c:showSerName val="0"/>
              <c:showPercent val="0"/>
              <c:showBubbleSize val="0"/>
              <c:extLst>
                <c:ext xmlns:c15="http://schemas.microsoft.com/office/drawing/2012/chart" uri="{CE6537A1-D6FC-4f65-9D91-7224C49458BB}"/>
              </c:extLst>
            </c:dLbl>
            <c:dLbl>
              <c:idx val="2"/>
              <c:layout>
                <c:manualLayout>
                  <c:x val="1.2500000000000001E-2"/>
                  <c:y val="-1.6393442622950821E-2"/>
                </c:manualLayout>
              </c:layout>
              <c:showLegendKey val="0"/>
              <c:showVal val="1"/>
              <c:showCatName val="0"/>
              <c:showSerName val="0"/>
              <c:showPercent val="0"/>
              <c:showBubbleSize val="0"/>
              <c:extLst>
                <c:ext xmlns:c15="http://schemas.microsoft.com/office/drawing/2012/chart" uri="{CE6537A1-D6FC-4f65-9D91-7224C49458BB}"/>
              </c:extLst>
            </c:dLbl>
            <c:dLbl>
              <c:idx val="3"/>
              <c:layout>
                <c:manualLayout>
                  <c:x val="1.7187500000000001E-2"/>
                  <c:y val="-2.7322404371584723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2016-20 (LYG)</c:v>
                </c:pt>
                <c:pt idx="1">
                  <c:v>2015-19 (LYGm1)</c:v>
                </c:pt>
                <c:pt idx="2">
                  <c:v>2014-18 (LYGm2</c:v>
                </c:pt>
                <c:pt idx="3">
                  <c:v>2013-17 (LYGm3)</c:v>
                </c:pt>
              </c:strCache>
            </c:strRef>
          </c:cat>
          <c:val>
            <c:numRef>
              <c:f>Sheet1!$B$2:$B$5</c:f>
              <c:numCache>
                <c:formatCode>General</c:formatCode>
                <c:ptCount val="4"/>
                <c:pt idx="0">
                  <c:v>147</c:v>
                </c:pt>
                <c:pt idx="1">
                  <c:v>143</c:v>
                </c:pt>
                <c:pt idx="2">
                  <c:v>154</c:v>
                </c:pt>
                <c:pt idx="3">
                  <c:v>156</c:v>
                </c:pt>
              </c:numCache>
            </c:numRef>
          </c:val>
        </c:ser>
        <c:ser>
          <c:idx val="1"/>
          <c:order val="1"/>
          <c:tx>
            <c:strRef>
              <c:f>Sheet1!$C$1</c:f>
              <c:strCache>
                <c:ptCount val="1"/>
                <c:pt idx="0">
                  <c:v>No. of Students Graduated without Backlogs(X)</c:v>
                </c:pt>
              </c:strCache>
            </c:strRef>
          </c:tx>
          <c:spPr>
            <a:solidFill>
              <a:schemeClr val="accent5">
                <a:lumMod val="60000"/>
                <a:lumOff val="40000"/>
              </a:schemeClr>
            </a:solidFill>
          </c:spPr>
          <c:invertIfNegative val="0"/>
          <c:dLbls>
            <c:dLbl>
              <c:idx val="0"/>
              <c:layout>
                <c:manualLayout>
                  <c:x val="2.3437500000000003E-2"/>
                  <c:y val="-3.8251366120218587E-2"/>
                </c:manualLayout>
              </c:layout>
              <c:showLegendKey val="0"/>
              <c:showVal val="1"/>
              <c:showCatName val="0"/>
              <c:showSerName val="0"/>
              <c:showPercent val="0"/>
              <c:showBubbleSize val="0"/>
              <c:extLst>
                <c:ext xmlns:c15="http://schemas.microsoft.com/office/drawing/2012/chart" uri="{CE6537A1-D6FC-4f65-9D91-7224C49458BB}"/>
              </c:extLst>
            </c:dLbl>
            <c:dLbl>
              <c:idx val="1"/>
              <c:layout>
                <c:manualLayout>
                  <c:x val="2.9687499999999999E-2"/>
                  <c:y val="-3.0054644808743175E-2"/>
                </c:manualLayout>
              </c:layout>
              <c:showLegendKey val="0"/>
              <c:showVal val="1"/>
              <c:showCatName val="0"/>
              <c:showSerName val="0"/>
              <c:showPercent val="0"/>
              <c:showBubbleSize val="0"/>
              <c:extLst>
                <c:ext xmlns:c15="http://schemas.microsoft.com/office/drawing/2012/chart" uri="{CE6537A1-D6FC-4f65-9D91-7224C49458BB}"/>
              </c:extLst>
            </c:dLbl>
            <c:dLbl>
              <c:idx val="2"/>
              <c:layout>
                <c:manualLayout>
                  <c:x val="2.1874999999999888E-2"/>
                  <c:y val="-3.5519125683060114E-2"/>
                </c:manualLayout>
              </c:layout>
              <c:showLegendKey val="0"/>
              <c:showVal val="1"/>
              <c:showCatName val="0"/>
              <c:showSerName val="0"/>
              <c:showPercent val="0"/>
              <c:showBubbleSize val="0"/>
              <c:extLst>
                <c:ext xmlns:c15="http://schemas.microsoft.com/office/drawing/2012/chart" uri="{CE6537A1-D6FC-4f65-9D91-7224C49458BB}"/>
              </c:extLst>
            </c:dLbl>
            <c:dLbl>
              <c:idx val="3"/>
              <c:layout>
                <c:manualLayout>
                  <c:x val="2.187487696850406E-2"/>
                  <c:y val="-4.3715846994535519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2016-20 (LYG)</c:v>
                </c:pt>
                <c:pt idx="1">
                  <c:v>2015-19 (LYGm1)</c:v>
                </c:pt>
                <c:pt idx="2">
                  <c:v>2014-18 (LYGm2</c:v>
                </c:pt>
                <c:pt idx="3">
                  <c:v>2013-17 (LYGm3)</c:v>
                </c:pt>
              </c:strCache>
            </c:strRef>
          </c:cat>
          <c:val>
            <c:numRef>
              <c:f>Sheet1!$C$2:$C$5</c:f>
              <c:numCache>
                <c:formatCode>General</c:formatCode>
                <c:ptCount val="4"/>
                <c:pt idx="0">
                  <c:v>59</c:v>
                </c:pt>
                <c:pt idx="1">
                  <c:v>69</c:v>
                </c:pt>
                <c:pt idx="2">
                  <c:v>57</c:v>
                </c:pt>
                <c:pt idx="3">
                  <c:v>44</c:v>
                </c:pt>
              </c:numCache>
            </c:numRef>
          </c:val>
        </c:ser>
        <c:dLbls>
          <c:showLegendKey val="0"/>
          <c:showVal val="1"/>
          <c:showCatName val="0"/>
          <c:showSerName val="0"/>
          <c:showPercent val="0"/>
          <c:showBubbleSize val="0"/>
        </c:dLbls>
        <c:gapWidth val="150"/>
        <c:shape val="box"/>
        <c:axId val="-1559603728"/>
        <c:axId val="-1559603184"/>
        <c:axId val="0"/>
      </c:bar3DChart>
      <c:catAx>
        <c:axId val="-1559603728"/>
        <c:scaling>
          <c:orientation val="minMax"/>
        </c:scaling>
        <c:delete val="0"/>
        <c:axPos val="b"/>
        <c:numFmt formatCode="General" sourceLinked="0"/>
        <c:majorTickMark val="none"/>
        <c:minorTickMark val="none"/>
        <c:tickLblPos val="nextTo"/>
        <c:crossAx val="-1559603184"/>
        <c:crosses val="autoZero"/>
        <c:auto val="1"/>
        <c:lblAlgn val="ctr"/>
        <c:lblOffset val="100"/>
        <c:noMultiLvlLbl val="0"/>
      </c:catAx>
      <c:valAx>
        <c:axId val="-1559603184"/>
        <c:scaling>
          <c:orientation val="minMax"/>
        </c:scaling>
        <c:delete val="1"/>
        <c:axPos val="l"/>
        <c:numFmt formatCode="General" sourceLinked="1"/>
        <c:majorTickMark val="none"/>
        <c:minorTickMark val="none"/>
        <c:tickLblPos val="nextTo"/>
        <c:crossAx val="-1559603728"/>
        <c:crosses val="autoZero"/>
        <c:crossBetween val="between"/>
      </c:valAx>
    </c:plotArea>
    <c:legend>
      <c:legendPos val="t"/>
      <c:overlay val="0"/>
    </c:legend>
    <c:plotVisOnly val="1"/>
    <c:dispBlanksAs val="gap"/>
    <c:showDLblsOverMax val="0"/>
  </c:chart>
  <c:txPr>
    <a:bodyPr/>
    <a:lstStyle/>
    <a:p>
      <a:pPr>
        <a:defRPr sz="1800"/>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29"/>
    </mc:Choice>
    <mc:Fallback>
      <c:style val="29"/>
    </mc:Fallback>
  </mc:AlternateContent>
  <c:chart>
    <c:autoTitleDeleted val="1"/>
    <c:plotArea>
      <c:layout/>
      <c:barChart>
        <c:barDir val="col"/>
        <c:grouping val="clustered"/>
        <c:varyColors val="0"/>
        <c:ser>
          <c:idx val="0"/>
          <c:order val="0"/>
          <c:tx>
            <c:strRef>
              <c:f>Sheet1!$B$1</c:f>
              <c:strCache>
                <c:ptCount val="1"/>
                <c:pt idx="0">
                  <c:v>Total No. of Students Admitted(Y)</c:v>
                </c:pt>
              </c:strCache>
            </c:strRef>
          </c:tx>
          <c:spPr>
            <a:solidFill>
              <a:schemeClr val="accent5">
                <a:lumMod val="50000"/>
              </a:schemeClr>
            </a:solidFill>
          </c:spPr>
          <c:invertIfNegative val="0"/>
          <c:dLbls>
            <c:spPr>
              <a:noFill/>
              <a:ln>
                <a:noFill/>
              </a:ln>
              <a:effectLst/>
            </c:sp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Sheet1!$A$2:$A$5</c:f>
              <c:strCache>
                <c:ptCount val="4"/>
                <c:pt idx="0">
                  <c:v>2016-20 (LYG)</c:v>
                </c:pt>
                <c:pt idx="1">
                  <c:v>2015-19 (LYGm1)</c:v>
                </c:pt>
                <c:pt idx="2">
                  <c:v>2014-18 (LYGm2)</c:v>
                </c:pt>
                <c:pt idx="3">
                  <c:v>2013-17 (LYGm3)</c:v>
                </c:pt>
              </c:strCache>
            </c:strRef>
          </c:cat>
          <c:val>
            <c:numRef>
              <c:f>Sheet1!$B$2:$B$5</c:f>
              <c:numCache>
                <c:formatCode>General</c:formatCode>
                <c:ptCount val="4"/>
                <c:pt idx="0">
                  <c:v>147</c:v>
                </c:pt>
                <c:pt idx="1">
                  <c:v>143</c:v>
                </c:pt>
                <c:pt idx="2">
                  <c:v>154</c:v>
                </c:pt>
                <c:pt idx="3">
                  <c:v>156</c:v>
                </c:pt>
              </c:numCache>
            </c:numRef>
          </c:val>
          <c:extLst xmlns:c16r2="http://schemas.microsoft.com/office/drawing/2015/06/chart">
            <c:ext xmlns:c16="http://schemas.microsoft.com/office/drawing/2014/chart" uri="{C3380CC4-5D6E-409C-BE32-E72D297353CC}">
              <c16:uniqueId val="{00000000-264A-46C8-A5C7-3F31D3C6BA01}"/>
            </c:ext>
          </c:extLst>
        </c:ser>
        <c:ser>
          <c:idx val="1"/>
          <c:order val="1"/>
          <c:tx>
            <c:strRef>
              <c:f>Sheet1!$C$1</c:f>
              <c:strCache>
                <c:ptCount val="1"/>
                <c:pt idx="0">
                  <c:v>No. of Students Graduated in Stipuated Period(X)</c:v>
                </c:pt>
              </c:strCache>
            </c:strRef>
          </c:tx>
          <c:invertIfNegative val="0"/>
          <c:dLbls>
            <c:spPr>
              <a:noFill/>
              <a:ln>
                <a:noFill/>
              </a:ln>
              <a:effectLst/>
            </c:sp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Sheet1!$A$2:$A$5</c:f>
              <c:strCache>
                <c:ptCount val="4"/>
                <c:pt idx="0">
                  <c:v>2016-20 (LYG)</c:v>
                </c:pt>
                <c:pt idx="1">
                  <c:v>2015-19 (LYGm1)</c:v>
                </c:pt>
                <c:pt idx="2">
                  <c:v>2014-18 (LYGm2)</c:v>
                </c:pt>
                <c:pt idx="3">
                  <c:v>2013-17 (LYGm3)</c:v>
                </c:pt>
              </c:strCache>
            </c:strRef>
          </c:cat>
          <c:val>
            <c:numRef>
              <c:f>Sheet1!$C$2:$C$5</c:f>
              <c:numCache>
                <c:formatCode>General</c:formatCode>
                <c:ptCount val="4"/>
                <c:pt idx="0">
                  <c:v>126</c:v>
                </c:pt>
                <c:pt idx="1">
                  <c:v>124</c:v>
                </c:pt>
                <c:pt idx="2">
                  <c:v>116</c:v>
                </c:pt>
                <c:pt idx="3">
                  <c:v>106</c:v>
                </c:pt>
              </c:numCache>
            </c:numRef>
          </c:val>
          <c:extLst xmlns:c16r2="http://schemas.microsoft.com/office/drawing/2015/06/chart">
            <c:ext xmlns:c16="http://schemas.microsoft.com/office/drawing/2014/chart" uri="{C3380CC4-5D6E-409C-BE32-E72D297353CC}">
              <c16:uniqueId val="{00000001-264A-46C8-A5C7-3F31D3C6BA01}"/>
            </c:ext>
          </c:extLst>
        </c:ser>
        <c:dLbls>
          <c:showLegendKey val="0"/>
          <c:showVal val="1"/>
          <c:showCatName val="0"/>
          <c:showSerName val="0"/>
          <c:showPercent val="0"/>
          <c:showBubbleSize val="0"/>
        </c:dLbls>
        <c:gapWidth val="150"/>
        <c:overlap val="-25"/>
        <c:axId val="-1624150624"/>
        <c:axId val="-1624149536"/>
      </c:barChart>
      <c:catAx>
        <c:axId val="-1624150624"/>
        <c:scaling>
          <c:orientation val="minMax"/>
        </c:scaling>
        <c:delete val="0"/>
        <c:axPos val="b"/>
        <c:numFmt formatCode="General" sourceLinked="0"/>
        <c:majorTickMark val="none"/>
        <c:minorTickMark val="none"/>
        <c:tickLblPos val="nextTo"/>
        <c:txPr>
          <a:bodyPr/>
          <a:lstStyle/>
          <a:p>
            <a:pPr>
              <a:defRPr b="1">
                <a:solidFill>
                  <a:srgbClr val="002060"/>
                </a:solidFill>
              </a:defRPr>
            </a:pPr>
            <a:endParaRPr lang="en-US"/>
          </a:p>
        </c:txPr>
        <c:crossAx val="-1624149536"/>
        <c:crosses val="autoZero"/>
        <c:auto val="1"/>
        <c:lblAlgn val="ctr"/>
        <c:lblOffset val="100"/>
        <c:noMultiLvlLbl val="0"/>
      </c:catAx>
      <c:valAx>
        <c:axId val="-1624149536"/>
        <c:scaling>
          <c:orientation val="minMax"/>
        </c:scaling>
        <c:delete val="1"/>
        <c:axPos val="l"/>
        <c:numFmt formatCode="General" sourceLinked="1"/>
        <c:majorTickMark val="out"/>
        <c:minorTickMark val="none"/>
        <c:tickLblPos val="nextTo"/>
        <c:crossAx val="-1624150624"/>
        <c:crosses val="autoZero"/>
        <c:crossBetween val="between"/>
      </c:valAx>
    </c:plotArea>
    <c:legend>
      <c:legendPos val="t"/>
      <c:overlay val="0"/>
    </c:legend>
    <c:plotVisOnly val="1"/>
    <c:dispBlanksAs val="gap"/>
    <c:showDLblsOverMax val="0"/>
  </c:chart>
  <c:spPr>
    <a:solidFill>
      <a:schemeClr val="bg1"/>
    </a:solidFill>
    <a:effectLst>
      <a:glow rad="101600">
        <a:schemeClr val="accent3">
          <a:satMod val="175000"/>
          <a:alpha val="40000"/>
        </a:schemeClr>
      </a:glow>
    </a:effectLst>
  </c:spPr>
  <c:txPr>
    <a:bodyPr/>
    <a:lstStyle/>
    <a:p>
      <a:pPr>
        <a:defRPr sz="1800"/>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22"/>
    </mc:Choice>
    <mc:Fallback>
      <c:style val="22"/>
    </mc:Fallback>
  </mc:AlternateContent>
  <c:chart>
    <c:title>
      <c:tx>
        <c:rich>
          <a:bodyPr/>
          <a:lstStyle/>
          <a:p>
            <a:pPr>
              <a:defRPr>
                <a:solidFill>
                  <a:srgbClr val="C00000"/>
                </a:solidFill>
              </a:defRPr>
            </a:pPr>
            <a:r>
              <a:rPr lang="en-IN" sz="1800" b="1" i="0" baseline="0" dirty="0" smtClean="0">
                <a:solidFill>
                  <a:srgbClr val="C00000"/>
                </a:solidFill>
                <a:effectLst/>
              </a:rPr>
              <a:t>Academic Performance in Third Year</a:t>
            </a:r>
            <a:endParaRPr lang="en-IN" dirty="0">
              <a:solidFill>
                <a:srgbClr val="C00000"/>
              </a:solidFill>
              <a:effectLst/>
            </a:endParaRPr>
          </a:p>
        </c:rich>
      </c:tx>
      <c:layout/>
      <c:overlay val="0"/>
    </c:title>
    <c:autoTitleDeleted val="0"/>
    <c:view3D>
      <c:rotX val="15"/>
      <c:rotY val="20"/>
      <c:rAngAx val="1"/>
    </c:view3D>
    <c:floor>
      <c:thickness val="0"/>
    </c:floor>
    <c:sideWall>
      <c:thickness val="0"/>
    </c:sideWall>
    <c:backWall>
      <c:thickness val="0"/>
    </c:backWall>
    <c:plotArea>
      <c:layout/>
      <c:bar3DChart>
        <c:barDir val="col"/>
        <c:grouping val="clustered"/>
        <c:varyColors val="0"/>
        <c:ser>
          <c:idx val="0"/>
          <c:order val="0"/>
          <c:tx>
            <c:strRef>
              <c:f>Sheet1!$B$1</c:f>
              <c:strCache>
                <c:ptCount val="1"/>
                <c:pt idx="0">
                  <c:v>No.of Students Appeared for Exam(Z)</c:v>
                </c:pt>
              </c:strCache>
            </c:strRef>
          </c:tx>
          <c:spPr>
            <a:solidFill>
              <a:schemeClr val="accent4">
                <a:lumMod val="50000"/>
              </a:schemeClr>
            </a:solidFill>
          </c:spPr>
          <c:invertIfNegative val="0"/>
          <c:dLbls>
            <c:spPr>
              <a:noFill/>
              <a:ln>
                <a:noFill/>
              </a:ln>
              <a:effectLst/>
            </c:spPr>
            <c:txPr>
              <a:bodyPr/>
              <a:lstStyle/>
              <a:p>
                <a:pPr>
                  <a:defRPr sz="1600" b="1">
                    <a:solidFill>
                      <a:srgbClr val="7030A0"/>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Sheet1!$A$2:$A$5</c:f>
              <c:strCache>
                <c:ptCount val="4"/>
                <c:pt idx="0">
                  <c:v>CAYm1(2019-20)</c:v>
                </c:pt>
                <c:pt idx="1">
                  <c:v>CAYm2(2018-19)</c:v>
                </c:pt>
                <c:pt idx="2">
                  <c:v>CAYm3(2017-18)</c:v>
                </c:pt>
                <c:pt idx="3">
                  <c:v>CAYm4(2016-17)</c:v>
                </c:pt>
              </c:strCache>
            </c:strRef>
          </c:cat>
          <c:val>
            <c:numRef>
              <c:f>Sheet1!$B$2:$B$5</c:f>
              <c:numCache>
                <c:formatCode>General</c:formatCode>
                <c:ptCount val="4"/>
                <c:pt idx="0">
                  <c:v>122</c:v>
                </c:pt>
                <c:pt idx="1">
                  <c:v>127</c:v>
                </c:pt>
                <c:pt idx="2">
                  <c:v>124</c:v>
                </c:pt>
                <c:pt idx="3">
                  <c:v>122</c:v>
                </c:pt>
              </c:numCache>
            </c:numRef>
          </c:val>
        </c:ser>
        <c:ser>
          <c:idx val="1"/>
          <c:order val="1"/>
          <c:tx>
            <c:strRef>
              <c:f>Sheet1!$C$1</c:f>
              <c:strCache>
                <c:ptCount val="1"/>
                <c:pt idx="0">
                  <c:v>No. of Successful Students(Y)</c:v>
                </c:pt>
              </c:strCache>
            </c:strRef>
          </c:tx>
          <c:spPr>
            <a:solidFill>
              <a:schemeClr val="accent4">
                <a:lumMod val="20000"/>
                <a:lumOff val="80000"/>
              </a:schemeClr>
            </a:solidFill>
          </c:spPr>
          <c:invertIfNegative val="0"/>
          <c:dLbls>
            <c:dLbl>
              <c:idx val="0"/>
              <c:layout>
                <c:manualLayout>
                  <c:x val="2.1057310263197959E-2"/>
                  <c:y val="-3.0436760320817833E-3"/>
                </c:manualLayout>
              </c:layou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2.2276371540409338E-2"/>
                  <c:y val="0"/>
                </c:manualLayout>
              </c:layout>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1.5593460078286455E-2"/>
                  <c:y val="-5.5800082647516348E-17"/>
                </c:manualLayout>
              </c:layout>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2.6731645848491206E-2"/>
                  <c:y val="5.5800082647516348E-17"/>
                </c:manualLayout>
              </c:layout>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a:lstStyle/>
              <a:p>
                <a:pPr>
                  <a:defRPr sz="1600" b="1">
                    <a:solidFill>
                      <a:srgbClr val="FF0000"/>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CAYm1(2019-20)</c:v>
                </c:pt>
                <c:pt idx="1">
                  <c:v>CAYm2(2018-19)</c:v>
                </c:pt>
                <c:pt idx="2">
                  <c:v>CAYm3(2017-18)</c:v>
                </c:pt>
                <c:pt idx="3">
                  <c:v>CAYm4(2016-17)</c:v>
                </c:pt>
              </c:strCache>
            </c:strRef>
          </c:cat>
          <c:val>
            <c:numRef>
              <c:f>Sheet1!$C$2:$C$5</c:f>
              <c:numCache>
                <c:formatCode>General</c:formatCode>
                <c:ptCount val="4"/>
                <c:pt idx="0">
                  <c:v>115</c:v>
                </c:pt>
                <c:pt idx="1">
                  <c:v>126</c:v>
                </c:pt>
                <c:pt idx="2">
                  <c:v>124</c:v>
                </c:pt>
                <c:pt idx="3">
                  <c:v>118</c:v>
                </c:pt>
              </c:numCache>
            </c:numRef>
          </c:val>
        </c:ser>
        <c:ser>
          <c:idx val="2"/>
          <c:order val="2"/>
          <c:tx>
            <c:strRef>
              <c:f>Sheet1!$D$1</c:f>
              <c:strCache>
                <c:ptCount val="1"/>
                <c:pt idx="0">
                  <c:v>Mean CGPA or Percentage(X)</c:v>
                </c:pt>
              </c:strCache>
            </c:strRef>
          </c:tx>
          <c:invertIfNegative val="0"/>
          <c:dLbls>
            <c:dLbl>
              <c:idx val="0"/>
              <c:layout>
                <c:manualLayout>
                  <c:x val="1.7821097232327474E-2"/>
                  <c:y val="-3.0436760320817842E-3"/>
                </c:manualLayout>
              </c:layou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2.8959283002532137E-2"/>
                  <c:y val="-1.5218380160408917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2.8959283002532137E-2"/>
                  <c:y val="-1.1160016529503279E-16"/>
                </c:manualLayout>
              </c:layout>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2.4504008694450269E-2"/>
                  <c:y val="-1.5218619819939001E-2"/>
                </c:manualLayout>
              </c:layout>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a:lstStyle/>
              <a:p>
                <a:pPr>
                  <a:defRPr sz="1400" b="1"/>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CAYm1(2019-20)</c:v>
                </c:pt>
                <c:pt idx="1">
                  <c:v>CAYm2(2018-19)</c:v>
                </c:pt>
                <c:pt idx="2">
                  <c:v>CAYm3(2017-18)</c:v>
                </c:pt>
                <c:pt idx="3">
                  <c:v>CAYm4(2016-17)</c:v>
                </c:pt>
              </c:strCache>
            </c:strRef>
          </c:cat>
          <c:val>
            <c:numRef>
              <c:f>Sheet1!$D$2:$D$5</c:f>
              <c:numCache>
                <c:formatCode>General</c:formatCode>
                <c:ptCount val="4"/>
                <c:pt idx="0">
                  <c:v>7.3</c:v>
                </c:pt>
                <c:pt idx="1">
                  <c:v>6.63</c:v>
                </c:pt>
                <c:pt idx="2">
                  <c:v>6.8599999999999994</c:v>
                </c:pt>
                <c:pt idx="3">
                  <c:v>6.2700000000000005</c:v>
                </c:pt>
              </c:numCache>
            </c:numRef>
          </c:val>
        </c:ser>
        <c:dLbls>
          <c:showLegendKey val="0"/>
          <c:showVal val="1"/>
          <c:showCatName val="0"/>
          <c:showSerName val="0"/>
          <c:showPercent val="0"/>
          <c:showBubbleSize val="0"/>
        </c:dLbls>
        <c:gapWidth val="150"/>
        <c:shape val="box"/>
        <c:axId val="-1558940032"/>
        <c:axId val="-1558931328"/>
        <c:axId val="0"/>
      </c:bar3DChart>
      <c:catAx>
        <c:axId val="-1558940032"/>
        <c:scaling>
          <c:orientation val="minMax"/>
        </c:scaling>
        <c:delete val="0"/>
        <c:axPos val="b"/>
        <c:numFmt formatCode="General" sourceLinked="0"/>
        <c:majorTickMark val="none"/>
        <c:minorTickMark val="none"/>
        <c:tickLblPos val="nextTo"/>
        <c:txPr>
          <a:bodyPr/>
          <a:lstStyle/>
          <a:p>
            <a:pPr>
              <a:defRPr sz="1200" b="1"/>
            </a:pPr>
            <a:endParaRPr lang="en-US"/>
          </a:p>
        </c:txPr>
        <c:crossAx val="-1558931328"/>
        <c:crosses val="autoZero"/>
        <c:auto val="1"/>
        <c:lblAlgn val="ctr"/>
        <c:lblOffset val="100"/>
        <c:noMultiLvlLbl val="0"/>
      </c:catAx>
      <c:valAx>
        <c:axId val="-1558931328"/>
        <c:scaling>
          <c:orientation val="minMax"/>
        </c:scaling>
        <c:delete val="1"/>
        <c:axPos val="l"/>
        <c:numFmt formatCode="General" sourceLinked="1"/>
        <c:majorTickMark val="out"/>
        <c:minorTickMark val="none"/>
        <c:tickLblPos val="nextTo"/>
        <c:crossAx val="-1558940032"/>
        <c:crosses val="autoZero"/>
        <c:crossBetween val="between"/>
      </c:valAx>
    </c:plotArea>
    <c:legend>
      <c:legendPos val="t"/>
      <c:layout/>
      <c:overlay val="0"/>
    </c:legend>
    <c:plotVisOnly val="1"/>
    <c:dispBlanksAs val="gap"/>
    <c:showDLblsOverMax val="0"/>
  </c:chart>
  <c:txPr>
    <a:bodyPr/>
    <a:lstStyle/>
    <a:p>
      <a:pPr>
        <a:defRPr sz="1800"/>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22"/>
    </mc:Choice>
    <mc:Fallback>
      <c:style val="22"/>
    </mc:Fallback>
  </mc:AlternateContent>
  <c:chart>
    <c:title>
      <c:tx>
        <c:rich>
          <a:bodyPr/>
          <a:lstStyle/>
          <a:p>
            <a:pPr>
              <a:defRPr>
                <a:solidFill>
                  <a:srgbClr val="C00000"/>
                </a:solidFill>
              </a:defRPr>
            </a:pPr>
            <a:r>
              <a:rPr lang="en-IN" sz="1800" b="1" dirty="0" smtClean="0">
                <a:solidFill>
                  <a:srgbClr val="C00000"/>
                </a:solidFill>
                <a:effectLst/>
              </a:rPr>
              <a:t>Academic</a:t>
            </a:r>
            <a:r>
              <a:rPr lang="en-IN" sz="1800" b="1" baseline="0" dirty="0" smtClean="0">
                <a:solidFill>
                  <a:srgbClr val="C00000"/>
                </a:solidFill>
                <a:effectLst/>
              </a:rPr>
              <a:t> Performance in Second Year</a:t>
            </a:r>
            <a:endParaRPr lang="en-IN" dirty="0">
              <a:solidFill>
                <a:srgbClr val="C00000"/>
              </a:solidFill>
              <a:effectLst/>
            </a:endParaRPr>
          </a:p>
        </c:rich>
      </c:tx>
      <c:layout>
        <c:manualLayout>
          <c:xMode val="edge"/>
          <c:yMode val="edge"/>
          <c:x val="0.29420706200787411"/>
          <c:y val="1.9125683060109294E-2"/>
        </c:manualLayout>
      </c:layout>
      <c:overlay val="0"/>
    </c:title>
    <c:autoTitleDeleted val="0"/>
    <c:view3D>
      <c:rotX val="15"/>
      <c:rotY val="20"/>
      <c:rAngAx val="1"/>
    </c:view3D>
    <c:floor>
      <c:thickness val="0"/>
    </c:floor>
    <c:sideWall>
      <c:thickness val="0"/>
    </c:sideWall>
    <c:backWall>
      <c:thickness val="0"/>
    </c:backWall>
    <c:plotArea>
      <c:layout/>
      <c:bar3DChart>
        <c:barDir val="col"/>
        <c:grouping val="clustered"/>
        <c:varyColors val="0"/>
        <c:ser>
          <c:idx val="0"/>
          <c:order val="0"/>
          <c:tx>
            <c:strRef>
              <c:f>Sheet1!$B$1</c:f>
              <c:strCache>
                <c:ptCount val="1"/>
                <c:pt idx="0">
                  <c:v>No.of Students Appeared  in Exam(Z)</c:v>
                </c:pt>
              </c:strCache>
            </c:strRef>
          </c:tx>
          <c:spPr>
            <a:solidFill>
              <a:schemeClr val="accent5">
                <a:lumMod val="75000"/>
              </a:schemeClr>
            </a:solidFill>
          </c:spPr>
          <c:invertIfNegative val="0"/>
          <c:dLbls>
            <c:dLbl>
              <c:idx val="0"/>
              <c:layout>
                <c:manualLayout>
                  <c:x val="1.4062500000000002E-2"/>
                  <c:y val="-3.5519125683060093E-2"/>
                </c:manualLayout>
              </c:layout>
              <c:showLegendKey val="0"/>
              <c:showVal val="1"/>
              <c:showCatName val="0"/>
              <c:showSerName val="0"/>
              <c:showPercent val="0"/>
              <c:showBubbleSize val="0"/>
              <c:extLst>
                <c:ext xmlns:c15="http://schemas.microsoft.com/office/drawing/2012/chart" uri="{CE6537A1-D6FC-4f65-9D91-7224C49458BB}"/>
              </c:extLst>
            </c:dLbl>
            <c:dLbl>
              <c:idx val="1"/>
              <c:layout>
                <c:manualLayout>
                  <c:x val="1.2500000000000001E-2"/>
                  <c:y val="-2.185792349726777E-2"/>
                </c:manualLayout>
              </c:layout>
              <c:showLegendKey val="0"/>
              <c:showVal val="1"/>
              <c:showCatName val="0"/>
              <c:showSerName val="0"/>
              <c:showPercent val="0"/>
              <c:showBubbleSize val="0"/>
              <c:extLst>
                <c:ext xmlns:c15="http://schemas.microsoft.com/office/drawing/2012/chart" uri="{CE6537A1-D6FC-4f65-9D91-7224C49458BB}"/>
              </c:extLst>
            </c:dLbl>
            <c:dLbl>
              <c:idx val="2"/>
              <c:layout>
                <c:manualLayout>
                  <c:x val="1.2500000000000001E-2"/>
                  <c:y val="-1.6393442622950821E-2"/>
                </c:manualLayout>
              </c:layout>
              <c:showLegendKey val="0"/>
              <c:showVal val="1"/>
              <c:showCatName val="0"/>
              <c:showSerName val="0"/>
              <c:showPercent val="0"/>
              <c:showBubbleSize val="0"/>
              <c:extLst>
                <c:ext xmlns:c15="http://schemas.microsoft.com/office/drawing/2012/chart" uri="{CE6537A1-D6FC-4f65-9D91-7224C49458BB}"/>
              </c:extLst>
            </c:dLbl>
            <c:dLbl>
              <c:idx val="3"/>
              <c:layout>
                <c:manualLayout>
                  <c:x val="1.7187500000000001E-2"/>
                  <c:y val="-2.7322404371584723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a:lstStyle/>
              <a:p>
                <a:pPr>
                  <a:defRPr sz="1600" b="1">
                    <a:solidFill>
                      <a:schemeClr val="accent1">
                        <a:lumMod val="50000"/>
                      </a:schemeClr>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CAYm1(2019-20)</c:v>
                </c:pt>
                <c:pt idx="1">
                  <c:v>CAYm2(2018-19)</c:v>
                </c:pt>
                <c:pt idx="2">
                  <c:v>CAYm3(2017-18)</c:v>
                </c:pt>
                <c:pt idx="3">
                  <c:v>CAYm4(2016-17</c:v>
                </c:pt>
              </c:strCache>
            </c:strRef>
          </c:cat>
          <c:val>
            <c:numRef>
              <c:f>Sheet1!$B$2:$B$5</c:f>
              <c:numCache>
                <c:formatCode>General</c:formatCode>
                <c:ptCount val="4"/>
                <c:pt idx="0">
                  <c:v>119</c:v>
                </c:pt>
                <c:pt idx="1">
                  <c:v>126</c:v>
                </c:pt>
                <c:pt idx="2">
                  <c:v>135</c:v>
                </c:pt>
                <c:pt idx="3">
                  <c:v>137</c:v>
                </c:pt>
              </c:numCache>
            </c:numRef>
          </c:val>
        </c:ser>
        <c:ser>
          <c:idx val="1"/>
          <c:order val="1"/>
          <c:tx>
            <c:strRef>
              <c:f>Sheet1!$C$1</c:f>
              <c:strCache>
                <c:ptCount val="1"/>
                <c:pt idx="0">
                  <c:v>No. of Successful Students(Y)</c:v>
                </c:pt>
              </c:strCache>
            </c:strRef>
          </c:tx>
          <c:spPr>
            <a:solidFill>
              <a:schemeClr val="accent5">
                <a:lumMod val="20000"/>
                <a:lumOff val="80000"/>
              </a:schemeClr>
            </a:solidFill>
          </c:spPr>
          <c:invertIfNegative val="0"/>
          <c:dLbls>
            <c:dLbl>
              <c:idx val="0"/>
              <c:layout>
                <c:manualLayout>
                  <c:x val="2.3437500000000003E-2"/>
                  <c:y val="-3.8251366120218587E-2"/>
                </c:manualLayout>
              </c:layout>
              <c:showLegendKey val="0"/>
              <c:showVal val="1"/>
              <c:showCatName val="0"/>
              <c:showSerName val="0"/>
              <c:showPercent val="0"/>
              <c:showBubbleSize val="0"/>
              <c:extLst>
                <c:ext xmlns:c15="http://schemas.microsoft.com/office/drawing/2012/chart" uri="{CE6537A1-D6FC-4f65-9D91-7224C49458BB}"/>
              </c:extLst>
            </c:dLbl>
            <c:dLbl>
              <c:idx val="1"/>
              <c:layout>
                <c:manualLayout>
                  <c:x val="2.9687499999999999E-2"/>
                  <c:y val="-3.0054644808743175E-2"/>
                </c:manualLayout>
              </c:layout>
              <c:showLegendKey val="0"/>
              <c:showVal val="1"/>
              <c:showCatName val="0"/>
              <c:showSerName val="0"/>
              <c:showPercent val="0"/>
              <c:showBubbleSize val="0"/>
              <c:extLst>
                <c:ext xmlns:c15="http://schemas.microsoft.com/office/drawing/2012/chart" uri="{CE6537A1-D6FC-4f65-9D91-7224C49458BB}"/>
              </c:extLst>
            </c:dLbl>
            <c:dLbl>
              <c:idx val="2"/>
              <c:layout>
                <c:manualLayout>
                  <c:x val="2.1874999999999888E-2"/>
                  <c:y val="-3.5519125683060114E-2"/>
                </c:manualLayout>
              </c:layout>
              <c:showLegendKey val="0"/>
              <c:showVal val="1"/>
              <c:showCatName val="0"/>
              <c:showSerName val="0"/>
              <c:showPercent val="0"/>
              <c:showBubbleSize val="0"/>
              <c:extLst>
                <c:ext xmlns:c15="http://schemas.microsoft.com/office/drawing/2012/chart" uri="{CE6537A1-D6FC-4f65-9D91-7224C49458BB}"/>
              </c:extLst>
            </c:dLbl>
            <c:dLbl>
              <c:idx val="3"/>
              <c:layout>
                <c:manualLayout>
                  <c:x val="2.187487696850406E-2"/>
                  <c:y val="-4.3715846994535519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a:lstStyle/>
              <a:p>
                <a:pPr>
                  <a:defRPr sz="1600" b="1">
                    <a:solidFill>
                      <a:schemeClr val="accent2">
                        <a:lumMod val="50000"/>
                      </a:schemeClr>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CAYm1(2019-20)</c:v>
                </c:pt>
                <c:pt idx="1">
                  <c:v>CAYm2(2018-19)</c:v>
                </c:pt>
                <c:pt idx="2">
                  <c:v>CAYm3(2017-18)</c:v>
                </c:pt>
                <c:pt idx="3">
                  <c:v>CAYm4(2016-17</c:v>
                </c:pt>
              </c:strCache>
            </c:strRef>
          </c:cat>
          <c:val>
            <c:numRef>
              <c:f>Sheet1!$C$2:$C$5</c:f>
              <c:numCache>
                <c:formatCode>General</c:formatCode>
                <c:ptCount val="4"/>
                <c:pt idx="0">
                  <c:v>116</c:v>
                </c:pt>
                <c:pt idx="1">
                  <c:v>122</c:v>
                </c:pt>
                <c:pt idx="2">
                  <c:v>127</c:v>
                </c:pt>
                <c:pt idx="3">
                  <c:v>124</c:v>
                </c:pt>
              </c:numCache>
            </c:numRef>
          </c:val>
        </c:ser>
        <c:ser>
          <c:idx val="2"/>
          <c:order val="2"/>
          <c:tx>
            <c:strRef>
              <c:f>Sheet1!$D$1</c:f>
              <c:strCache>
                <c:ptCount val="1"/>
                <c:pt idx="0">
                  <c:v>Mean CGPA or Percentage(X)2</c:v>
                </c:pt>
              </c:strCache>
            </c:strRef>
          </c:tx>
          <c:invertIfNegative val="0"/>
          <c:dLbls>
            <c:dLbl>
              <c:idx val="0"/>
              <c:layout>
                <c:manualLayout>
                  <c:x val="2.8263022431527222E-2"/>
                  <c:y val="2.90776545093822E-3"/>
                </c:manualLayout>
              </c:layout>
              <c:showLegendKey val="0"/>
              <c:showVal val="1"/>
              <c:showCatName val="0"/>
              <c:showSerName val="0"/>
              <c:showPercent val="0"/>
              <c:showBubbleSize val="0"/>
              <c:extLst>
                <c:ext xmlns:c15="http://schemas.microsoft.com/office/drawing/2012/chart" uri="{CE6537A1-D6FC-4f65-9D91-7224C49458BB}"/>
              </c:extLst>
            </c:dLbl>
            <c:dLbl>
              <c:idx val="1"/>
              <c:layout>
                <c:manualLayout>
                  <c:x val="2.608894378294821E-2"/>
                  <c:y val="-1.0661683488763083E-16"/>
                </c:manualLayout>
              </c:layout>
              <c:showLegendKey val="0"/>
              <c:showVal val="1"/>
              <c:showCatName val="0"/>
              <c:showSerName val="0"/>
              <c:showPercent val="0"/>
              <c:showBubbleSize val="0"/>
              <c:extLst>
                <c:ext xmlns:c15="http://schemas.microsoft.com/office/drawing/2012/chart" uri="{CE6537A1-D6FC-4f65-9D91-7224C49458BB}"/>
              </c:extLst>
            </c:dLbl>
            <c:dLbl>
              <c:idx val="2"/>
              <c:layout>
                <c:manualLayout>
                  <c:x val="2.608894378294821E-2"/>
                  <c:y val="-1.0661683488763083E-16"/>
                </c:manualLayout>
              </c:layout>
              <c:showLegendKey val="0"/>
              <c:showVal val="1"/>
              <c:showCatName val="0"/>
              <c:showSerName val="0"/>
              <c:showPercent val="0"/>
              <c:showBubbleSize val="0"/>
              <c:extLst>
                <c:ext xmlns:c15="http://schemas.microsoft.com/office/drawing/2012/chart" uri="{CE6537A1-D6FC-4f65-9D91-7224C49458BB}"/>
              </c:extLst>
            </c:dLbl>
            <c:dLbl>
              <c:idx val="3"/>
              <c:layout>
                <c:manualLayout>
                  <c:x val="3.4785258377264282E-2"/>
                  <c:y val="0"/>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a:lstStyle/>
              <a:p>
                <a:pPr>
                  <a:defRPr sz="1400" b="1"/>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CAYm1(2019-20)</c:v>
                </c:pt>
                <c:pt idx="1">
                  <c:v>CAYm2(2018-19)</c:v>
                </c:pt>
                <c:pt idx="2">
                  <c:v>CAYm3(2017-18)</c:v>
                </c:pt>
                <c:pt idx="3">
                  <c:v>CAYm4(2016-17</c:v>
                </c:pt>
              </c:strCache>
            </c:strRef>
          </c:cat>
          <c:val>
            <c:numRef>
              <c:f>Sheet1!$D$2:$D$5</c:f>
              <c:numCache>
                <c:formatCode>General</c:formatCode>
                <c:ptCount val="4"/>
                <c:pt idx="0">
                  <c:v>7.71</c:v>
                </c:pt>
                <c:pt idx="1">
                  <c:v>6.8</c:v>
                </c:pt>
                <c:pt idx="2">
                  <c:v>6.5</c:v>
                </c:pt>
                <c:pt idx="3">
                  <c:v>6.33</c:v>
                </c:pt>
              </c:numCache>
            </c:numRef>
          </c:val>
        </c:ser>
        <c:dLbls>
          <c:showLegendKey val="0"/>
          <c:showVal val="1"/>
          <c:showCatName val="0"/>
          <c:showSerName val="0"/>
          <c:showPercent val="0"/>
          <c:showBubbleSize val="0"/>
        </c:dLbls>
        <c:gapWidth val="150"/>
        <c:shape val="box"/>
        <c:axId val="-1558936224"/>
        <c:axId val="-1558939488"/>
        <c:axId val="0"/>
      </c:bar3DChart>
      <c:catAx>
        <c:axId val="-1558936224"/>
        <c:scaling>
          <c:orientation val="minMax"/>
        </c:scaling>
        <c:delete val="0"/>
        <c:axPos val="b"/>
        <c:numFmt formatCode="General" sourceLinked="0"/>
        <c:majorTickMark val="none"/>
        <c:minorTickMark val="none"/>
        <c:tickLblPos val="nextTo"/>
        <c:txPr>
          <a:bodyPr/>
          <a:lstStyle/>
          <a:p>
            <a:pPr>
              <a:defRPr sz="1200" b="1"/>
            </a:pPr>
            <a:endParaRPr lang="en-US"/>
          </a:p>
        </c:txPr>
        <c:crossAx val="-1558939488"/>
        <c:crosses val="autoZero"/>
        <c:auto val="1"/>
        <c:lblAlgn val="ctr"/>
        <c:lblOffset val="100"/>
        <c:noMultiLvlLbl val="0"/>
      </c:catAx>
      <c:valAx>
        <c:axId val="-1558939488"/>
        <c:scaling>
          <c:orientation val="minMax"/>
        </c:scaling>
        <c:delete val="1"/>
        <c:axPos val="l"/>
        <c:numFmt formatCode="General" sourceLinked="1"/>
        <c:majorTickMark val="none"/>
        <c:minorTickMark val="none"/>
        <c:tickLblPos val="nextTo"/>
        <c:crossAx val="-1558936224"/>
        <c:crosses val="autoZero"/>
        <c:crossBetween val="between"/>
      </c:valAx>
    </c:plotArea>
    <c:legend>
      <c:legendPos val="t"/>
      <c:overlay val="0"/>
    </c:legend>
    <c:plotVisOnly val="1"/>
    <c:dispBlanksAs val="gap"/>
    <c:showDLblsOverMax val="0"/>
  </c:chart>
  <c:txPr>
    <a:bodyPr/>
    <a:lstStyle/>
    <a:p>
      <a:pPr>
        <a:defRPr sz="1800"/>
      </a:pPr>
      <a:endParaRPr lang="en-US"/>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30"/>
    </mc:Choice>
    <mc:Fallback>
      <c:style val="30"/>
    </mc:Fallback>
  </mc:AlternateContent>
  <c:chart>
    <c:autoTitleDeleted val="1"/>
    <c:plotArea>
      <c:layout/>
      <c:barChart>
        <c:barDir val="col"/>
        <c:grouping val="clustered"/>
        <c:varyColors val="0"/>
        <c:ser>
          <c:idx val="0"/>
          <c:order val="0"/>
          <c:tx>
            <c:strRef>
              <c:f>Sheet1!$B$1</c:f>
              <c:strCache>
                <c:ptCount val="1"/>
                <c:pt idx="0">
                  <c:v>Total No. of Final Year Students(N)</c:v>
                </c:pt>
              </c:strCache>
            </c:strRef>
          </c:tx>
          <c:spPr>
            <a:solidFill>
              <a:schemeClr val="accent1">
                <a:lumMod val="50000"/>
              </a:schemeClr>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Sheet1!$A$2:$A$5</c:f>
              <c:strCache>
                <c:ptCount val="4"/>
                <c:pt idx="0">
                  <c:v>2019-20 (CAYm1)</c:v>
                </c:pt>
                <c:pt idx="1">
                  <c:v>2018-19 (CAYm2)</c:v>
                </c:pt>
                <c:pt idx="2">
                  <c:v>2017-18 (CAYm3)</c:v>
                </c:pt>
                <c:pt idx="3">
                  <c:v>2016-17 (CAym4)</c:v>
                </c:pt>
              </c:strCache>
            </c:strRef>
          </c:cat>
          <c:val>
            <c:numRef>
              <c:f>Sheet1!$B$2:$B$5</c:f>
              <c:numCache>
                <c:formatCode>General</c:formatCode>
                <c:ptCount val="4"/>
                <c:pt idx="0">
                  <c:v>126</c:v>
                </c:pt>
                <c:pt idx="1">
                  <c:v>124</c:v>
                </c:pt>
                <c:pt idx="2">
                  <c:v>118</c:v>
                </c:pt>
                <c:pt idx="3">
                  <c:v>106</c:v>
                </c:pt>
              </c:numCache>
            </c:numRef>
          </c:val>
          <c:extLst xmlns:c16r2="http://schemas.microsoft.com/office/drawing/2015/06/chart">
            <c:ext xmlns:c16="http://schemas.microsoft.com/office/drawing/2014/chart" uri="{C3380CC4-5D6E-409C-BE32-E72D297353CC}">
              <c16:uniqueId val="{00000000-56C4-4E5C-A01B-55053082286A}"/>
            </c:ext>
          </c:extLst>
        </c:ser>
        <c:ser>
          <c:idx val="1"/>
          <c:order val="1"/>
          <c:tx>
            <c:strRef>
              <c:f>Sheet1!$C$1</c:f>
              <c:strCache>
                <c:ptCount val="1"/>
                <c:pt idx="0">
                  <c:v>No. of students placed(X)</c:v>
                </c:pt>
              </c:strCache>
            </c:strRef>
          </c:tx>
          <c:spPr>
            <a:solidFill>
              <a:schemeClr val="accent1">
                <a:lumMod val="20000"/>
                <a:lumOff val="80000"/>
              </a:schemeClr>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Sheet1!$A$2:$A$5</c:f>
              <c:strCache>
                <c:ptCount val="4"/>
                <c:pt idx="0">
                  <c:v>2019-20 (CAYm1)</c:v>
                </c:pt>
                <c:pt idx="1">
                  <c:v>2018-19 (CAYm2)</c:v>
                </c:pt>
                <c:pt idx="2">
                  <c:v>2017-18 (CAYm3)</c:v>
                </c:pt>
                <c:pt idx="3">
                  <c:v>2016-17 (CAym4)</c:v>
                </c:pt>
              </c:strCache>
            </c:strRef>
          </c:cat>
          <c:val>
            <c:numRef>
              <c:f>Sheet1!$C$2:$C$5</c:f>
              <c:numCache>
                <c:formatCode>General</c:formatCode>
                <c:ptCount val="4"/>
                <c:pt idx="0">
                  <c:v>55</c:v>
                </c:pt>
                <c:pt idx="1">
                  <c:v>71</c:v>
                </c:pt>
                <c:pt idx="2">
                  <c:v>86</c:v>
                </c:pt>
                <c:pt idx="3">
                  <c:v>57</c:v>
                </c:pt>
              </c:numCache>
            </c:numRef>
          </c:val>
          <c:extLst xmlns:c16r2="http://schemas.microsoft.com/office/drawing/2015/06/chart">
            <c:ext xmlns:c16="http://schemas.microsoft.com/office/drawing/2014/chart" uri="{C3380CC4-5D6E-409C-BE32-E72D297353CC}">
              <c16:uniqueId val="{00000001-56C4-4E5C-A01B-55053082286A}"/>
            </c:ext>
          </c:extLst>
        </c:ser>
        <c:ser>
          <c:idx val="2"/>
          <c:order val="2"/>
          <c:tx>
            <c:strRef>
              <c:f>Sheet1!$D$1</c:f>
              <c:strCache>
                <c:ptCount val="1"/>
                <c:pt idx="0">
                  <c:v>No. of Students admitted for higher studies(Y)</c:v>
                </c:pt>
              </c:strCache>
            </c:strRef>
          </c:tx>
          <c:spPr>
            <a:solidFill>
              <a:schemeClr val="accent4">
                <a:lumMod val="50000"/>
              </a:schemeClr>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Sheet1!$A$2:$A$5</c:f>
              <c:strCache>
                <c:ptCount val="4"/>
                <c:pt idx="0">
                  <c:v>2019-20 (CAYm1)</c:v>
                </c:pt>
                <c:pt idx="1">
                  <c:v>2018-19 (CAYm2)</c:v>
                </c:pt>
                <c:pt idx="2">
                  <c:v>2017-18 (CAYm3)</c:v>
                </c:pt>
                <c:pt idx="3">
                  <c:v>2016-17 (CAym4)</c:v>
                </c:pt>
              </c:strCache>
            </c:strRef>
          </c:cat>
          <c:val>
            <c:numRef>
              <c:f>Sheet1!$D$2:$D$5</c:f>
              <c:numCache>
                <c:formatCode>General</c:formatCode>
                <c:ptCount val="4"/>
                <c:pt idx="0">
                  <c:v>1</c:v>
                </c:pt>
                <c:pt idx="1">
                  <c:v>1</c:v>
                </c:pt>
                <c:pt idx="2">
                  <c:v>5</c:v>
                </c:pt>
                <c:pt idx="3">
                  <c:v>3</c:v>
                </c:pt>
              </c:numCache>
            </c:numRef>
          </c:val>
        </c:ser>
        <c:ser>
          <c:idx val="3"/>
          <c:order val="3"/>
          <c:tx>
            <c:strRef>
              <c:f>Sheet1!$E$1</c:f>
              <c:strCache>
                <c:ptCount val="1"/>
                <c:pt idx="0">
                  <c:v>No. of Students turned Entrepreneur(Z)</c:v>
                </c:pt>
              </c:strCache>
            </c:strRef>
          </c:tx>
          <c:spPr>
            <a:solidFill>
              <a:schemeClr val="accent2">
                <a:lumMod val="75000"/>
              </a:schemeClr>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Sheet1!$A$2:$A$5</c:f>
              <c:strCache>
                <c:ptCount val="4"/>
                <c:pt idx="0">
                  <c:v>2019-20 (CAYm1)</c:v>
                </c:pt>
                <c:pt idx="1">
                  <c:v>2018-19 (CAYm2)</c:v>
                </c:pt>
                <c:pt idx="2">
                  <c:v>2017-18 (CAYm3)</c:v>
                </c:pt>
                <c:pt idx="3">
                  <c:v>2016-17 (CAym4)</c:v>
                </c:pt>
              </c:strCache>
            </c:strRef>
          </c:cat>
          <c:val>
            <c:numRef>
              <c:f>Sheet1!$E$2:$E$5</c:f>
              <c:numCache>
                <c:formatCode>General</c:formatCode>
                <c:ptCount val="4"/>
                <c:pt idx="0">
                  <c:v>0</c:v>
                </c:pt>
                <c:pt idx="1">
                  <c:v>0</c:v>
                </c:pt>
                <c:pt idx="2">
                  <c:v>1</c:v>
                </c:pt>
                <c:pt idx="3">
                  <c:v>0</c:v>
                </c:pt>
              </c:numCache>
            </c:numRef>
          </c:val>
        </c:ser>
        <c:dLbls>
          <c:showLegendKey val="0"/>
          <c:showVal val="1"/>
          <c:showCatName val="0"/>
          <c:showSerName val="0"/>
          <c:showPercent val="0"/>
          <c:showBubbleSize val="0"/>
        </c:dLbls>
        <c:gapWidth val="150"/>
        <c:overlap val="-25"/>
        <c:axId val="-1558927520"/>
        <c:axId val="-1558926976"/>
      </c:barChart>
      <c:catAx>
        <c:axId val="-1558927520"/>
        <c:scaling>
          <c:orientation val="minMax"/>
        </c:scaling>
        <c:delete val="0"/>
        <c:axPos val="b"/>
        <c:numFmt formatCode="General" sourceLinked="0"/>
        <c:majorTickMark val="none"/>
        <c:minorTickMark val="none"/>
        <c:tickLblPos val="nextTo"/>
        <c:crossAx val="-1558926976"/>
        <c:crosses val="autoZero"/>
        <c:auto val="1"/>
        <c:lblAlgn val="ctr"/>
        <c:lblOffset val="100"/>
        <c:noMultiLvlLbl val="0"/>
      </c:catAx>
      <c:valAx>
        <c:axId val="-1558926976"/>
        <c:scaling>
          <c:orientation val="minMax"/>
        </c:scaling>
        <c:delete val="1"/>
        <c:axPos val="l"/>
        <c:numFmt formatCode="General" sourceLinked="1"/>
        <c:majorTickMark val="out"/>
        <c:minorTickMark val="none"/>
        <c:tickLblPos val="nextTo"/>
        <c:crossAx val="-1558927520"/>
        <c:crosses val="autoZero"/>
        <c:crossBetween val="between"/>
      </c:valAx>
    </c:plotArea>
    <c:legend>
      <c:legendPos val="t"/>
      <c:layout>
        <c:manualLayout>
          <c:xMode val="edge"/>
          <c:yMode val="edge"/>
          <c:x val="0.23987199267637904"/>
          <c:y val="0"/>
          <c:w val="0.7356889008521903"/>
          <c:h val="0.32377686367685693"/>
        </c:manualLayout>
      </c:layout>
      <c:overlay val="0"/>
      <c:txPr>
        <a:bodyPr/>
        <a:lstStyle/>
        <a:p>
          <a:pPr>
            <a:defRPr sz="1600"/>
          </a:pPr>
          <a:endParaRPr lang="en-US"/>
        </a:p>
      </c:txPr>
    </c:legend>
    <c:plotVisOnly val="1"/>
    <c:dispBlanksAs val="gap"/>
    <c:showDLblsOverMax val="0"/>
  </c:chart>
  <c:txPr>
    <a:bodyPr/>
    <a:lstStyle/>
    <a:p>
      <a:pPr>
        <a:defRPr sz="1800"/>
      </a:pPr>
      <a:endParaRPr lang="en-US"/>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5"/>
    </mc:Choice>
    <mc:Fallback>
      <c:style val="15"/>
    </mc:Fallback>
  </mc:AlternateContent>
  <c:chart>
    <c:title>
      <c:tx>
        <c:rich>
          <a:bodyPr/>
          <a:lstStyle/>
          <a:p>
            <a:pPr>
              <a:defRPr/>
            </a:pPr>
            <a:r>
              <a:rPr lang="en-US" dirty="0"/>
              <a:t>Faculty Age </a:t>
            </a:r>
            <a:r>
              <a:rPr lang="en-US" dirty="0" smtClean="0"/>
              <a:t>Group </a:t>
            </a:r>
          </a:p>
          <a:p>
            <a:pPr>
              <a:defRPr/>
            </a:pPr>
            <a:r>
              <a:rPr lang="en-US" dirty="0" smtClean="0"/>
              <a:t>(2020-21) </a:t>
            </a:r>
            <a:endParaRPr lang="en-US" dirty="0"/>
          </a:p>
        </c:rich>
      </c:tx>
      <c:layout>
        <c:manualLayout>
          <c:xMode val="edge"/>
          <c:yMode val="edge"/>
          <c:x val="0.23322511490492825"/>
          <c:y val="2.5936660632478747E-2"/>
        </c:manualLayout>
      </c:layout>
      <c:overlay val="0"/>
    </c:title>
    <c:autoTitleDeleted val="0"/>
    <c:plotArea>
      <c:layout/>
      <c:barChart>
        <c:barDir val="col"/>
        <c:grouping val="clustered"/>
        <c:varyColors val="0"/>
        <c:ser>
          <c:idx val="0"/>
          <c:order val="0"/>
          <c:tx>
            <c:strRef>
              <c:f>Sheet1!$B$1</c:f>
              <c:strCache>
                <c:ptCount val="1"/>
                <c:pt idx="0">
                  <c:v>No. of Faculty Members </c:v>
                </c:pt>
              </c:strCache>
            </c:strRef>
          </c:tx>
          <c:invertIfNegative val="0"/>
          <c:dLbls>
            <c:dLbl>
              <c:idx val="0"/>
              <c:tx>
                <c:rich>
                  <a:bodyPr/>
                  <a:lstStyle/>
                  <a:p>
                    <a:r>
                      <a:rPr lang="en-US" dirty="0" smtClean="0"/>
                      <a:t>18</a:t>
                    </a:r>
                    <a:endParaRPr lang="en-US" dirty="0"/>
                  </a:p>
                </c:rich>
              </c:tx>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0-334E-434B-9E34-1170A9F30589}"/>
                </c:ext>
                <c:ext xmlns:c15="http://schemas.microsoft.com/office/drawing/2012/chart" uri="{CE6537A1-D6FC-4f65-9D91-7224C49458BB}"/>
              </c:extLst>
            </c:dLbl>
            <c:dLbl>
              <c:idx val="1"/>
              <c:tx>
                <c:rich>
                  <a:bodyPr/>
                  <a:lstStyle/>
                  <a:p>
                    <a:r>
                      <a:rPr lang="en-US"/>
                      <a:t>8</a:t>
                    </a:r>
                  </a:p>
                </c:rich>
              </c:tx>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334E-434B-9E34-1170A9F30589}"/>
                </c:ext>
                <c:ext xmlns:c15="http://schemas.microsoft.com/office/drawing/2012/chart" uri="{CE6537A1-D6FC-4f65-9D91-7224C49458BB}"/>
              </c:extLst>
            </c:dLbl>
            <c:spPr>
              <a:noFill/>
              <a:ln>
                <a:noFill/>
              </a:ln>
              <a:effectLst/>
            </c:spPr>
            <c:txPr>
              <a:bodyPr/>
              <a:lstStyle/>
              <a:p>
                <a:pPr>
                  <a:defRPr sz="1600" b="1"/>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Sheet1!$A$2:$A$4</c:f>
              <c:strCache>
                <c:ptCount val="3"/>
                <c:pt idx="0">
                  <c:v>25-35</c:v>
                </c:pt>
                <c:pt idx="1">
                  <c:v>36-45</c:v>
                </c:pt>
                <c:pt idx="2">
                  <c:v>45-65</c:v>
                </c:pt>
              </c:strCache>
            </c:strRef>
          </c:cat>
          <c:val>
            <c:numRef>
              <c:f>Sheet1!$B$2:$B$4</c:f>
              <c:numCache>
                <c:formatCode>General</c:formatCode>
                <c:ptCount val="3"/>
                <c:pt idx="0">
                  <c:v>18</c:v>
                </c:pt>
                <c:pt idx="1">
                  <c:v>8</c:v>
                </c:pt>
                <c:pt idx="2">
                  <c:v>2</c:v>
                </c:pt>
              </c:numCache>
            </c:numRef>
          </c:val>
          <c:extLst xmlns:c16r2="http://schemas.microsoft.com/office/drawing/2015/06/chart">
            <c:ext xmlns:c16="http://schemas.microsoft.com/office/drawing/2014/chart" uri="{C3380CC4-5D6E-409C-BE32-E72D297353CC}">
              <c16:uniqueId val="{00000002-334E-434B-9E34-1170A9F30589}"/>
            </c:ext>
          </c:extLst>
        </c:ser>
        <c:dLbls>
          <c:showLegendKey val="0"/>
          <c:showVal val="1"/>
          <c:showCatName val="0"/>
          <c:showSerName val="0"/>
          <c:showPercent val="0"/>
          <c:showBubbleSize val="0"/>
        </c:dLbls>
        <c:gapWidth val="150"/>
        <c:overlap val="-25"/>
        <c:axId val="-1558931872"/>
        <c:axId val="-1558941664"/>
      </c:barChart>
      <c:catAx>
        <c:axId val="-1558931872"/>
        <c:scaling>
          <c:orientation val="minMax"/>
        </c:scaling>
        <c:delete val="0"/>
        <c:axPos val="b"/>
        <c:numFmt formatCode="General" sourceLinked="0"/>
        <c:majorTickMark val="none"/>
        <c:minorTickMark val="none"/>
        <c:tickLblPos val="nextTo"/>
        <c:txPr>
          <a:bodyPr/>
          <a:lstStyle/>
          <a:p>
            <a:pPr>
              <a:defRPr sz="1600" b="1"/>
            </a:pPr>
            <a:endParaRPr lang="en-US"/>
          </a:p>
        </c:txPr>
        <c:crossAx val="-1558941664"/>
        <c:crosses val="autoZero"/>
        <c:auto val="1"/>
        <c:lblAlgn val="ctr"/>
        <c:lblOffset val="100"/>
        <c:noMultiLvlLbl val="0"/>
      </c:catAx>
      <c:valAx>
        <c:axId val="-1558941664"/>
        <c:scaling>
          <c:orientation val="minMax"/>
        </c:scaling>
        <c:delete val="1"/>
        <c:axPos val="l"/>
        <c:numFmt formatCode="General" sourceLinked="1"/>
        <c:majorTickMark val="out"/>
        <c:minorTickMark val="none"/>
        <c:tickLblPos val="nextTo"/>
        <c:crossAx val="-1558931872"/>
        <c:crosses val="autoZero"/>
        <c:crossBetween val="between"/>
      </c:valAx>
    </c:plotArea>
    <c:legend>
      <c:legendPos val="t"/>
      <c:overlay val="0"/>
    </c:legend>
    <c:plotVisOnly val="1"/>
    <c:dispBlanksAs val="gap"/>
    <c:showDLblsOverMax val="0"/>
  </c:chart>
  <c:spPr>
    <a:solidFill>
      <a:srgbClr val="FFF3EB"/>
    </a:solidFill>
    <a:effectLst>
      <a:glow rad="101600">
        <a:schemeClr val="accent3">
          <a:satMod val="175000"/>
          <a:alpha val="40000"/>
        </a:schemeClr>
      </a:glow>
    </a:effectLst>
  </c:spPr>
  <c:txPr>
    <a:bodyPr/>
    <a:lstStyle/>
    <a:p>
      <a:pPr>
        <a:defRPr sz="1800"/>
      </a:pPr>
      <a:endParaRPr lang="en-US"/>
    </a:p>
  </c:txPr>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38.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AE74C8C-ABDE-420C-8AC8-B92C3A1E4C8E}" type="datetimeFigureOut">
              <a:rPr lang="en-IN" smtClean="0"/>
              <a:pPr/>
              <a:t>21-09-2021</a:t>
            </a:fld>
            <a:endParaRPr lang="en-IN"/>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B87C1DA-45CE-49C3-A306-D4DA49B11485}" type="slidenum">
              <a:rPr lang="en-IN" smtClean="0"/>
              <a:pPr/>
              <a:t>‹#›</a:t>
            </a:fld>
            <a:endParaRPr lang="en-IN"/>
          </a:p>
        </p:txBody>
      </p:sp>
    </p:spTree>
    <p:extLst>
      <p:ext uri="{BB962C8B-B14F-4D97-AF65-F5344CB8AC3E}">
        <p14:creationId xmlns:p14="http://schemas.microsoft.com/office/powerpoint/2010/main" val="31219058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I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IN"/>
          </a:p>
        </p:txBody>
      </p:sp>
      <p:sp>
        <p:nvSpPr>
          <p:cNvPr id="4" name="Date Placeholder 3"/>
          <p:cNvSpPr>
            <a:spLocks noGrp="1"/>
          </p:cNvSpPr>
          <p:nvPr>
            <p:ph type="dt" sz="half" idx="10"/>
          </p:nvPr>
        </p:nvSpPr>
        <p:spPr/>
        <p:txBody>
          <a:bodyPr/>
          <a:lstStyle/>
          <a:p>
            <a:fld id="{9B35EBFA-A8D1-4CC1-AE80-E5D64385ECAE}" type="datetime1">
              <a:rPr lang="en-IN" smtClean="0"/>
              <a:pPr/>
              <a:t>21-09-2021</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7A4D990D-4552-406B-9C33-F86430377976}" type="slidenum">
              <a:rPr lang="en-IN" smtClean="0"/>
              <a:pPr/>
              <a:t>‹#›</a:t>
            </a:fld>
            <a:endParaRPr lang="en-IN"/>
          </a:p>
        </p:txBody>
      </p:sp>
    </p:spTree>
    <p:extLst>
      <p:ext uri="{BB962C8B-B14F-4D97-AF65-F5344CB8AC3E}">
        <p14:creationId xmlns:p14="http://schemas.microsoft.com/office/powerpoint/2010/main" val="31814105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10"/>
          </p:nvPr>
        </p:nvSpPr>
        <p:spPr/>
        <p:txBody>
          <a:bodyPr/>
          <a:lstStyle/>
          <a:p>
            <a:fld id="{8F53D268-474D-4E2C-B29A-B009FCD76A2D}" type="datetime1">
              <a:rPr lang="en-IN" smtClean="0"/>
              <a:pPr/>
              <a:t>21-09-2021</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7A4D990D-4552-406B-9C33-F86430377976}" type="slidenum">
              <a:rPr lang="en-IN" smtClean="0"/>
              <a:pPr/>
              <a:t>‹#›</a:t>
            </a:fld>
            <a:endParaRPr lang="en-IN"/>
          </a:p>
        </p:txBody>
      </p:sp>
    </p:spTree>
    <p:extLst>
      <p:ext uri="{BB962C8B-B14F-4D97-AF65-F5344CB8AC3E}">
        <p14:creationId xmlns:p14="http://schemas.microsoft.com/office/powerpoint/2010/main" val="38706024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I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10"/>
          </p:nvPr>
        </p:nvSpPr>
        <p:spPr/>
        <p:txBody>
          <a:bodyPr/>
          <a:lstStyle/>
          <a:p>
            <a:fld id="{D846DA08-802C-43CE-B203-194854FC7931}" type="datetime1">
              <a:rPr lang="en-IN" smtClean="0"/>
              <a:pPr/>
              <a:t>21-09-2021</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7A4D990D-4552-406B-9C33-F86430377976}" type="slidenum">
              <a:rPr lang="en-IN" smtClean="0"/>
              <a:pPr/>
              <a:t>‹#›</a:t>
            </a:fld>
            <a:endParaRPr lang="en-IN"/>
          </a:p>
        </p:txBody>
      </p:sp>
    </p:spTree>
    <p:extLst>
      <p:ext uri="{BB962C8B-B14F-4D97-AF65-F5344CB8AC3E}">
        <p14:creationId xmlns:p14="http://schemas.microsoft.com/office/powerpoint/2010/main" val="22666095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10"/>
          </p:nvPr>
        </p:nvSpPr>
        <p:spPr/>
        <p:txBody>
          <a:bodyPr/>
          <a:lstStyle/>
          <a:p>
            <a:fld id="{01491DAA-7A6C-4986-AB33-818BA841BA10}" type="datetime1">
              <a:rPr lang="en-IN" smtClean="0"/>
              <a:pPr/>
              <a:t>21-09-2021</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7A4D990D-4552-406B-9C33-F86430377976}" type="slidenum">
              <a:rPr lang="en-IN" smtClean="0"/>
              <a:pPr/>
              <a:t>‹#›</a:t>
            </a:fld>
            <a:endParaRPr lang="en-IN"/>
          </a:p>
        </p:txBody>
      </p:sp>
    </p:spTree>
    <p:extLst>
      <p:ext uri="{BB962C8B-B14F-4D97-AF65-F5344CB8AC3E}">
        <p14:creationId xmlns:p14="http://schemas.microsoft.com/office/powerpoint/2010/main" val="4925929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I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531CEA6-7E59-4F6B-93F3-BAB90865A3EF}" type="datetime1">
              <a:rPr lang="en-IN" smtClean="0"/>
              <a:pPr/>
              <a:t>21-09-2021</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7A4D990D-4552-406B-9C33-F86430377976}" type="slidenum">
              <a:rPr lang="en-IN" smtClean="0"/>
              <a:pPr/>
              <a:t>‹#›</a:t>
            </a:fld>
            <a:endParaRPr lang="en-IN"/>
          </a:p>
        </p:txBody>
      </p:sp>
    </p:spTree>
    <p:extLst>
      <p:ext uri="{BB962C8B-B14F-4D97-AF65-F5344CB8AC3E}">
        <p14:creationId xmlns:p14="http://schemas.microsoft.com/office/powerpoint/2010/main" val="15963110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5" name="Date Placeholder 4"/>
          <p:cNvSpPr>
            <a:spLocks noGrp="1"/>
          </p:cNvSpPr>
          <p:nvPr>
            <p:ph type="dt" sz="half" idx="10"/>
          </p:nvPr>
        </p:nvSpPr>
        <p:spPr/>
        <p:txBody>
          <a:bodyPr/>
          <a:lstStyle/>
          <a:p>
            <a:fld id="{9ED383FD-C690-4C52-979A-BFBB5100B68E}" type="datetime1">
              <a:rPr lang="en-IN" smtClean="0"/>
              <a:pPr/>
              <a:t>21-09-2021</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7A4D990D-4552-406B-9C33-F86430377976}" type="slidenum">
              <a:rPr lang="en-IN" smtClean="0"/>
              <a:pPr/>
              <a:t>‹#›</a:t>
            </a:fld>
            <a:endParaRPr lang="en-IN"/>
          </a:p>
        </p:txBody>
      </p:sp>
    </p:spTree>
    <p:extLst>
      <p:ext uri="{BB962C8B-B14F-4D97-AF65-F5344CB8AC3E}">
        <p14:creationId xmlns:p14="http://schemas.microsoft.com/office/powerpoint/2010/main" val="42293297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I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7" name="Date Placeholder 6"/>
          <p:cNvSpPr>
            <a:spLocks noGrp="1"/>
          </p:cNvSpPr>
          <p:nvPr>
            <p:ph type="dt" sz="half" idx="10"/>
          </p:nvPr>
        </p:nvSpPr>
        <p:spPr/>
        <p:txBody>
          <a:bodyPr/>
          <a:lstStyle/>
          <a:p>
            <a:fld id="{CA1A89BA-3625-4970-B855-DFDF36FF9B57}" type="datetime1">
              <a:rPr lang="en-IN" smtClean="0"/>
              <a:pPr/>
              <a:t>21-09-2021</a:t>
            </a:fld>
            <a:endParaRPr lang="en-IN"/>
          </a:p>
        </p:txBody>
      </p:sp>
      <p:sp>
        <p:nvSpPr>
          <p:cNvPr id="8" name="Footer Placeholder 7"/>
          <p:cNvSpPr>
            <a:spLocks noGrp="1"/>
          </p:cNvSpPr>
          <p:nvPr>
            <p:ph type="ftr" sz="quarter" idx="11"/>
          </p:nvPr>
        </p:nvSpPr>
        <p:spPr/>
        <p:txBody>
          <a:bodyPr/>
          <a:lstStyle/>
          <a:p>
            <a:endParaRPr lang="en-IN"/>
          </a:p>
        </p:txBody>
      </p:sp>
      <p:sp>
        <p:nvSpPr>
          <p:cNvPr id="9" name="Slide Number Placeholder 8"/>
          <p:cNvSpPr>
            <a:spLocks noGrp="1"/>
          </p:cNvSpPr>
          <p:nvPr>
            <p:ph type="sldNum" sz="quarter" idx="12"/>
          </p:nvPr>
        </p:nvSpPr>
        <p:spPr/>
        <p:txBody>
          <a:bodyPr/>
          <a:lstStyle/>
          <a:p>
            <a:fld id="{7A4D990D-4552-406B-9C33-F86430377976}" type="slidenum">
              <a:rPr lang="en-IN" smtClean="0"/>
              <a:pPr/>
              <a:t>‹#›</a:t>
            </a:fld>
            <a:endParaRPr lang="en-IN"/>
          </a:p>
        </p:txBody>
      </p:sp>
    </p:spTree>
    <p:extLst>
      <p:ext uri="{BB962C8B-B14F-4D97-AF65-F5344CB8AC3E}">
        <p14:creationId xmlns:p14="http://schemas.microsoft.com/office/powerpoint/2010/main" val="36426882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Date Placeholder 2"/>
          <p:cNvSpPr>
            <a:spLocks noGrp="1"/>
          </p:cNvSpPr>
          <p:nvPr>
            <p:ph type="dt" sz="half" idx="10"/>
          </p:nvPr>
        </p:nvSpPr>
        <p:spPr/>
        <p:txBody>
          <a:bodyPr/>
          <a:lstStyle/>
          <a:p>
            <a:fld id="{BD77B7F9-06FC-43F4-BFB0-9D4C8AEF778D}" type="datetime1">
              <a:rPr lang="en-IN" smtClean="0"/>
              <a:pPr/>
              <a:t>21-09-2021</a:t>
            </a:fld>
            <a:endParaRPr lang="en-IN"/>
          </a:p>
        </p:txBody>
      </p:sp>
      <p:sp>
        <p:nvSpPr>
          <p:cNvPr id="4" name="Footer Placeholder 3"/>
          <p:cNvSpPr>
            <a:spLocks noGrp="1"/>
          </p:cNvSpPr>
          <p:nvPr>
            <p:ph type="ftr" sz="quarter" idx="11"/>
          </p:nvPr>
        </p:nvSpPr>
        <p:spPr/>
        <p:txBody>
          <a:bodyPr/>
          <a:lstStyle/>
          <a:p>
            <a:endParaRPr lang="en-IN"/>
          </a:p>
        </p:txBody>
      </p:sp>
      <p:sp>
        <p:nvSpPr>
          <p:cNvPr id="5" name="Slide Number Placeholder 4"/>
          <p:cNvSpPr>
            <a:spLocks noGrp="1"/>
          </p:cNvSpPr>
          <p:nvPr>
            <p:ph type="sldNum" sz="quarter" idx="12"/>
          </p:nvPr>
        </p:nvSpPr>
        <p:spPr/>
        <p:txBody>
          <a:bodyPr/>
          <a:lstStyle/>
          <a:p>
            <a:fld id="{7A4D990D-4552-406B-9C33-F86430377976}" type="slidenum">
              <a:rPr lang="en-IN" smtClean="0"/>
              <a:pPr/>
              <a:t>‹#›</a:t>
            </a:fld>
            <a:endParaRPr lang="en-IN"/>
          </a:p>
        </p:txBody>
      </p:sp>
    </p:spTree>
    <p:extLst>
      <p:ext uri="{BB962C8B-B14F-4D97-AF65-F5344CB8AC3E}">
        <p14:creationId xmlns:p14="http://schemas.microsoft.com/office/powerpoint/2010/main" val="230891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410FE32-90E9-4860-852A-C6965901AC7B}" type="datetime1">
              <a:rPr lang="en-IN" smtClean="0"/>
              <a:pPr/>
              <a:t>21-09-2021</a:t>
            </a:fld>
            <a:endParaRPr lang="en-IN"/>
          </a:p>
        </p:txBody>
      </p:sp>
      <p:sp>
        <p:nvSpPr>
          <p:cNvPr id="3" name="Footer Placeholder 2"/>
          <p:cNvSpPr>
            <a:spLocks noGrp="1"/>
          </p:cNvSpPr>
          <p:nvPr>
            <p:ph type="ftr" sz="quarter" idx="11"/>
          </p:nvPr>
        </p:nvSpPr>
        <p:spPr/>
        <p:txBody>
          <a:bodyPr/>
          <a:lstStyle/>
          <a:p>
            <a:endParaRPr lang="en-IN"/>
          </a:p>
        </p:txBody>
      </p:sp>
      <p:sp>
        <p:nvSpPr>
          <p:cNvPr id="4" name="Slide Number Placeholder 3"/>
          <p:cNvSpPr>
            <a:spLocks noGrp="1"/>
          </p:cNvSpPr>
          <p:nvPr>
            <p:ph type="sldNum" sz="quarter" idx="12"/>
          </p:nvPr>
        </p:nvSpPr>
        <p:spPr/>
        <p:txBody>
          <a:bodyPr/>
          <a:lstStyle/>
          <a:p>
            <a:fld id="{7A4D990D-4552-406B-9C33-F86430377976}" type="slidenum">
              <a:rPr lang="en-IN" smtClean="0"/>
              <a:pPr/>
              <a:t>‹#›</a:t>
            </a:fld>
            <a:endParaRPr lang="en-IN"/>
          </a:p>
        </p:txBody>
      </p:sp>
    </p:spTree>
    <p:extLst>
      <p:ext uri="{BB962C8B-B14F-4D97-AF65-F5344CB8AC3E}">
        <p14:creationId xmlns:p14="http://schemas.microsoft.com/office/powerpoint/2010/main" val="16149374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I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1919810-03FC-4416-97BE-069B8A1E24DB}" type="datetime1">
              <a:rPr lang="en-IN" smtClean="0"/>
              <a:pPr/>
              <a:t>21-09-2021</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7A4D990D-4552-406B-9C33-F86430377976}" type="slidenum">
              <a:rPr lang="en-IN" smtClean="0"/>
              <a:pPr/>
              <a:t>‹#›</a:t>
            </a:fld>
            <a:endParaRPr lang="en-IN"/>
          </a:p>
        </p:txBody>
      </p:sp>
    </p:spTree>
    <p:extLst>
      <p:ext uri="{BB962C8B-B14F-4D97-AF65-F5344CB8AC3E}">
        <p14:creationId xmlns:p14="http://schemas.microsoft.com/office/powerpoint/2010/main" val="2022556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I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7841612-C0CE-4D69-AC98-CDAB16892CC5}" type="datetime1">
              <a:rPr lang="en-IN" smtClean="0"/>
              <a:pPr/>
              <a:t>21-09-2021</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7A4D990D-4552-406B-9C33-F86430377976}" type="slidenum">
              <a:rPr lang="en-IN" smtClean="0"/>
              <a:pPr/>
              <a:t>‹#›</a:t>
            </a:fld>
            <a:endParaRPr lang="en-IN"/>
          </a:p>
        </p:txBody>
      </p:sp>
    </p:spTree>
    <p:extLst>
      <p:ext uri="{BB962C8B-B14F-4D97-AF65-F5344CB8AC3E}">
        <p14:creationId xmlns:p14="http://schemas.microsoft.com/office/powerpoint/2010/main" val="26033426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I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9D1842D-988B-43B8-A5EF-E07530ED12BA}" type="datetime1">
              <a:rPr lang="en-IN" smtClean="0"/>
              <a:pPr/>
              <a:t>21-09-2021</a:t>
            </a:fld>
            <a:endParaRPr lang="en-IN"/>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A4D990D-4552-406B-9C33-F86430377976}" type="slidenum">
              <a:rPr lang="en-IN" smtClean="0"/>
              <a:pPr/>
              <a:t>‹#›</a:t>
            </a:fld>
            <a:endParaRPr lang="en-IN"/>
          </a:p>
        </p:txBody>
      </p:sp>
    </p:spTree>
    <p:extLst>
      <p:ext uri="{BB962C8B-B14F-4D97-AF65-F5344CB8AC3E}">
        <p14:creationId xmlns:p14="http://schemas.microsoft.com/office/powerpoint/2010/main" val="370401275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16.jpeg"/></Relationships>
</file>

<file path=ppt/slides/_rels/slide12.xml.rels><?xml version="1.0" encoding="UTF-8" standalone="yes"?>
<Relationships xmlns="http://schemas.openxmlformats.org/package/2006/relationships"><Relationship Id="rId8" Type="http://schemas.openxmlformats.org/officeDocument/2006/relationships/image" Target="../media/image22.jpeg"/><Relationship Id="rId13" Type="http://schemas.openxmlformats.org/officeDocument/2006/relationships/image" Target="../media/image27.jpeg"/><Relationship Id="rId3" Type="http://schemas.openxmlformats.org/officeDocument/2006/relationships/image" Target="../media/image17.jpeg"/><Relationship Id="rId7" Type="http://schemas.openxmlformats.org/officeDocument/2006/relationships/image" Target="../media/image21.jpeg"/><Relationship Id="rId12" Type="http://schemas.openxmlformats.org/officeDocument/2006/relationships/image" Target="../media/image26.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20.emf"/><Relationship Id="rId11" Type="http://schemas.openxmlformats.org/officeDocument/2006/relationships/image" Target="../media/image25.png"/><Relationship Id="rId5" Type="http://schemas.openxmlformats.org/officeDocument/2006/relationships/image" Target="../media/image19.jpe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jpeg"/><Relationship Id="rId14" Type="http://schemas.openxmlformats.org/officeDocument/2006/relationships/image" Target="../media/image28.png"/></Relationships>
</file>

<file path=ppt/slides/_rels/slide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hyperlink" Target="http://www.bgsit.ac.in/" TargetMode="External"/><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32.emf"/><Relationship Id="rId5" Type="http://schemas.openxmlformats.org/officeDocument/2006/relationships/image" Target="../media/image31.emf"/><Relationship Id="rId4" Type="http://schemas.openxmlformats.org/officeDocument/2006/relationships/image" Target="../media/image30.emf"/></Relationships>
</file>

<file path=ppt/slides/_rels/slide28.xml.rels><?xml version="1.0" encoding="UTF-8" standalone="yes"?>
<Relationships xmlns="http://schemas.openxmlformats.org/package/2006/relationships"><Relationship Id="rId3" Type="http://schemas.openxmlformats.org/officeDocument/2006/relationships/image" Target="../media/image33.emf"/><Relationship Id="rId7" Type="http://schemas.openxmlformats.org/officeDocument/2006/relationships/image" Target="../media/image37.emf"/><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36.emf"/><Relationship Id="rId5" Type="http://schemas.openxmlformats.org/officeDocument/2006/relationships/image" Target="../media/image35.emf"/><Relationship Id="rId4" Type="http://schemas.openxmlformats.org/officeDocument/2006/relationships/image" Target="../media/image34.emf"/></Relationships>
</file>

<file path=ppt/slides/_rels/slide29.xml.rels><?xml version="1.0" encoding="UTF-8" standalone="yes"?>
<Relationships xmlns="http://schemas.openxmlformats.org/package/2006/relationships"><Relationship Id="rId8" Type="http://schemas.openxmlformats.org/officeDocument/2006/relationships/oleObject" Target="file:///H:\NBA\criterion3\DSP(2017-21).xlsx" TargetMode="External"/><Relationship Id="rId3" Type="http://schemas.openxmlformats.org/officeDocument/2006/relationships/image" Target="../media/image6.png"/><Relationship Id="rId7" Type="http://schemas.openxmlformats.org/officeDocument/2006/relationships/image" Target="../media/image41.emf"/><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image" Target="../media/image40.png"/><Relationship Id="rId5" Type="http://schemas.openxmlformats.org/officeDocument/2006/relationships/image" Target="../media/image39.emf"/><Relationship Id="rId4" Type="http://schemas.openxmlformats.org/officeDocument/2006/relationships/image" Target="../media/image39.png"/><Relationship Id="rId9" Type="http://schemas.openxmlformats.org/officeDocument/2006/relationships/image" Target="../media/image38.wmf"/></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1.xml"/><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chart" Target="../charts/chart2.xml"/></Relationships>
</file>

<file path=ppt/slides/_rels/slide32.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42.jpeg"/><Relationship Id="rId7" Type="http://schemas.openxmlformats.org/officeDocument/2006/relationships/image" Target="../media/image14.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43.jpeg"/></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png"/></Relationships>
</file>

<file path=ppt/slides/_rels/slide4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49.png"/></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50.jpeg"/><Relationship Id="rId7" Type="http://schemas.openxmlformats.org/officeDocument/2006/relationships/image" Target="../media/image54.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53.jpeg"/><Relationship Id="rId5" Type="http://schemas.openxmlformats.org/officeDocument/2006/relationships/image" Target="../media/image52.jpeg"/><Relationship Id="rId4" Type="http://schemas.openxmlformats.org/officeDocument/2006/relationships/image" Target="../media/image51.png"/></Relationships>
</file>

<file path=ppt/slides/_rels/slide5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image" Target="../media/image6.png"/><Relationship Id="rId1" Type="http://schemas.openxmlformats.org/officeDocument/2006/relationships/slideLayout" Target="../slideLayouts/slideLayout1.xml"/><Relationship Id="rId5" Type="http://schemas.openxmlformats.org/officeDocument/2006/relationships/chart" Target="../charts/chart12.xml"/><Relationship Id="rId4" Type="http://schemas.openxmlformats.org/officeDocument/2006/relationships/chart" Target="../charts/chart11.xml"/></Relationships>
</file>

<file path=ppt/slides/_rels/slide5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14.png"/></Relationships>
</file>

<file path=ppt/slides/_rels/slide6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 y="0"/>
            <a:ext cx="1415442" cy="6858000"/>
          </a:xfrm>
          <a:prstGeom prst="rect">
            <a:avLst/>
          </a:prstGeom>
          <a:solidFill>
            <a:schemeClr val="accent4">
              <a:lumMod val="20000"/>
              <a:lumOff val="8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5" name="Rectangle 4"/>
          <p:cNvSpPr/>
          <p:nvPr/>
        </p:nvSpPr>
        <p:spPr>
          <a:xfrm>
            <a:off x="1415442" y="6538586"/>
            <a:ext cx="9870510" cy="319414"/>
          </a:xfrm>
          <a:prstGeom prst="rect">
            <a:avLst/>
          </a:prstGeom>
          <a:solidFill>
            <a:schemeClr val="accent4">
              <a:lumMod val="20000"/>
              <a:lumOff val="8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C00000"/>
                </a:solidFill>
              </a:rPr>
              <a:t>Department of Electronics and Communication Engineering</a:t>
            </a:r>
            <a:endParaRPr lang="en-IN" b="1" dirty="0">
              <a:solidFill>
                <a:srgbClr val="C00000"/>
              </a:solidFill>
            </a:endParaRPr>
          </a:p>
        </p:txBody>
      </p:sp>
      <p:sp>
        <p:nvSpPr>
          <p:cNvPr id="6" name="Rectangle 5"/>
          <p:cNvSpPr/>
          <p:nvPr/>
        </p:nvSpPr>
        <p:spPr>
          <a:xfrm>
            <a:off x="1240077" y="0"/>
            <a:ext cx="175364" cy="6858000"/>
          </a:xfrm>
          <a:prstGeom prst="rect">
            <a:avLst/>
          </a:prstGeom>
          <a:solidFill>
            <a:srgbClr val="C0000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7" name="Rounded Rectangle 6"/>
          <p:cNvSpPr/>
          <p:nvPr/>
        </p:nvSpPr>
        <p:spPr>
          <a:xfrm>
            <a:off x="11586575" y="6538586"/>
            <a:ext cx="488515" cy="319414"/>
          </a:xfrm>
          <a:prstGeom prst="roundRect">
            <a:avLst/>
          </a:prstGeom>
          <a:solidFill>
            <a:srgbClr val="C00000"/>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solidFill>
              </a:rPr>
              <a:t>1</a:t>
            </a:r>
            <a:endParaRPr lang="en-IN" dirty="0">
              <a:solidFill>
                <a:schemeClr val="bg1"/>
              </a:solidFill>
            </a:endParaRPr>
          </a:p>
        </p:txBody>
      </p:sp>
      <p:sp>
        <p:nvSpPr>
          <p:cNvPr id="23" name="Slide Number Placeholder 22"/>
          <p:cNvSpPr>
            <a:spLocks noGrp="1"/>
          </p:cNvSpPr>
          <p:nvPr>
            <p:ph type="sldNum" sz="quarter" idx="12"/>
          </p:nvPr>
        </p:nvSpPr>
        <p:spPr/>
        <p:txBody>
          <a:bodyPr/>
          <a:lstStyle/>
          <a:p>
            <a:fld id="{7A4D990D-4552-406B-9C33-F86430377976}" type="slidenum">
              <a:rPr lang="en-IN" smtClean="0"/>
              <a:pPr/>
              <a:t>1</a:t>
            </a:fld>
            <a:endParaRPr lang="en-IN" dirty="0"/>
          </a:p>
        </p:txBody>
      </p:sp>
      <p:sp>
        <p:nvSpPr>
          <p:cNvPr id="24" name="Rectangle 23"/>
          <p:cNvSpPr/>
          <p:nvPr/>
        </p:nvSpPr>
        <p:spPr>
          <a:xfrm>
            <a:off x="10878854" y="0"/>
            <a:ext cx="1415442" cy="6858000"/>
          </a:xfrm>
          <a:prstGeom prst="rect">
            <a:avLst/>
          </a:prstGeom>
          <a:solidFill>
            <a:schemeClr val="accent4">
              <a:lumMod val="20000"/>
              <a:lumOff val="8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5" name="Rectangle 24"/>
          <p:cNvSpPr/>
          <p:nvPr/>
        </p:nvSpPr>
        <p:spPr>
          <a:xfrm>
            <a:off x="10878854" y="0"/>
            <a:ext cx="175364" cy="6858000"/>
          </a:xfrm>
          <a:prstGeom prst="rect">
            <a:avLst/>
          </a:prstGeom>
          <a:solidFill>
            <a:srgbClr val="C0000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6" name="Title 1"/>
          <p:cNvSpPr>
            <a:spLocks noGrp="1"/>
          </p:cNvSpPr>
          <p:nvPr>
            <p:ph type="ctrTitle"/>
          </p:nvPr>
        </p:nvSpPr>
        <p:spPr>
          <a:xfrm>
            <a:off x="2292238" y="637845"/>
            <a:ext cx="7772400" cy="659159"/>
          </a:xfrm>
        </p:spPr>
        <p:txBody>
          <a:bodyPr/>
          <a:lstStyle/>
          <a:p>
            <a:r>
              <a:rPr lang="en-IN" sz="3600" b="1" dirty="0">
                <a:solidFill>
                  <a:srgbClr val="C00000"/>
                </a:solidFill>
                <a:latin typeface="+mn-lt"/>
              </a:rPr>
              <a:t>BGS Institute of Technology</a:t>
            </a:r>
          </a:p>
        </p:txBody>
      </p:sp>
      <p:sp>
        <p:nvSpPr>
          <p:cNvPr id="27" name="Subtitle 2"/>
          <p:cNvSpPr>
            <a:spLocks noGrp="1"/>
          </p:cNvSpPr>
          <p:nvPr>
            <p:ph type="subTitle" idx="1"/>
          </p:nvPr>
        </p:nvSpPr>
        <p:spPr>
          <a:xfrm>
            <a:off x="2944280" y="1291882"/>
            <a:ext cx="6400800" cy="420216"/>
          </a:xfrm>
        </p:spPr>
        <p:txBody>
          <a:bodyPr>
            <a:normAutofit/>
          </a:bodyPr>
          <a:lstStyle/>
          <a:p>
            <a:r>
              <a:rPr lang="en-IN" sz="1800" b="1" dirty="0">
                <a:solidFill>
                  <a:schemeClr val="accent5">
                    <a:lumMod val="50000"/>
                  </a:schemeClr>
                </a:solidFill>
                <a:latin typeface="+mn-lt"/>
              </a:rPr>
              <a:t>BG Nagara – 571448, Nagamangala Taluk, Mandya District</a:t>
            </a:r>
          </a:p>
        </p:txBody>
      </p:sp>
      <p:sp>
        <p:nvSpPr>
          <p:cNvPr id="28" name="TextBox 27"/>
          <p:cNvSpPr txBox="1"/>
          <p:nvPr/>
        </p:nvSpPr>
        <p:spPr>
          <a:xfrm>
            <a:off x="5028543" y="69608"/>
            <a:ext cx="1671355" cy="307777"/>
          </a:xfrm>
          <a:prstGeom prst="rect">
            <a:avLst/>
          </a:prstGeom>
          <a:noFill/>
        </p:spPr>
        <p:txBody>
          <a:bodyPr wrap="none" rtlCol="0">
            <a:spAutoFit/>
          </a:bodyPr>
          <a:lstStyle/>
          <a:p>
            <a:r>
              <a:rPr lang="en-IN" sz="1400" b="1" dirty="0">
                <a:solidFill>
                  <a:srgbClr val="002060"/>
                </a:solidFill>
              </a:rPr>
              <a:t>|| Jai Sri Gurudev||</a:t>
            </a:r>
          </a:p>
        </p:txBody>
      </p:sp>
      <p:pic>
        <p:nvPicPr>
          <p:cNvPr id="29" name="Picture 7" descr="C:\Users\Lenovo\Desktop\vtul-291x300.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44167" y="1614232"/>
            <a:ext cx="1274223" cy="1261087"/>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p:cNvSpPr txBox="1"/>
          <p:nvPr/>
        </p:nvSpPr>
        <p:spPr>
          <a:xfrm>
            <a:off x="2826988" y="1933831"/>
            <a:ext cx="6768752" cy="830997"/>
          </a:xfrm>
          <a:prstGeom prst="rect">
            <a:avLst/>
          </a:prstGeom>
          <a:noFill/>
        </p:spPr>
        <p:txBody>
          <a:bodyPr wrap="square" rtlCol="0">
            <a:spAutoFit/>
          </a:bodyPr>
          <a:lstStyle/>
          <a:p>
            <a:pPr algn="ctr"/>
            <a:r>
              <a:rPr lang="en-IN" sz="2400" b="1" dirty="0">
                <a:solidFill>
                  <a:srgbClr val="7030A0"/>
                </a:solidFill>
              </a:rPr>
              <a:t>Department of Electronics and Communication Engineering</a:t>
            </a:r>
          </a:p>
        </p:txBody>
      </p:sp>
      <p:sp>
        <p:nvSpPr>
          <p:cNvPr id="31" name="Title 1"/>
          <p:cNvSpPr txBox="1">
            <a:spLocks/>
          </p:cNvSpPr>
          <p:nvPr/>
        </p:nvSpPr>
        <p:spPr>
          <a:xfrm>
            <a:off x="1919031" y="3016587"/>
            <a:ext cx="8352928" cy="1501004"/>
          </a:xfrm>
          <a:prstGeom prst="rect">
            <a:avLst/>
          </a:prstGeom>
          <a:solidFill>
            <a:schemeClr val="accent6">
              <a:lumMod val="60000"/>
              <a:lumOff val="40000"/>
            </a:schemeClr>
          </a:solidFill>
          <a:ln>
            <a:solidFill>
              <a:schemeClr val="accent3">
                <a:lumMod val="50000"/>
              </a:schemeClr>
            </a:solidFill>
          </a:ln>
          <a:effectLst>
            <a:glow rad="139700">
              <a:schemeClr val="accent6">
                <a:satMod val="175000"/>
                <a:alpha val="40000"/>
              </a:schemeClr>
            </a:glow>
          </a:effectLst>
        </p:spPr>
        <p:txBody>
          <a:bodyPr>
            <a:noAutofit/>
          </a:bodyPr>
          <a:lstStyle>
            <a:lvl1pPr algn="ctr" defTabSz="914400" rtl="0" eaLnBrk="1" latinLnBrk="0" hangingPunct="1">
              <a:spcBef>
                <a:spcPct val="0"/>
              </a:spcBef>
              <a:buNone/>
              <a:defRPr sz="3600" kern="1200">
                <a:solidFill>
                  <a:schemeClr val="tx1"/>
                </a:solidFill>
                <a:latin typeface="Times New Roman" pitchFamily="18" charset="0"/>
                <a:ea typeface="+mj-ea"/>
                <a:cs typeface="Times New Roman" pitchFamily="18" charset="0"/>
              </a:defRPr>
            </a:lvl1pPr>
          </a:lstStyle>
          <a:p>
            <a:r>
              <a:rPr lang="en-US" altLang="en-US" sz="3200" b="1" dirty="0">
                <a:solidFill>
                  <a:srgbClr val="002060"/>
                </a:solidFill>
                <a:latin typeface="+mn-lt"/>
              </a:rPr>
              <a:t> Welcome</a:t>
            </a:r>
          </a:p>
          <a:p>
            <a:r>
              <a:rPr lang="en-US" altLang="en-US" sz="3200" b="1" dirty="0">
                <a:solidFill>
                  <a:srgbClr val="002060"/>
                </a:solidFill>
                <a:latin typeface="+mn-lt"/>
              </a:rPr>
              <a:t>to</a:t>
            </a:r>
          </a:p>
          <a:p>
            <a:r>
              <a:rPr lang="en-US" altLang="en-US" sz="3200" b="1" dirty="0">
                <a:solidFill>
                  <a:srgbClr val="002060"/>
                </a:solidFill>
                <a:latin typeface="+mn-lt"/>
              </a:rPr>
              <a:t>  NBA Committee Members</a:t>
            </a:r>
          </a:p>
          <a:p>
            <a:pPr marL="274320" indent="-274320">
              <a:lnSpc>
                <a:spcPct val="120000"/>
              </a:lnSpc>
              <a:spcBef>
                <a:spcPct val="20000"/>
              </a:spcBef>
              <a:defRPr/>
            </a:pPr>
            <a:r>
              <a:rPr lang="en-US" b="1" dirty="0">
                <a:solidFill>
                  <a:schemeClr val="accent1">
                    <a:lumMod val="50000"/>
                  </a:schemeClr>
                </a:solidFill>
                <a:latin typeface="+mj-lt"/>
              </a:rPr>
              <a:t>     </a:t>
            </a:r>
          </a:p>
        </p:txBody>
      </p:sp>
      <p:pic>
        <p:nvPicPr>
          <p:cNvPr id="32" name="Picture 10" descr="C:\Users\Lenovo\Desktop\Desktop 05-12-2020\Entreprenurship_Programme\Building phot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27759" y="4659123"/>
            <a:ext cx="9638777" cy="194421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3"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525173" y="1706018"/>
            <a:ext cx="1227498" cy="1148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 name="Picture 3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28096" y="820"/>
            <a:ext cx="1076756" cy="1291062"/>
          </a:xfrm>
          <a:prstGeom prst="rect">
            <a:avLst/>
          </a:prstGeom>
        </p:spPr>
      </p:pic>
      <p:pic>
        <p:nvPicPr>
          <p:cNvPr id="35" name="Picture 3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52024" y="137267"/>
            <a:ext cx="1251124" cy="1316182"/>
          </a:xfrm>
          <a:prstGeom prst="rect">
            <a:avLst/>
          </a:prstGeom>
        </p:spPr>
      </p:pic>
      <p:sp>
        <p:nvSpPr>
          <p:cNvPr id="2" name="TextBox 1"/>
          <p:cNvSpPr txBox="1"/>
          <p:nvPr/>
        </p:nvSpPr>
        <p:spPr>
          <a:xfrm>
            <a:off x="5376333" y="4489391"/>
            <a:ext cx="1401756" cy="369332"/>
          </a:xfrm>
          <a:prstGeom prst="rect">
            <a:avLst/>
          </a:prstGeom>
          <a:noFill/>
        </p:spPr>
        <p:txBody>
          <a:bodyPr wrap="square" rtlCol="0">
            <a:spAutoFit/>
          </a:bodyPr>
          <a:lstStyle/>
          <a:p>
            <a:r>
              <a:rPr lang="en-IN" b="1" dirty="0" smtClean="0">
                <a:solidFill>
                  <a:srgbClr val="C00000"/>
                </a:solidFill>
              </a:rPr>
              <a:t>24-09-2021</a:t>
            </a:r>
            <a:endParaRPr lang="en-IN" b="1" dirty="0">
              <a:solidFill>
                <a:srgbClr val="C00000"/>
              </a:solidFill>
            </a:endParaRPr>
          </a:p>
        </p:txBody>
      </p:sp>
    </p:spTree>
    <p:extLst>
      <p:ext uri="{BB962C8B-B14F-4D97-AF65-F5344CB8AC3E}">
        <p14:creationId xmlns:p14="http://schemas.microsoft.com/office/powerpoint/2010/main" val="285263596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 y="0"/>
            <a:ext cx="1415442" cy="6858000"/>
          </a:xfrm>
          <a:prstGeom prst="rect">
            <a:avLst/>
          </a:prstGeom>
          <a:solidFill>
            <a:schemeClr val="accent4">
              <a:lumMod val="20000"/>
              <a:lumOff val="8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 name="Rectangle 4"/>
          <p:cNvSpPr/>
          <p:nvPr/>
        </p:nvSpPr>
        <p:spPr>
          <a:xfrm>
            <a:off x="1415442" y="6538586"/>
            <a:ext cx="9870510" cy="319414"/>
          </a:xfrm>
          <a:prstGeom prst="rect">
            <a:avLst/>
          </a:prstGeom>
          <a:solidFill>
            <a:schemeClr val="accent4">
              <a:lumMod val="20000"/>
              <a:lumOff val="8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C00000"/>
                </a:solidFill>
              </a:rPr>
              <a:t>Department of Electronics and Communication Engineering</a:t>
            </a:r>
            <a:endParaRPr lang="en-IN" b="1" dirty="0">
              <a:solidFill>
                <a:srgbClr val="C00000"/>
              </a:solidFill>
            </a:endParaRPr>
          </a:p>
        </p:txBody>
      </p:sp>
      <p:sp>
        <p:nvSpPr>
          <p:cNvPr id="6" name="Rectangle 5"/>
          <p:cNvSpPr/>
          <p:nvPr/>
        </p:nvSpPr>
        <p:spPr>
          <a:xfrm>
            <a:off x="1240077" y="0"/>
            <a:ext cx="175364" cy="6858000"/>
          </a:xfrm>
          <a:prstGeom prst="rect">
            <a:avLst/>
          </a:prstGeom>
          <a:solidFill>
            <a:srgbClr val="C0000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cxnSp>
        <p:nvCxnSpPr>
          <p:cNvPr id="11" name="Straight Connector 10"/>
          <p:cNvCxnSpPr/>
          <p:nvPr/>
        </p:nvCxnSpPr>
        <p:spPr>
          <a:xfrm flipV="1">
            <a:off x="1791222" y="751562"/>
            <a:ext cx="10039610" cy="12527"/>
          </a:xfrm>
          <a:prstGeom prst="line">
            <a:avLst/>
          </a:prstGeom>
          <a:ln w="38100"/>
        </p:spPr>
        <p:style>
          <a:lnRef idx="3">
            <a:schemeClr val="accent2"/>
          </a:lnRef>
          <a:fillRef idx="0">
            <a:schemeClr val="accent2"/>
          </a:fillRef>
          <a:effectRef idx="2">
            <a:schemeClr val="accent2"/>
          </a:effectRef>
          <a:fontRef idx="minor">
            <a:schemeClr val="tx1"/>
          </a:fontRef>
        </p:style>
      </p:cxnSp>
      <p:pic>
        <p:nvPicPr>
          <p:cNvPr id="21"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1033" y="116632"/>
            <a:ext cx="1026591" cy="960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1791222" y="156419"/>
            <a:ext cx="10039610" cy="584775"/>
          </a:xfrm>
          <a:prstGeom prst="rect">
            <a:avLst/>
          </a:prstGeom>
          <a:noFill/>
        </p:spPr>
        <p:txBody>
          <a:bodyPr wrap="square" rtlCol="0">
            <a:spAutoFit/>
          </a:bodyPr>
          <a:lstStyle/>
          <a:p>
            <a:pPr algn="ctr"/>
            <a:r>
              <a:rPr lang="en-IN" sz="3200" b="1" dirty="0" smtClean="0">
                <a:solidFill>
                  <a:srgbClr val="002060"/>
                </a:solidFill>
                <a:latin typeface="Times New Roman" pitchFamily="18" charset="0"/>
                <a:cs typeface="Times New Roman" pitchFamily="18" charset="0"/>
              </a:rPr>
              <a:t>Department Achievements/ Recognitions (Student Level)</a:t>
            </a:r>
            <a:endParaRPr lang="en-IN" sz="3200" b="1" dirty="0">
              <a:solidFill>
                <a:srgbClr val="002060"/>
              </a:solidFill>
              <a:latin typeface="Times New Roman" pitchFamily="18" charset="0"/>
              <a:cs typeface="Times New Roman" pitchFamily="18" charset="0"/>
            </a:endParaRPr>
          </a:p>
        </p:txBody>
      </p:sp>
      <p:graphicFrame>
        <p:nvGraphicFramePr>
          <p:cNvPr id="9" name="Table 8"/>
          <p:cNvGraphicFramePr>
            <a:graphicFrameLocks noGrp="1"/>
          </p:cNvGraphicFramePr>
          <p:nvPr>
            <p:extLst>
              <p:ext uri="{D42A27DB-BD31-4B8C-83A1-F6EECF244321}">
                <p14:modId xmlns:p14="http://schemas.microsoft.com/office/powerpoint/2010/main" val="3944923786"/>
              </p:ext>
            </p:extLst>
          </p:nvPr>
        </p:nvGraphicFramePr>
        <p:xfrm>
          <a:off x="2250297" y="1261413"/>
          <a:ext cx="8737128" cy="2100235"/>
        </p:xfrm>
        <a:graphic>
          <a:graphicData uri="http://schemas.openxmlformats.org/drawingml/2006/table">
            <a:tbl>
              <a:tblPr firstRow="1" bandRow="1">
                <a:tableStyleId>{5940675A-B579-460E-94D1-54222C63F5DA}</a:tableStyleId>
              </a:tblPr>
              <a:tblGrid>
                <a:gridCol w="933250">
                  <a:extLst>
                    <a:ext uri="{9D8B030D-6E8A-4147-A177-3AD203B41FA5}">
                      <a16:colId xmlns:a16="http://schemas.microsoft.com/office/drawing/2014/main" xmlns="" val="20000"/>
                    </a:ext>
                  </a:extLst>
                </a:gridCol>
                <a:gridCol w="970579">
                  <a:extLst>
                    <a:ext uri="{9D8B030D-6E8A-4147-A177-3AD203B41FA5}">
                      <a16:colId xmlns:a16="http://schemas.microsoft.com/office/drawing/2014/main" xmlns="" val="20001"/>
                    </a:ext>
                  </a:extLst>
                </a:gridCol>
                <a:gridCol w="1931073">
                  <a:extLst>
                    <a:ext uri="{9D8B030D-6E8A-4147-A177-3AD203B41FA5}">
                      <a16:colId xmlns:a16="http://schemas.microsoft.com/office/drawing/2014/main" xmlns="" val="20002"/>
                    </a:ext>
                  </a:extLst>
                </a:gridCol>
                <a:gridCol w="2996481">
                  <a:extLst>
                    <a:ext uri="{9D8B030D-6E8A-4147-A177-3AD203B41FA5}">
                      <a16:colId xmlns:a16="http://schemas.microsoft.com/office/drawing/2014/main" xmlns="" val="20003"/>
                    </a:ext>
                  </a:extLst>
                </a:gridCol>
                <a:gridCol w="1905745">
                  <a:extLst>
                    <a:ext uri="{9D8B030D-6E8A-4147-A177-3AD203B41FA5}">
                      <a16:colId xmlns:a16="http://schemas.microsoft.com/office/drawing/2014/main" xmlns="" val="20004"/>
                    </a:ext>
                  </a:extLst>
                </a:gridCol>
              </a:tblGrid>
              <a:tr h="420047">
                <a:tc>
                  <a:txBody>
                    <a:bodyPr/>
                    <a:lstStyle/>
                    <a:p>
                      <a:pPr algn="ctr"/>
                      <a:r>
                        <a:rPr lang="en-US" sz="1600" b="1" dirty="0" err="1"/>
                        <a:t>Sl.No</a:t>
                      </a:r>
                      <a:endParaRPr lang="en-IN" sz="1600" b="1" dirty="0"/>
                    </a:p>
                  </a:txBody>
                  <a:tcPr>
                    <a:solidFill>
                      <a:schemeClr val="accent6">
                        <a:lumMod val="60000"/>
                        <a:lumOff val="40000"/>
                      </a:schemeClr>
                    </a:solidFill>
                  </a:tcPr>
                </a:tc>
                <a:tc>
                  <a:txBody>
                    <a:bodyPr/>
                    <a:lstStyle/>
                    <a:p>
                      <a:pPr algn="ctr"/>
                      <a:r>
                        <a:rPr lang="en-US" sz="1600" b="1" dirty="0"/>
                        <a:t>Year</a:t>
                      </a:r>
                      <a:endParaRPr lang="en-IN" sz="1600" b="1" dirty="0"/>
                    </a:p>
                  </a:txBody>
                  <a:tcPr>
                    <a:solidFill>
                      <a:schemeClr val="accent6">
                        <a:lumMod val="60000"/>
                        <a:lumOff val="40000"/>
                      </a:schemeClr>
                    </a:solidFill>
                  </a:tcPr>
                </a:tc>
                <a:tc>
                  <a:txBody>
                    <a:bodyPr/>
                    <a:lstStyle/>
                    <a:p>
                      <a:pPr algn="ctr"/>
                      <a:r>
                        <a:rPr lang="en-US" sz="1600" b="1" dirty="0"/>
                        <a:t>Scheme</a:t>
                      </a:r>
                      <a:endParaRPr lang="en-IN" sz="1600" b="1" dirty="0"/>
                    </a:p>
                  </a:txBody>
                  <a:tcPr>
                    <a:solidFill>
                      <a:schemeClr val="accent6">
                        <a:lumMod val="60000"/>
                        <a:lumOff val="40000"/>
                      </a:schemeClr>
                    </a:solidFill>
                  </a:tcPr>
                </a:tc>
                <a:tc>
                  <a:txBody>
                    <a:bodyPr/>
                    <a:lstStyle/>
                    <a:p>
                      <a:pPr algn="ctr"/>
                      <a:r>
                        <a:rPr lang="en-US" sz="1600" b="1" dirty="0"/>
                        <a:t>Sponsored</a:t>
                      </a:r>
                      <a:r>
                        <a:rPr lang="en-US" sz="1600" b="1" baseline="0" dirty="0"/>
                        <a:t> Agency</a:t>
                      </a:r>
                      <a:endParaRPr lang="en-IN" sz="1600" b="1" dirty="0"/>
                    </a:p>
                  </a:txBody>
                  <a:tcPr>
                    <a:solidFill>
                      <a:schemeClr val="accent6">
                        <a:lumMod val="60000"/>
                        <a:lumOff val="40000"/>
                      </a:schemeClr>
                    </a:solidFill>
                  </a:tcPr>
                </a:tc>
                <a:tc>
                  <a:txBody>
                    <a:bodyPr/>
                    <a:lstStyle/>
                    <a:p>
                      <a:pPr algn="ctr"/>
                      <a:r>
                        <a:rPr lang="en-US" sz="1600" b="1" dirty="0"/>
                        <a:t>Amount</a:t>
                      </a:r>
                      <a:endParaRPr lang="en-IN" sz="1600" b="1" dirty="0"/>
                    </a:p>
                  </a:txBody>
                  <a:tcPr>
                    <a:solidFill>
                      <a:schemeClr val="accent6">
                        <a:lumMod val="60000"/>
                        <a:lumOff val="40000"/>
                      </a:schemeClr>
                    </a:solidFill>
                  </a:tcPr>
                </a:tc>
                <a:extLst>
                  <a:ext uri="{0D108BD9-81ED-4DB2-BD59-A6C34878D82A}">
                    <a16:rowId xmlns:a16="http://schemas.microsoft.com/office/drawing/2014/main" xmlns="" val="10000"/>
                  </a:ext>
                </a:extLst>
              </a:tr>
              <a:tr h="420047">
                <a:tc>
                  <a:txBody>
                    <a:bodyPr/>
                    <a:lstStyle/>
                    <a:p>
                      <a:pPr algn="ctr"/>
                      <a:r>
                        <a:rPr lang="en-IN" sz="1600" dirty="0" smtClean="0"/>
                        <a:t>1</a:t>
                      </a:r>
                      <a:endParaRPr lang="en-IN" sz="1600" dirty="0"/>
                    </a:p>
                  </a:txBody>
                  <a:tcPr>
                    <a:solidFill>
                      <a:schemeClr val="bg2">
                        <a:lumMod val="20000"/>
                        <a:lumOff val="80000"/>
                      </a:schemeClr>
                    </a:solidFill>
                  </a:tcPr>
                </a:tc>
                <a:tc>
                  <a:txBody>
                    <a:bodyPr/>
                    <a:lstStyle/>
                    <a:p>
                      <a:pPr algn="ctr"/>
                      <a:r>
                        <a:rPr lang="en-US" sz="1600" dirty="0" smtClean="0"/>
                        <a:t>2020-21</a:t>
                      </a:r>
                      <a:endParaRPr lang="en-IN" sz="1600" dirty="0"/>
                    </a:p>
                  </a:txBody>
                  <a:tcPr>
                    <a:solidFill>
                      <a:schemeClr val="bg2">
                        <a:lumMod val="20000"/>
                        <a:lumOff val="80000"/>
                      </a:schemeClr>
                    </a:solidFill>
                  </a:tcPr>
                </a:tc>
                <a:tc>
                  <a:txBody>
                    <a:bodyPr/>
                    <a:lstStyle/>
                    <a:p>
                      <a:r>
                        <a:rPr lang="en-US" sz="1600" dirty="0"/>
                        <a:t>Student projects</a:t>
                      </a:r>
                      <a:endParaRPr lang="en-IN" sz="1600" dirty="0"/>
                    </a:p>
                  </a:txBody>
                  <a:tcPr>
                    <a:solidFill>
                      <a:schemeClr val="bg2">
                        <a:lumMod val="20000"/>
                        <a:lumOff val="80000"/>
                      </a:schemeClr>
                    </a:solidFill>
                  </a:tcPr>
                </a:tc>
                <a:tc>
                  <a:txBody>
                    <a:bodyPr/>
                    <a:lstStyle/>
                    <a:p>
                      <a:r>
                        <a:rPr lang="en-US" sz="1600" dirty="0"/>
                        <a:t>KSCST, Govt.</a:t>
                      </a:r>
                      <a:r>
                        <a:rPr lang="en-US" sz="1600" baseline="0" dirty="0"/>
                        <a:t> of Karnataka</a:t>
                      </a:r>
                      <a:endParaRPr lang="en-IN" sz="1600" dirty="0"/>
                    </a:p>
                  </a:txBody>
                  <a:tcPr>
                    <a:solidFill>
                      <a:schemeClr val="bg2">
                        <a:lumMod val="20000"/>
                        <a:lumOff val="80000"/>
                      </a:schemeClr>
                    </a:solidFill>
                  </a:tcPr>
                </a:tc>
                <a:tc>
                  <a:txBody>
                    <a:bodyPr/>
                    <a:lstStyle/>
                    <a:p>
                      <a:r>
                        <a:rPr lang="en-US" sz="1600" dirty="0"/>
                        <a:t>Rs. </a:t>
                      </a:r>
                      <a:r>
                        <a:rPr lang="en-US" sz="1600" dirty="0" smtClean="0"/>
                        <a:t>0.24 </a:t>
                      </a:r>
                      <a:r>
                        <a:rPr lang="en-US" sz="1600" dirty="0"/>
                        <a:t>Lakhs</a:t>
                      </a:r>
                      <a:endParaRPr lang="en-IN" sz="1600" dirty="0"/>
                    </a:p>
                  </a:txBody>
                  <a:tcPr>
                    <a:solidFill>
                      <a:schemeClr val="bg2">
                        <a:lumMod val="20000"/>
                        <a:lumOff val="80000"/>
                      </a:schemeClr>
                    </a:solidFill>
                  </a:tcPr>
                </a:tc>
                <a:extLst>
                  <a:ext uri="{0D108BD9-81ED-4DB2-BD59-A6C34878D82A}">
                    <a16:rowId xmlns:a16="http://schemas.microsoft.com/office/drawing/2014/main" xmlns="" val="10002"/>
                  </a:ext>
                </a:extLst>
              </a:tr>
              <a:tr h="420047">
                <a:tc>
                  <a:txBody>
                    <a:bodyPr/>
                    <a:lstStyle/>
                    <a:p>
                      <a:pPr algn="ctr"/>
                      <a:r>
                        <a:rPr lang="en-IN" sz="1600" dirty="0" smtClean="0"/>
                        <a:t>2</a:t>
                      </a:r>
                      <a:endParaRPr lang="en-IN" sz="1600" dirty="0"/>
                    </a:p>
                  </a:txBody>
                  <a:tcPr>
                    <a:solidFill>
                      <a:schemeClr val="bg2">
                        <a:lumMod val="20000"/>
                        <a:lumOff val="80000"/>
                      </a:schemeClr>
                    </a:solidFill>
                  </a:tcPr>
                </a:tc>
                <a:tc>
                  <a:txBody>
                    <a:bodyPr/>
                    <a:lstStyle/>
                    <a:p>
                      <a:pPr algn="ctr"/>
                      <a:r>
                        <a:rPr lang="en-US" sz="1600" dirty="0" smtClean="0"/>
                        <a:t>2019-20</a:t>
                      </a:r>
                      <a:endParaRPr lang="en-IN" sz="1600" dirty="0"/>
                    </a:p>
                  </a:txBody>
                  <a:tcPr>
                    <a:solidFill>
                      <a:schemeClr val="bg2">
                        <a:lumMod val="20000"/>
                        <a:lumOff val="80000"/>
                      </a:schemeClr>
                    </a:solidFill>
                  </a:tcPr>
                </a:tc>
                <a:tc>
                  <a:txBody>
                    <a:bodyPr/>
                    <a:lstStyle/>
                    <a:p>
                      <a:r>
                        <a:rPr lang="en-US" sz="1600" dirty="0"/>
                        <a:t>Student projects</a:t>
                      </a:r>
                      <a:endParaRPr lang="en-IN" sz="1600" dirty="0"/>
                    </a:p>
                  </a:txBody>
                  <a:tcPr>
                    <a:solidFill>
                      <a:schemeClr val="bg2">
                        <a:lumMod val="20000"/>
                        <a:lumOff val="80000"/>
                      </a:schemeClr>
                    </a:solidFill>
                  </a:tcPr>
                </a:tc>
                <a:tc>
                  <a:txBody>
                    <a:bodyPr/>
                    <a:lstStyle/>
                    <a:p>
                      <a:r>
                        <a:rPr lang="en-US" sz="1600" dirty="0"/>
                        <a:t>KSCST, Govt.</a:t>
                      </a:r>
                      <a:r>
                        <a:rPr lang="en-US" sz="1600" baseline="0" dirty="0"/>
                        <a:t> of Karnataka</a:t>
                      </a:r>
                      <a:endParaRPr lang="en-IN" sz="1600" dirty="0"/>
                    </a:p>
                  </a:txBody>
                  <a:tcPr>
                    <a:solidFill>
                      <a:schemeClr val="bg2">
                        <a:lumMod val="20000"/>
                        <a:lumOff val="80000"/>
                      </a:schemeClr>
                    </a:solidFill>
                  </a:tcPr>
                </a:tc>
                <a:tc>
                  <a:txBody>
                    <a:bodyPr/>
                    <a:lstStyle/>
                    <a:p>
                      <a:r>
                        <a:rPr lang="en-US" sz="1600" dirty="0"/>
                        <a:t>Rs. </a:t>
                      </a:r>
                      <a:r>
                        <a:rPr lang="en-US" sz="1600" dirty="0" smtClean="0"/>
                        <a:t>0.075 </a:t>
                      </a:r>
                      <a:r>
                        <a:rPr lang="en-US" sz="1600" dirty="0"/>
                        <a:t>Lakhs</a:t>
                      </a:r>
                      <a:endParaRPr lang="en-IN" sz="1600" dirty="0"/>
                    </a:p>
                  </a:txBody>
                  <a:tcPr>
                    <a:solidFill>
                      <a:schemeClr val="bg2">
                        <a:lumMod val="20000"/>
                        <a:lumOff val="80000"/>
                      </a:schemeClr>
                    </a:solidFill>
                  </a:tcPr>
                </a:tc>
                <a:extLst>
                  <a:ext uri="{0D108BD9-81ED-4DB2-BD59-A6C34878D82A}">
                    <a16:rowId xmlns:a16="http://schemas.microsoft.com/office/drawing/2014/main" xmlns="" val="10004"/>
                  </a:ext>
                </a:extLst>
              </a:tr>
              <a:tr h="420047">
                <a:tc>
                  <a:txBody>
                    <a:bodyPr/>
                    <a:lstStyle/>
                    <a:p>
                      <a:pPr algn="ctr"/>
                      <a:r>
                        <a:rPr lang="en-IN" sz="1600" dirty="0" smtClean="0"/>
                        <a:t>3</a:t>
                      </a:r>
                      <a:endParaRPr lang="en-IN" sz="1600" dirty="0"/>
                    </a:p>
                  </a:txBody>
                  <a:tcPr>
                    <a:solidFill>
                      <a:schemeClr val="bg2">
                        <a:lumMod val="20000"/>
                        <a:lumOff val="80000"/>
                      </a:schemeClr>
                    </a:solidFill>
                  </a:tcPr>
                </a:tc>
                <a:tc>
                  <a:txBody>
                    <a:bodyPr/>
                    <a:lstStyle/>
                    <a:p>
                      <a:pPr algn="ctr"/>
                      <a:r>
                        <a:rPr lang="en-US" sz="1600" dirty="0" smtClean="0"/>
                        <a:t>2018-19</a:t>
                      </a:r>
                      <a:endParaRPr lang="en-IN" sz="1600" dirty="0"/>
                    </a:p>
                  </a:txBody>
                  <a:tcPr>
                    <a:solidFill>
                      <a:schemeClr val="bg2">
                        <a:lumMod val="20000"/>
                        <a:lumOff val="80000"/>
                      </a:schemeClr>
                    </a:solidFill>
                  </a:tcPr>
                </a:tc>
                <a:tc>
                  <a:txBody>
                    <a:bodyPr/>
                    <a:lstStyle/>
                    <a:p>
                      <a:r>
                        <a:rPr lang="en-US" sz="1600" dirty="0"/>
                        <a:t>Student projects</a:t>
                      </a:r>
                      <a:endParaRPr lang="en-IN" sz="1600" dirty="0"/>
                    </a:p>
                  </a:txBody>
                  <a:tcPr>
                    <a:solidFill>
                      <a:schemeClr val="bg2">
                        <a:lumMod val="20000"/>
                        <a:lumOff val="80000"/>
                      </a:schemeClr>
                    </a:solidFill>
                  </a:tcPr>
                </a:tc>
                <a:tc>
                  <a:txBody>
                    <a:bodyPr/>
                    <a:lstStyle/>
                    <a:p>
                      <a:r>
                        <a:rPr lang="en-US" sz="1600" dirty="0"/>
                        <a:t>KSCST, Govt.</a:t>
                      </a:r>
                      <a:r>
                        <a:rPr lang="en-US" sz="1600" baseline="0" dirty="0"/>
                        <a:t> of Karnataka</a:t>
                      </a:r>
                      <a:endParaRPr lang="en-IN" sz="1600" dirty="0"/>
                    </a:p>
                  </a:txBody>
                  <a:tcPr>
                    <a:solidFill>
                      <a:schemeClr val="bg2">
                        <a:lumMod val="20000"/>
                        <a:lumOff val="80000"/>
                      </a:schemeClr>
                    </a:solidFill>
                  </a:tcPr>
                </a:tc>
                <a:tc>
                  <a:txBody>
                    <a:bodyPr/>
                    <a:lstStyle/>
                    <a:p>
                      <a:r>
                        <a:rPr lang="en-US" sz="1600" dirty="0"/>
                        <a:t>Rs. </a:t>
                      </a:r>
                      <a:r>
                        <a:rPr lang="en-US" sz="1600" dirty="0" smtClean="0"/>
                        <a:t>0.12</a:t>
                      </a:r>
                      <a:r>
                        <a:rPr lang="en-US" sz="1600" baseline="0" dirty="0" smtClean="0"/>
                        <a:t> </a:t>
                      </a:r>
                      <a:r>
                        <a:rPr lang="en-US" sz="1600" baseline="0" dirty="0"/>
                        <a:t>Lakhs</a:t>
                      </a:r>
                      <a:endParaRPr lang="en-IN" sz="1600" dirty="0"/>
                    </a:p>
                  </a:txBody>
                  <a:tcPr>
                    <a:solidFill>
                      <a:schemeClr val="bg2">
                        <a:lumMod val="20000"/>
                        <a:lumOff val="80000"/>
                      </a:schemeClr>
                    </a:solidFill>
                  </a:tcPr>
                </a:tc>
                <a:extLst>
                  <a:ext uri="{0D108BD9-81ED-4DB2-BD59-A6C34878D82A}">
                    <a16:rowId xmlns:a16="http://schemas.microsoft.com/office/drawing/2014/main" xmlns="" val="10006"/>
                  </a:ext>
                </a:extLst>
              </a:tr>
              <a:tr h="420047">
                <a:tc gridSpan="4">
                  <a:txBody>
                    <a:bodyPr/>
                    <a:lstStyle/>
                    <a:p>
                      <a:pPr algn="ctr"/>
                      <a:r>
                        <a:rPr lang="en-US" sz="1600" b="1" dirty="0"/>
                        <a:t>Total Amount</a:t>
                      </a:r>
                      <a:endParaRPr lang="en-IN" sz="1600" b="1" dirty="0"/>
                    </a:p>
                  </a:txBody>
                  <a:tcPr>
                    <a:solidFill>
                      <a:schemeClr val="accent1">
                        <a:lumMod val="60000"/>
                        <a:lumOff val="40000"/>
                      </a:schemeClr>
                    </a:solidFill>
                  </a:tcPr>
                </a:tc>
                <a:tc hMerge="1">
                  <a:txBody>
                    <a:bodyPr/>
                    <a:lstStyle/>
                    <a:p>
                      <a:pPr algn="ctr"/>
                      <a:endParaRPr lang="en-IN" dirty="0"/>
                    </a:p>
                  </a:txBody>
                  <a:tcPr>
                    <a:solidFill>
                      <a:schemeClr val="bg2">
                        <a:lumMod val="20000"/>
                        <a:lumOff val="80000"/>
                      </a:schemeClr>
                    </a:solidFill>
                  </a:tcPr>
                </a:tc>
                <a:tc hMerge="1">
                  <a:txBody>
                    <a:bodyPr/>
                    <a:lstStyle/>
                    <a:p>
                      <a:endParaRPr lang="en-IN" dirty="0"/>
                    </a:p>
                  </a:txBody>
                  <a:tcPr>
                    <a:solidFill>
                      <a:schemeClr val="bg2">
                        <a:lumMod val="20000"/>
                        <a:lumOff val="80000"/>
                      </a:schemeClr>
                    </a:solidFill>
                  </a:tcP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IN" dirty="0"/>
                    </a:p>
                  </a:txBody>
                  <a:tcPr>
                    <a:solidFill>
                      <a:schemeClr val="bg2">
                        <a:lumMod val="20000"/>
                        <a:lumOff val="80000"/>
                      </a:schemeClr>
                    </a:solidFill>
                  </a:tcPr>
                </a:tc>
                <a:tc>
                  <a:txBody>
                    <a:bodyPr/>
                    <a:lstStyle/>
                    <a:p>
                      <a:r>
                        <a:rPr lang="en-US" sz="1600" b="1" dirty="0"/>
                        <a:t>Rs. </a:t>
                      </a:r>
                      <a:r>
                        <a:rPr lang="en-US" sz="1600" b="1" dirty="0" smtClean="0"/>
                        <a:t>0.435</a:t>
                      </a:r>
                      <a:r>
                        <a:rPr lang="en-US" sz="1600" b="1" baseline="0" dirty="0" smtClean="0"/>
                        <a:t> </a:t>
                      </a:r>
                      <a:r>
                        <a:rPr lang="en-US" sz="1600" b="1" dirty="0" smtClean="0"/>
                        <a:t>Lakhs</a:t>
                      </a:r>
                      <a:endParaRPr lang="en-IN" sz="1600" b="1" dirty="0"/>
                    </a:p>
                  </a:txBody>
                  <a:tcPr>
                    <a:solidFill>
                      <a:schemeClr val="accent1">
                        <a:lumMod val="60000"/>
                        <a:lumOff val="40000"/>
                      </a:schemeClr>
                    </a:solidFill>
                  </a:tcPr>
                </a:tc>
                <a:extLst>
                  <a:ext uri="{0D108BD9-81ED-4DB2-BD59-A6C34878D82A}">
                    <a16:rowId xmlns:a16="http://schemas.microsoft.com/office/drawing/2014/main" xmlns="" val="10011"/>
                  </a:ext>
                </a:extLst>
              </a:tr>
            </a:tbl>
          </a:graphicData>
        </a:graphic>
      </p:graphicFrame>
      <p:sp>
        <p:nvSpPr>
          <p:cNvPr id="2" name="TextBox 1"/>
          <p:cNvSpPr txBox="1"/>
          <p:nvPr/>
        </p:nvSpPr>
        <p:spPr>
          <a:xfrm>
            <a:off x="5207000" y="784103"/>
            <a:ext cx="2823722" cy="369332"/>
          </a:xfrm>
          <a:prstGeom prst="rect">
            <a:avLst/>
          </a:prstGeom>
          <a:noFill/>
        </p:spPr>
        <p:txBody>
          <a:bodyPr wrap="none" rtlCol="0">
            <a:spAutoFit/>
          </a:bodyPr>
          <a:lstStyle/>
          <a:p>
            <a:r>
              <a:rPr lang="en-IN" b="1" dirty="0" smtClean="0">
                <a:solidFill>
                  <a:srgbClr val="C00000"/>
                </a:solidFill>
              </a:rPr>
              <a:t>Student Sponsored Projects</a:t>
            </a:r>
            <a:endParaRPr lang="en-IN" b="1" dirty="0">
              <a:solidFill>
                <a:srgbClr val="C00000"/>
              </a:solidFill>
            </a:endParaRPr>
          </a:p>
        </p:txBody>
      </p:sp>
      <p:graphicFrame>
        <p:nvGraphicFramePr>
          <p:cNvPr id="12" name="Table 11"/>
          <p:cNvGraphicFramePr>
            <a:graphicFrameLocks noGrp="1"/>
          </p:cNvGraphicFramePr>
          <p:nvPr>
            <p:extLst>
              <p:ext uri="{D42A27DB-BD31-4B8C-83A1-F6EECF244321}">
                <p14:modId xmlns:p14="http://schemas.microsoft.com/office/powerpoint/2010/main" val="2564521231"/>
              </p:ext>
            </p:extLst>
          </p:nvPr>
        </p:nvGraphicFramePr>
        <p:xfrm>
          <a:off x="2253137" y="3749883"/>
          <a:ext cx="8731447" cy="2478387"/>
        </p:xfrm>
        <a:graphic>
          <a:graphicData uri="http://schemas.openxmlformats.org/drawingml/2006/table">
            <a:tbl>
              <a:tblPr firstRow="1" bandRow="1">
                <a:tableStyleId>{5940675A-B579-460E-94D1-54222C63F5DA}</a:tableStyleId>
              </a:tblPr>
              <a:tblGrid>
                <a:gridCol w="810039">
                  <a:extLst>
                    <a:ext uri="{9D8B030D-6E8A-4147-A177-3AD203B41FA5}">
                      <a16:colId xmlns:a16="http://schemas.microsoft.com/office/drawing/2014/main" xmlns="" val="20000"/>
                    </a:ext>
                  </a:extLst>
                </a:gridCol>
                <a:gridCol w="791573">
                  <a:extLst>
                    <a:ext uri="{9D8B030D-6E8A-4147-A177-3AD203B41FA5}">
                      <a16:colId xmlns:a16="http://schemas.microsoft.com/office/drawing/2014/main" xmlns="" val="20001"/>
                    </a:ext>
                  </a:extLst>
                </a:gridCol>
                <a:gridCol w="3385418">
                  <a:extLst>
                    <a:ext uri="{9D8B030D-6E8A-4147-A177-3AD203B41FA5}">
                      <a16:colId xmlns:a16="http://schemas.microsoft.com/office/drawing/2014/main" xmlns="" val="20002"/>
                    </a:ext>
                  </a:extLst>
                </a:gridCol>
                <a:gridCol w="2674543">
                  <a:extLst>
                    <a:ext uri="{9D8B030D-6E8A-4147-A177-3AD203B41FA5}">
                      <a16:colId xmlns:a16="http://schemas.microsoft.com/office/drawing/2014/main" xmlns="" val="20003"/>
                    </a:ext>
                  </a:extLst>
                </a:gridCol>
                <a:gridCol w="1069874">
                  <a:extLst>
                    <a:ext uri="{9D8B030D-6E8A-4147-A177-3AD203B41FA5}">
                      <a16:colId xmlns:a16="http://schemas.microsoft.com/office/drawing/2014/main" xmlns="" val="20004"/>
                    </a:ext>
                  </a:extLst>
                </a:gridCol>
              </a:tblGrid>
              <a:tr h="440049">
                <a:tc>
                  <a:txBody>
                    <a:bodyPr/>
                    <a:lstStyle/>
                    <a:p>
                      <a:pPr algn="ctr"/>
                      <a:r>
                        <a:rPr lang="en-US" sz="1600" b="1" dirty="0" err="1"/>
                        <a:t>Sl.No</a:t>
                      </a:r>
                      <a:endParaRPr lang="en-IN" sz="1600" b="1" dirty="0"/>
                    </a:p>
                  </a:txBody>
                  <a:tcPr>
                    <a:solidFill>
                      <a:schemeClr val="accent6">
                        <a:lumMod val="60000"/>
                        <a:lumOff val="40000"/>
                      </a:schemeClr>
                    </a:solidFill>
                  </a:tcPr>
                </a:tc>
                <a:tc>
                  <a:txBody>
                    <a:bodyPr/>
                    <a:lstStyle/>
                    <a:p>
                      <a:pPr algn="ctr"/>
                      <a:r>
                        <a:rPr lang="en-US" sz="1600" b="1" dirty="0"/>
                        <a:t>Year</a:t>
                      </a:r>
                      <a:endParaRPr lang="en-IN" sz="1600" b="1" dirty="0"/>
                    </a:p>
                  </a:txBody>
                  <a:tcPr>
                    <a:solidFill>
                      <a:schemeClr val="accent6">
                        <a:lumMod val="60000"/>
                        <a:lumOff val="40000"/>
                      </a:schemeClr>
                    </a:solidFill>
                  </a:tcPr>
                </a:tc>
                <a:tc>
                  <a:txBody>
                    <a:bodyPr/>
                    <a:lstStyle/>
                    <a:p>
                      <a:pPr algn="ctr"/>
                      <a:r>
                        <a:rPr lang="en-US" sz="1600" b="1" dirty="0"/>
                        <a:t>Particular</a:t>
                      </a:r>
                      <a:endParaRPr lang="en-IN" sz="1600" b="1" dirty="0"/>
                    </a:p>
                  </a:txBody>
                  <a:tcPr>
                    <a:solidFill>
                      <a:schemeClr val="accent6">
                        <a:lumMod val="60000"/>
                        <a:lumOff val="40000"/>
                      </a:schemeClr>
                    </a:solidFill>
                  </a:tcPr>
                </a:tc>
                <a:tc>
                  <a:txBody>
                    <a:bodyPr/>
                    <a:lstStyle/>
                    <a:p>
                      <a:pPr algn="ctr"/>
                      <a:r>
                        <a:rPr lang="en-US" sz="1600" b="1" dirty="0"/>
                        <a:t>Sponsored</a:t>
                      </a:r>
                      <a:r>
                        <a:rPr lang="en-US" sz="1600" b="1" baseline="0" dirty="0"/>
                        <a:t> Agency</a:t>
                      </a:r>
                      <a:endParaRPr lang="en-IN" sz="1600" b="1" dirty="0"/>
                    </a:p>
                  </a:txBody>
                  <a:tcPr>
                    <a:solidFill>
                      <a:schemeClr val="accent6">
                        <a:lumMod val="60000"/>
                        <a:lumOff val="40000"/>
                      </a:schemeClr>
                    </a:solidFill>
                  </a:tcPr>
                </a:tc>
                <a:tc>
                  <a:txBody>
                    <a:bodyPr/>
                    <a:lstStyle/>
                    <a:p>
                      <a:pPr algn="ctr"/>
                      <a:r>
                        <a:rPr lang="en-US" sz="1600" b="1" dirty="0"/>
                        <a:t>Award</a:t>
                      </a:r>
                      <a:endParaRPr lang="en-IN" sz="1600" b="1" dirty="0"/>
                    </a:p>
                  </a:txBody>
                  <a:tcPr>
                    <a:solidFill>
                      <a:schemeClr val="accent6">
                        <a:lumMod val="60000"/>
                        <a:lumOff val="40000"/>
                      </a:schemeClr>
                    </a:solidFill>
                  </a:tcPr>
                </a:tc>
                <a:extLst>
                  <a:ext uri="{0D108BD9-81ED-4DB2-BD59-A6C34878D82A}">
                    <a16:rowId xmlns:a16="http://schemas.microsoft.com/office/drawing/2014/main" xmlns="" val="10000"/>
                  </a:ext>
                </a:extLst>
              </a:tr>
              <a:tr h="440049">
                <a:tc>
                  <a:txBody>
                    <a:bodyPr/>
                    <a:lstStyle/>
                    <a:p>
                      <a:pPr algn="ctr"/>
                      <a:r>
                        <a:rPr lang="en-US" sz="1600" dirty="0"/>
                        <a:t>1</a:t>
                      </a:r>
                      <a:endParaRPr lang="en-IN" sz="1600" dirty="0"/>
                    </a:p>
                  </a:txBody>
                  <a:tcPr>
                    <a:solidFill>
                      <a:schemeClr val="bg2">
                        <a:lumMod val="20000"/>
                        <a:lumOff val="80000"/>
                      </a:schemeClr>
                    </a:solidFill>
                  </a:tcPr>
                </a:tc>
                <a:tc>
                  <a:txBody>
                    <a:bodyPr/>
                    <a:lstStyle/>
                    <a:p>
                      <a:pPr algn="ctr"/>
                      <a:r>
                        <a:rPr lang="en-US" sz="1600" dirty="0"/>
                        <a:t>2020</a:t>
                      </a:r>
                      <a:endParaRPr lang="en-IN" sz="1600" dirty="0"/>
                    </a:p>
                  </a:txBody>
                  <a:tcPr>
                    <a:solidFill>
                      <a:schemeClr val="bg2">
                        <a:lumMod val="20000"/>
                        <a:lumOff val="80000"/>
                      </a:schemeClr>
                    </a:solidFill>
                  </a:tcPr>
                </a:tc>
                <a:tc>
                  <a:txBody>
                    <a:bodyPr/>
                    <a:lstStyle/>
                    <a:p>
                      <a:r>
                        <a:rPr lang="en-US" sz="1600" dirty="0"/>
                        <a:t>Student Project – Bluetooth</a:t>
                      </a:r>
                      <a:r>
                        <a:rPr lang="en-US" sz="1600" baseline="0" dirty="0"/>
                        <a:t> Controlled Smart Surveillance</a:t>
                      </a:r>
                      <a:r>
                        <a:rPr lang="en-US" sz="1600" dirty="0"/>
                        <a:t> </a:t>
                      </a:r>
                      <a:endParaRPr lang="en-IN" sz="1600" dirty="0"/>
                    </a:p>
                  </a:txBody>
                  <a:tcPr>
                    <a:solidFill>
                      <a:schemeClr val="bg2">
                        <a:lumMod val="20000"/>
                        <a:lumOff val="80000"/>
                      </a:schemeClr>
                    </a:solidFill>
                  </a:tcPr>
                </a:tc>
                <a:tc>
                  <a:txBody>
                    <a:bodyPr/>
                    <a:lstStyle/>
                    <a:p>
                      <a:pPr algn="ctr"/>
                      <a:r>
                        <a:rPr lang="en-US" sz="1600" dirty="0"/>
                        <a:t>JVTM, Adichunchanagiri</a:t>
                      </a:r>
                      <a:r>
                        <a:rPr lang="en-US" sz="1600" baseline="0" dirty="0"/>
                        <a:t> Mutt</a:t>
                      </a:r>
                      <a:endParaRPr lang="en-IN" sz="1600" dirty="0"/>
                    </a:p>
                  </a:txBody>
                  <a:tcPr>
                    <a:solidFill>
                      <a:schemeClr val="bg2">
                        <a:lumMod val="20000"/>
                        <a:lumOff val="80000"/>
                      </a:schemeClr>
                    </a:solidFill>
                  </a:tcPr>
                </a:tc>
                <a:tc>
                  <a:txBody>
                    <a:bodyPr/>
                    <a:lstStyle/>
                    <a:p>
                      <a:r>
                        <a:rPr lang="en-US" sz="1600" dirty="0"/>
                        <a:t>1</a:t>
                      </a:r>
                      <a:r>
                        <a:rPr lang="en-US" sz="1600" baseline="30000" dirty="0"/>
                        <a:t>st</a:t>
                      </a:r>
                      <a:r>
                        <a:rPr lang="en-US" sz="1600" dirty="0"/>
                        <a:t> Prize</a:t>
                      </a:r>
                      <a:endParaRPr lang="en-IN" sz="1600" dirty="0"/>
                    </a:p>
                  </a:txBody>
                  <a:tcPr>
                    <a:solidFill>
                      <a:schemeClr val="bg2">
                        <a:lumMod val="20000"/>
                        <a:lumOff val="80000"/>
                      </a:schemeClr>
                    </a:solidFill>
                  </a:tcPr>
                </a:tc>
                <a:extLst>
                  <a:ext uri="{0D108BD9-81ED-4DB2-BD59-A6C34878D82A}">
                    <a16:rowId xmlns:a16="http://schemas.microsoft.com/office/drawing/2014/main" xmlns="" val="10001"/>
                  </a:ext>
                </a:extLst>
              </a:tr>
              <a:tr h="440049">
                <a:tc>
                  <a:txBody>
                    <a:bodyPr/>
                    <a:lstStyle/>
                    <a:p>
                      <a:pPr algn="ctr"/>
                      <a:r>
                        <a:rPr lang="en-US" sz="1600" dirty="0"/>
                        <a:t>2</a:t>
                      </a:r>
                      <a:endParaRPr lang="en-IN" sz="1600" dirty="0"/>
                    </a:p>
                  </a:txBody>
                  <a:tcPr>
                    <a:solidFill>
                      <a:schemeClr val="bg2">
                        <a:lumMod val="20000"/>
                        <a:lumOff val="80000"/>
                      </a:schemeClr>
                    </a:solidFill>
                  </a:tcPr>
                </a:tc>
                <a:tc>
                  <a:txBody>
                    <a:bodyPr/>
                    <a:lstStyle/>
                    <a:p>
                      <a:pPr algn="ctr"/>
                      <a:r>
                        <a:rPr lang="en-US" sz="1600" dirty="0"/>
                        <a:t>2019</a:t>
                      </a:r>
                      <a:endParaRPr lang="en-IN" sz="1600" dirty="0"/>
                    </a:p>
                  </a:txBody>
                  <a:tcPr>
                    <a:solidFill>
                      <a:schemeClr val="bg2">
                        <a:lumMod val="20000"/>
                        <a:lumOff val="80000"/>
                      </a:schemeClr>
                    </a:solidFill>
                  </a:tcPr>
                </a:tc>
                <a:tc>
                  <a:txBody>
                    <a:bodyPr/>
                    <a:lstStyle/>
                    <a:p>
                      <a:r>
                        <a:rPr lang="en-US" sz="1600" dirty="0"/>
                        <a:t>Student</a:t>
                      </a:r>
                      <a:r>
                        <a:rPr lang="en-US" sz="1600" baseline="0" dirty="0"/>
                        <a:t> Project- Humanoid Robot</a:t>
                      </a:r>
                      <a:endParaRPr lang="en-IN" sz="1600" dirty="0"/>
                    </a:p>
                  </a:txBody>
                  <a:tcPr>
                    <a:solidFill>
                      <a:schemeClr val="bg2">
                        <a:lumMod val="20000"/>
                        <a:lumOff val="80000"/>
                      </a:schemeClr>
                    </a:solidFill>
                  </a:tcPr>
                </a:tc>
                <a:tc>
                  <a:txBody>
                    <a:bodyPr/>
                    <a:lstStyle/>
                    <a:p>
                      <a:pPr algn="ctr"/>
                      <a:r>
                        <a:rPr lang="en-US" sz="1600" dirty="0"/>
                        <a:t>JVTM, Adichunchanagiri</a:t>
                      </a:r>
                      <a:r>
                        <a:rPr lang="en-US" sz="1600" baseline="0" dirty="0"/>
                        <a:t> Mutt</a:t>
                      </a:r>
                      <a:endParaRPr lang="en-IN" sz="1600" dirty="0"/>
                    </a:p>
                  </a:txBody>
                  <a:tcPr>
                    <a:solidFill>
                      <a:schemeClr val="bg2">
                        <a:lumMod val="20000"/>
                        <a:lumOff val="80000"/>
                      </a:schemeClr>
                    </a:solidFill>
                  </a:tcPr>
                </a:tc>
                <a:tc>
                  <a:txBody>
                    <a:bodyPr/>
                    <a:lstStyle/>
                    <a:p>
                      <a:r>
                        <a:rPr lang="en-US" sz="1600" dirty="0"/>
                        <a:t>1</a:t>
                      </a:r>
                      <a:r>
                        <a:rPr lang="en-US" sz="1600" baseline="30000" dirty="0"/>
                        <a:t>st</a:t>
                      </a:r>
                      <a:r>
                        <a:rPr lang="en-US" sz="1600" dirty="0"/>
                        <a:t> Prize</a:t>
                      </a:r>
                      <a:endParaRPr lang="en-IN" sz="1600" dirty="0"/>
                    </a:p>
                  </a:txBody>
                  <a:tcPr>
                    <a:solidFill>
                      <a:schemeClr val="bg2">
                        <a:lumMod val="20000"/>
                        <a:lumOff val="80000"/>
                      </a:schemeClr>
                    </a:solidFill>
                  </a:tcPr>
                </a:tc>
                <a:extLst>
                  <a:ext uri="{0D108BD9-81ED-4DB2-BD59-A6C34878D82A}">
                    <a16:rowId xmlns:a16="http://schemas.microsoft.com/office/drawing/2014/main" xmlns="" val="10002"/>
                  </a:ext>
                </a:extLst>
              </a:tr>
              <a:tr h="440049">
                <a:tc>
                  <a:txBody>
                    <a:bodyPr/>
                    <a:lstStyle/>
                    <a:p>
                      <a:pPr algn="ctr"/>
                      <a:r>
                        <a:rPr lang="en-US" sz="1600" dirty="0"/>
                        <a:t>3</a:t>
                      </a:r>
                      <a:endParaRPr lang="en-IN" sz="1600" dirty="0"/>
                    </a:p>
                  </a:txBody>
                  <a:tcPr>
                    <a:solidFill>
                      <a:schemeClr val="bg2">
                        <a:lumMod val="20000"/>
                        <a:lumOff val="80000"/>
                      </a:schemeClr>
                    </a:solidFill>
                  </a:tcPr>
                </a:tc>
                <a:tc>
                  <a:txBody>
                    <a:bodyPr/>
                    <a:lstStyle/>
                    <a:p>
                      <a:pPr algn="ctr"/>
                      <a:r>
                        <a:rPr lang="en-US" sz="1600" dirty="0"/>
                        <a:t>2018</a:t>
                      </a:r>
                      <a:endParaRPr lang="en-IN" sz="1600" dirty="0"/>
                    </a:p>
                  </a:txBody>
                  <a:tcPr>
                    <a:solidFill>
                      <a:schemeClr val="bg2">
                        <a:lumMod val="20000"/>
                        <a:lumOff val="80000"/>
                      </a:schemeClr>
                    </a:solidFill>
                  </a:tcPr>
                </a:tc>
                <a:tc>
                  <a:txBody>
                    <a:bodyPr/>
                    <a:lstStyle/>
                    <a:p>
                      <a:r>
                        <a:rPr lang="en-US" sz="1600" dirty="0"/>
                        <a:t>Student Project- Octocopter</a:t>
                      </a:r>
                      <a:endParaRPr lang="en-IN" sz="1600" dirty="0"/>
                    </a:p>
                  </a:txBody>
                  <a:tcPr>
                    <a:solidFill>
                      <a:schemeClr val="bg2">
                        <a:lumMod val="20000"/>
                        <a:lumOff val="80000"/>
                      </a:schemeClr>
                    </a:solidFill>
                  </a:tcPr>
                </a:tc>
                <a:tc>
                  <a:txBody>
                    <a:bodyPr/>
                    <a:lstStyle/>
                    <a:p>
                      <a:pPr algn="ctr"/>
                      <a:r>
                        <a:rPr lang="en-US" sz="1600" dirty="0"/>
                        <a:t>JVTM, Adichunchanagiri</a:t>
                      </a:r>
                      <a:r>
                        <a:rPr lang="en-US" sz="1600" baseline="0" dirty="0"/>
                        <a:t> Mutt</a:t>
                      </a:r>
                      <a:endParaRPr lang="en-IN" sz="1600" dirty="0"/>
                    </a:p>
                  </a:txBody>
                  <a:tcPr>
                    <a:solidFill>
                      <a:schemeClr val="bg2">
                        <a:lumMod val="20000"/>
                        <a:lumOff val="80000"/>
                      </a:schemeClr>
                    </a:solidFill>
                  </a:tcPr>
                </a:tc>
                <a:tc>
                  <a:txBody>
                    <a:bodyPr/>
                    <a:lstStyle/>
                    <a:p>
                      <a:r>
                        <a:rPr lang="en-US" sz="1600" dirty="0"/>
                        <a:t>1</a:t>
                      </a:r>
                      <a:r>
                        <a:rPr lang="en-US" sz="1600" baseline="30000" dirty="0"/>
                        <a:t>st</a:t>
                      </a:r>
                      <a:r>
                        <a:rPr lang="en-US" sz="1600" dirty="0"/>
                        <a:t> Prize</a:t>
                      </a:r>
                      <a:endParaRPr lang="en-IN" sz="1600" dirty="0"/>
                    </a:p>
                  </a:txBody>
                  <a:tcPr>
                    <a:solidFill>
                      <a:schemeClr val="bg2">
                        <a:lumMod val="20000"/>
                        <a:lumOff val="80000"/>
                      </a:schemeClr>
                    </a:solidFill>
                  </a:tcPr>
                </a:tc>
                <a:extLst>
                  <a:ext uri="{0D108BD9-81ED-4DB2-BD59-A6C34878D82A}">
                    <a16:rowId xmlns:a16="http://schemas.microsoft.com/office/drawing/2014/main" xmlns="" val="10003"/>
                  </a:ext>
                </a:extLst>
              </a:tr>
              <a:tr h="440049">
                <a:tc>
                  <a:txBody>
                    <a:bodyPr/>
                    <a:lstStyle/>
                    <a:p>
                      <a:pPr algn="ctr"/>
                      <a:r>
                        <a:rPr lang="en-US" sz="1600" dirty="0"/>
                        <a:t>4</a:t>
                      </a:r>
                      <a:endParaRPr lang="en-IN" sz="1600" dirty="0"/>
                    </a:p>
                  </a:txBody>
                  <a:tcPr>
                    <a:solidFill>
                      <a:schemeClr val="bg2">
                        <a:lumMod val="20000"/>
                        <a:lumOff val="80000"/>
                      </a:schemeClr>
                    </a:solidFill>
                  </a:tcPr>
                </a:tc>
                <a:tc>
                  <a:txBody>
                    <a:bodyPr/>
                    <a:lstStyle/>
                    <a:p>
                      <a:pPr algn="ctr"/>
                      <a:r>
                        <a:rPr lang="en-US" sz="1600" dirty="0"/>
                        <a:t>2017</a:t>
                      </a:r>
                      <a:endParaRPr lang="en-IN" sz="1600" dirty="0"/>
                    </a:p>
                  </a:txBody>
                  <a:tcPr>
                    <a:solidFill>
                      <a:schemeClr val="bg2">
                        <a:lumMod val="20000"/>
                        <a:lumOff val="80000"/>
                      </a:schemeClr>
                    </a:solidFill>
                  </a:tcPr>
                </a:tc>
                <a:tc>
                  <a:txBody>
                    <a:bodyPr/>
                    <a:lstStyle/>
                    <a:p>
                      <a:r>
                        <a:rPr lang="en-US" sz="1600" dirty="0"/>
                        <a:t>Student Project- Emerging First Aid Drone </a:t>
                      </a:r>
                      <a:endParaRPr lang="en-IN" sz="1600" dirty="0"/>
                    </a:p>
                  </a:txBody>
                  <a:tcPr>
                    <a:solidFill>
                      <a:schemeClr val="bg2">
                        <a:lumMod val="20000"/>
                        <a:lumOff val="80000"/>
                      </a:schemeClr>
                    </a:solidFill>
                  </a:tcPr>
                </a:tc>
                <a:tc>
                  <a:txBody>
                    <a:bodyPr/>
                    <a:lstStyle/>
                    <a:p>
                      <a:pPr algn="ctr"/>
                      <a:r>
                        <a:rPr lang="en-US" sz="1600" dirty="0"/>
                        <a:t>JVTM, Adichunchanagiri</a:t>
                      </a:r>
                      <a:r>
                        <a:rPr lang="en-US" sz="1600" baseline="0" dirty="0"/>
                        <a:t> Mutt</a:t>
                      </a:r>
                      <a:endParaRPr lang="en-IN" sz="1600" dirty="0"/>
                    </a:p>
                  </a:txBody>
                  <a:tcPr>
                    <a:solidFill>
                      <a:schemeClr val="bg2">
                        <a:lumMod val="20000"/>
                        <a:lumOff val="80000"/>
                      </a:schemeClr>
                    </a:solidFill>
                  </a:tcPr>
                </a:tc>
                <a:tc>
                  <a:txBody>
                    <a:bodyPr/>
                    <a:lstStyle/>
                    <a:p>
                      <a:r>
                        <a:rPr lang="en-US" sz="1600" dirty="0"/>
                        <a:t>1</a:t>
                      </a:r>
                      <a:r>
                        <a:rPr lang="en-US" sz="1600" baseline="30000" dirty="0"/>
                        <a:t>st</a:t>
                      </a:r>
                      <a:r>
                        <a:rPr lang="en-US" sz="1600" dirty="0"/>
                        <a:t> Prize</a:t>
                      </a:r>
                      <a:endParaRPr lang="en-IN" sz="1600" dirty="0"/>
                    </a:p>
                  </a:txBody>
                  <a:tcPr>
                    <a:solidFill>
                      <a:schemeClr val="bg2">
                        <a:lumMod val="20000"/>
                        <a:lumOff val="80000"/>
                      </a:schemeClr>
                    </a:solidFill>
                  </a:tcPr>
                </a:tc>
                <a:extLst>
                  <a:ext uri="{0D108BD9-81ED-4DB2-BD59-A6C34878D82A}">
                    <a16:rowId xmlns:a16="http://schemas.microsoft.com/office/drawing/2014/main" xmlns="" val="10004"/>
                  </a:ext>
                </a:extLst>
              </a:tr>
            </a:tbl>
          </a:graphicData>
        </a:graphic>
      </p:graphicFrame>
      <p:sp>
        <p:nvSpPr>
          <p:cNvPr id="13" name="TextBox 12"/>
          <p:cNvSpPr txBox="1"/>
          <p:nvPr/>
        </p:nvSpPr>
        <p:spPr>
          <a:xfrm>
            <a:off x="4626134" y="3354768"/>
            <a:ext cx="4369786" cy="369332"/>
          </a:xfrm>
          <a:prstGeom prst="rect">
            <a:avLst/>
          </a:prstGeom>
          <a:noFill/>
        </p:spPr>
        <p:txBody>
          <a:bodyPr wrap="none" rtlCol="0">
            <a:spAutoFit/>
          </a:bodyPr>
          <a:lstStyle/>
          <a:p>
            <a:r>
              <a:rPr lang="en-IN" b="1" dirty="0" smtClean="0">
                <a:solidFill>
                  <a:srgbClr val="C00000"/>
                </a:solidFill>
              </a:rPr>
              <a:t>Students Participation in Project Exhibitions</a:t>
            </a:r>
            <a:endParaRPr lang="en-IN" b="1" dirty="0">
              <a:solidFill>
                <a:srgbClr val="C00000"/>
              </a:solidFill>
            </a:endParaRPr>
          </a:p>
        </p:txBody>
      </p:sp>
      <p:sp>
        <p:nvSpPr>
          <p:cNvPr id="14" name="Slide Number Placeholder 13"/>
          <p:cNvSpPr>
            <a:spLocks noGrp="1"/>
          </p:cNvSpPr>
          <p:nvPr>
            <p:ph type="sldNum" sz="quarter" idx="12"/>
          </p:nvPr>
        </p:nvSpPr>
        <p:spPr>
          <a:xfrm>
            <a:off x="11370733" y="6529060"/>
            <a:ext cx="460099" cy="328939"/>
          </a:xfrm>
          <a:solidFill>
            <a:srgbClr val="FF0000"/>
          </a:solidFill>
        </p:spPr>
        <p:txBody>
          <a:bodyPr/>
          <a:lstStyle/>
          <a:p>
            <a:pPr algn="ctr"/>
            <a:r>
              <a:rPr lang="en-IN" sz="1800" dirty="0">
                <a:solidFill>
                  <a:schemeClr val="bg1"/>
                </a:solidFill>
              </a:rPr>
              <a:t>9</a:t>
            </a:r>
          </a:p>
        </p:txBody>
      </p:sp>
    </p:spTree>
    <p:extLst>
      <p:ext uri="{BB962C8B-B14F-4D97-AF65-F5344CB8AC3E}">
        <p14:creationId xmlns:p14="http://schemas.microsoft.com/office/powerpoint/2010/main" val="245833717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 y="0"/>
            <a:ext cx="1415442" cy="6858000"/>
          </a:xfrm>
          <a:prstGeom prst="rect">
            <a:avLst/>
          </a:prstGeom>
          <a:solidFill>
            <a:schemeClr val="accent4">
              <a:lumMod val="20000"/>
              <a:lumOff val="8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 name="Rectangle 4"/>
          <p:cNvSpPr/>
          <p:nvPr/>
        </p:nvSpPr>
        <p:spPr>
          <a:xfrm>
            <a:off x="1415441" y="6538586"/>
            <a:ext cx="9870510" cy="319414"/>
          </a:xfrm>
          <a:prstGeom prst="rect">
            <a:avLst/>
          </a:prstGeom>
          <a:solidFill>
            <a:schemeClr val="accent4">
              <a:lumMod val="20000"/>
              <a:lumOff val="8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C00000"/>
                </a:solidFill>
              </a:rPr>
              <a:t>Department of Electronics and Communication Engineering</a:t>
            </a:r>
            <a:endParaRPr lang="en-IN" b="1" dirty="0">
              <a:solidFill>
                <a:srgbClr val="C00000"/>
              </a:solidFill>
            </a:endParaRPr>
          </a:p>
        </p:txBody>
      </p:sp>
      <p:sp>
        <p:nvSpPr>
          <p:cNvPr id="6" name="Rectangle 5"/>
          <p:cNvSpPr/>
          <p:nvPr/>
        </p:nvSpPr>
        <p:spPr>
          <a:xfrm>
            <a:off x="1240077" y="0"/>
            <a:ext cx="175364" cy="6858000"/>
          </a:xfrm>
          <a:prstGeom prst="rect">
            <a:avLst/>
          </a:prstGeom>
          <a:solidFill>
            <a:srgbClr val="C0000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cxnSp>
        <p:nvCxnSpPr>
          <p:cNvPr id="11" name="Straight Connector 10"/>
          <p:cNvCxnSpPr/>
          <p:nvPr/>
        </p:nvCxnSpPr>
        <p:spPr>
          <a:xfrm flipV="1">
            <a:off x="1791222" y="751562"/>
            <a:ext cx="10039610" cy="12527"/>
          </a:xfrm>
          <a:prstGeom prst="line">
            <a:avLst/>
          </a:prstGeom>
          <a:ln w="38100"/>
        </p:spPr>
        <p:style>
          <a:lnRef idx="3">
            <a:schemeClr val="accent2"/>
          </a:lnRef>
          <a:fillRef idx="0">
            <a:schemeClr val="accent2"/>
          </a:fillRef>
          <a:effectRef idx="2">
            <a:schemeClr val="accent2"/>
          </a:effectRef>
          <a:fontRef idx="minor">
            <a:schemeClr val="tx1"/>
          </a:fontRef>
        </p:style>
      </p:cxnSp>
      <p:pic>
        <p:nvPicPr>
          <p:cNvPr id="21"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1033" y="116632"/>
            <a:ext cx="1026591" cy="960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1630354" y="1852068"/>
            <a:ext cx="5871112" cy="2031325"/>
          </a:xfrm>
          <a:prstGeom prst="rect">
            <a:avLst/>
          </a:prstGeom>
        </p:spPr>
        <p:txBody>
          <a:bodyPr wrap="square">
            <a:spAutoFit/>
          </a:bodyPr>
          <a:lstStyle/>
          <a:p>
            <a:r>
              <a:rPr lang="en-IN" b="1" dirty="0">
                <a:solidFill>
                  <a:srgbClr val="C00000"/>
                </a:solidFill>
              </a:rPr>
              <a:t>Students  have participated in </a:t>
            </a:r>
          </a:p>
          <a:p>
            <a:pPr marL="742950" lvl="1" indent="-285750">
              <a:buFont typeface="Arial" panose="020B0604020202020204" pitchFamily="34" charset="0"/>
              <a:buChar char="•"/>
            </a:pPr>
            <a:r>
              <a:rPr lang="en-IN" dirty="0" smtClean="0"/>
              <a:t>NPTEL Courses</a:t>
            </a:r>
          </a:p>
          <a:p>
            <a:pPr marL="742950" lvl="1" indent="-285750">
              <a:buFont typeface="Arial" panose="020B0604020202020204" pitchFamily="34" charset="0"/>
              <a:buChar char="•"/>
            </a:pPr>
            <a:r>
              <a:rPr lang="en-IN" dirty="0" err="1" smtClean="0"/>
              <a:t>Hackathons</a:t>
            </a:r>
            <a:r>
              <a:rPr lang="en-IN" dirty="0"/>
              <a:t>, </a:t>
            </a:r>
            <a:r>
              <a:rPr lang="en-IN" dirty="0" err="1" smtClean="0"/>
              <a:t>Ideathons</a:t>
            </a:r>
            <a:endParaRPr lang="en-IN" dirty="0"/>
          </a:p>
          <a:p>
            <a:pPr marL="742950" lvl="1" indent="-285750">
              <a:buFont typeface="Arial" panose="020B0604020202020204" pitchFamily="34" charset="0"/>
              <a:buChar char="•"/>
            </a:pPr>
            <a:r>
              <a:rPr lang="en-IN" dirty="0"/>
              <a:t>TCS Tech Bytes Quiz, </a:t>
            </a:r>
            <a:r>
              <a:rPr lang="en-IN" dirty="0" smtClean="0"/>
              <a:t>code vibes</a:t>
            </a:r>
            <a:endParaRPr lang="en-IN" dirty="0"/>
          </a:p>
          <a:p>
            <a:pPr marL="742950" lvl="1" indent="-285750">
              <a:buFont typeface="Arial" panose="020B0604020202020204" pitchFamily="34" charset="0"/>
              <a:buChar char="•"/>
            </a:pPr>
            <a:r>
              <a:rPr lang="en-US" dirty="0"/>
              <a:t>Conferences</a:t>
            </a:r>
            <a:endParaRPr lang="en-IN" dirty="0"/>
          </a:p>
          <a:p>
            <a:pPr marL="742950" lvl="1" indent="-285750">
              <a:buFont typeface="Arial" panose="020B0604020202020204" pitchFamily="34" charset="0"/>
              <a:buChar char="•"/>
            </a:pPr>
            <a:r>
              <a:rPr lang="en-IN" dirty="0"/>
              <a:t>Project exhibition </a:t>
            </a:r>
            <a:r>
              <a:rPr lang="en-IN" dirty="0" smtClean="0"/>
              <a:t>like KSCST, </a:t>
            </a:r>
            <a:r>
              <a:rPr lang="en-IN" dirty="0"/>
              <a:t>JVTM, </a:t>
            </a:r>
            <a:r>
              <a:rPr lang="en-IN" dirty="0" err="1"/>
              <a:t>Anveshana</a:t>
            </a:r>
            <a:r>
              <a:rPr lang="en-IN" dirty="0"/>
              <a:t> etc</a:t>
            </a:r>
            <a:r>
              <a:rPr lang="en-IN" dirty="0" smtClean="0"/>
              <a:t>.,</a:t>
            </a:r>
          </a:p>
          <a:p>
            <a:pPr marL="742950" lvl="1" indent="-285750">
              <a:buFont typeface="Arial" panose="020B0604020202020204" pitchFamily="34" charset="0"/>
              <a:buChar char="•"/>
            </a:pPr>
            <a:r>
              <a:rPr lang="en-IN" dirty="0" err="1" smtClean="0"/>
              <a:t>Techfest</a:t>
            </a:r>
            <a:r>
              <a:rPr lang="en-IN" dirty="0" smtClean="0"/>
              <a:t> and online technical events</a:t>
            </a:r>
          </a:p>
        </p:txBody>
      </p:sp>
      <p:sp>
        <p:nvSpPr>
          <p:cNvPr id="9" name="TextBox 8"/>
          <p:cNvSpPr txBox="1"/>
          <p:nvPr/>
        </p:nvSpPr>
        <p:spPr>
          <a:xfrm>
            <a:off x="1791222" y="156419"/>
            <a:ext cx="10039610" cy="584775"/>
          </a:xfrm>
          <a:prstGeom prst="rect">
            <a:avLst/>
          </a:prstGeom>
          <a:noFill/>
        </p:spPr>
        <p:txBody>
          <a:bodyPr wrap="square" rtlCol="0">
            <a:spAutoFit/>
          </a:bodyPr>
          <a:lstStyle/>
          <a:p>
            <a:pPr algn="ctr"/>
            <a:r>
              <a:rPr lang="en-IN" sz="3200" b="1" dirty="0" smtClean="0">
                <a:solidFill>
                  <a:srgbClr val="002060"/>
                </a:solidFill>
                <a:latin typeface="Times New Roman" pitchFamily="18" charset="0"/>
                <a:cs typeface="Times New Roman" pitchFamily="18" charset="0"/>
              </a:rPr>
              <a:t>Department Achievements/ Recognitions (Student Level)</a:t>
            </a:r>
            <a:endParaRPr lang="en-IN" sz="3200" b="1" dirty="0">
              <a:solidFill>
                <a:srgbClr val="002060"/>
              </a:solidFill>
              <a:latin typeface="Times New Roman" pitchFamily="18" charset="0"/>
              <a:cs typeface="Times New Roman" pitchFamily="18" charset="0"/>
            </a:endParaRPr>
          </a:p>
        </p:txBody>
      </p:sp>
      <p:pic>
        <p:nvPicPr>
          <p:cNvPr id="10" name="Picture 9"/>
          <p:cNvPicPr>
            <a:picLocks noChangeAspect="1"/>
          </p:cNvPicPr>
          <p:nvPr/>
        </p:nvPicPr>
        <p:blipFill>
          <a:blip r:embed="rId3"/>
          <a:stretch>
            <a:fillRect/>
          </a:stretch>
        </p:blipFill>
        <p:spPr>
          <a:xfrm>
            <a:off x="7374459" y="871494"/>
            <a:ext cx="4456373" cy="2456343"/>
          </a:xfrm>
          <a:prstGeom prst="rect">
            <a:avLst/>
          </a:prstGeom>
        </p:spPr>
      </p:pic>
      <p:sp>
        <p:nvSpPr>
          <p:cNvPr id="8" name="Slide Number Placeholder 7"/>
          <p:cNvSpPr>
            <a:spLocks noGrp="1"/>
          </p:cNvSpPr>
          <p:nvPr>
            <p:ph type="sldNum" sz="quarter" idx="12"/>
          </p:nvPr>
        </p:nvSpPr>
        <p:spPr>
          <a:xfrm>
            <a:off x="11386396" y="6538586"/>
            <a:ext cx="444436" cy="319414"/>
          </a:xfrm>
          <a:solidFill>
            <a:srgbClr val="FF0000"/>
          </a:solidFill>
        </p:spPr>
        <p:txBody>
          <a:bodyPr/>
          <a:lstStyle/>
          <a:p>
            <a:pPr algn="ctr"/>
            <a:r>
              <a:rPr lang="en-IN" sz="1800" dirty="0" smtClean="0">
                <a:solidFill>
                  <a:schemeClr val="bg1"/>
                </a:solidFill>
              </a:rPr>
              <a:t>10</a:t>
            </a:r>
            <a:endParaRPr lang="en-IN" sz="1800" dirty="0">
              <a:solidFill>
                <a:schemeClr val="bg1"/>
              </a:solidFill>
            </a:endParaRPr>
          </a:p>
        </p:txBody>
      </p:sp>
      <p:sp>
        <p:nvSpPr>
          <p:cNvPr id="14" name="Rectangle 13"/>
          <p:cNvSpPr/>
          <p:nvPr/>
        </p:nvSpPr>
        <p:spPr>
          <a:xfrm>
            <a:off x="1791221" y="899336"/>
            <a:ext cx="5227645" cy="1200329"/>
          </a:xfrm>
          <a:prstGeom prst="rect">
            <a:avLst/>
          </a:prstGeom>
        </p:spPr>
        <p:txBody>
          <a:bodyPr wrap="square">
            <a:spAutoFit/>
          </a:bodyPr>
          <a:lstStyle/>
          <a:p>
            <a:r>
              <a:rPr lang="en-IN" b="1" dirty="0" smtClean="0">
                <a:solidFill>
                  <a:srgbClr val="C00000"/>
                </a:solidFill>
              </a:rPr>
              <a:t>ISTE  - Best Student Chapter Award</a:t>
            </a:r>
          </a:p>
          <a:p>
            <a:pPr marL="541338" indent="-185738">
              <a:buFont typeface="Wingdings" pitchFamily="2" charset="2"/>
              <a:buChar char="§"/>
            </a:pPr>
            <a:r>
              <a:rPr lang="en-IN" b="1" dirty="0" err="1" smtClean="0"/>
              <a:t>Kushwanth</a:t>
            </a:r>
            <a:r>
              <a:rPr lang="en-IN" b="1" dirty="0" smtClean="0"/>
              <a:t> R – 2018</a:t>
            </a:r>
          </a:p>
          <a:p>
            <a:pPr marL="541338" indent="-185738">
              <a:buFont typeface="Wingdings" pitchFamily="2" charset="2"/>
              <a:buChar char="§"/>
            </a:pPr>
            <a:r>
              <a:rPr lang="en-IN" b="1" dirty="0" err="1" smtClean="0"/>
              <a:t>Charith</a:t>
            </a:r>
            <a:r>
              <a:rPr lang="en-IN" b="1" dirty="0" smtClean="0"/>
              <a:t> </a:t>
            </a:r>
            <a:r>
              <a:rPr lang="en-IN" b="1" dirty="0" err="1" smtClean="0"/>
              <a:t>Srinivas</a:t>
            </a:r>
            <a:r>
              <a:rPr lang="en-IN" b="1" dirty="0" smtClean="0"/>
              <a:t> - 2019</a:t>
            </a:r>
          </a:p>
          <a:p>
            <a:pPr marL="541338" indent="-185738">
              <a:buFont typeface="Wingdings" pitchFamily="2" charset="2"/>
              <a:buChar char="§"/>
            </a:pPr>
            <a:endParaRPr lang="en-IN" b="1" dirty="0"/>
          </a:p>
        </p:txBody>
      </p:sp>
      <p:graphicFrame>
        <p:nvGraphicFramePr>
          <p:cNvPr id="15" name="Table 14"/>
          <p:cNvGraphicFramePr>
            <a:graphicFrameLocks noGrp="1"/>
          </p:cNvGraphicFramePr>
          <p:nvPr>
            <p:extLst>
              <p:ext uri="{D42A27DB-BD31-4B8C-83A1-F6EECF244321}">
                <p14:modId xmlns:p14="http://schemas.microsoft.com/office/powerpoint/2010/main" val="2367877846"/>
              </p:ext>
            </p:extLst>
          </p:nvPr>
        </p:nvGraphicFramePr>
        <p:xfrm>
          <a:off x="1791221" y="4864984"/>
          <a:ext cx="5206926" cy="1565812"/>
        </p:xfrm>
        <a:graphic>
          <a:graphicData uri="http://schemas.openxmlformats.org/drawingml/2006/table">
            <a:tbl>
              <a:tblPr firstRow="1" bandRow="1">
                <a:tableStyleId>{5940675A-B579-460E-94D1-54222C63F5DA}</a:tableStyleId>
              </a:tblPr>
              <a:tblGrid>
                <a:gridCol w="831552">
                  <a:extLst>
                    <a:ext uri="{9D8B030D-6E8A-4147-A177-3AD203B41FA5}">
                      <a16:colId xmlns:a16="http://schemas.microsoft.com/office/drawing/2014/main" xmlns="" val="20000"/>
                    </a:ext>
                  </a:extLst>
                </a:gridCol>
                <a:gridCol w="3571041">
                  <a:extLst>
                    <a:ext uri="{9D8B030D-6E8A-4147-A177-3AD203B41FA5}">
                      <a16:colId xmlns:a16="http://schemas.microsoft.com/office/drawing/2014/main" xmlns="" val="20001"/>
                    </a:ext>
                  </a:extLst>
                </a:gridCol>
                <a:gridCol w="804333">
                  <a:extLst>
                    <a:ext uri="{9D8B030D-6E8A-4147-A177-3AD203B41FA5}">
                      <a16:colId xmlns:a16="http://schemas.microsoft.com/office/drawing/2014/main" xmlns="" val="20002"/>
                    </a:ext>
                  </a:extLst>
                </a:gridCol>
              </a:tblGrid>
              <a:tr h="447686">
                <a:tc>
                  <a:txBody>
                    <a:bodyPr/>
                    <a:lstStyle/>
                    <a:p>
                      <a:r>
                        <a:rPr lang="en-US" sz="1600" b="1" dirty="0"/>
                        <a:t>Sl</a:t>
                      </a:r>
                      <a:r>
                        <a:rPr lang="en-US" sz="1600" b="1" dirty="0" smtClean="0"/>
                        <a:t>. No</a:t>
                      </a:r>
                      <a:endParaRPr lang="en-IN" sz="1600" b="1" dirty="0"/>
                    </a:p>
                  </a:txBody>
                  <a:tcPr>
                    <a:solidFill>
                      <a:schemeClr val="accent3">
                        <a:lumMod val="20000"/>
                        <a:lumOff val="80000"/>
                      </a:schemeClr>
                    </a:solidFill>
                  </a:tcPr>
                </a:tc>
                <a:tc>
                  <a:txBody>
                    <a:bodyPr/>
                    <a:lstStyle/>
                    <a:p>
                      <a:pPr algn="ctr"/>
                      <a:r>
                        <a:rPr lang="en-US" sz="1600" b="1" dirty="0" smtClean="0"/>
                        <a:t>Research</a:t>
                      </a:r>
                      <a:r>
                        <a:rPr lang="en-US" sz="1600" b="1" baseline="0" dirty="0" smtClean="0"/>
                        <a:t> Publications </a:t>
                      </a:r>
                    </a:p>
                    <a:p>
                      <a:pPr algn="ctr"/>
                      <a:r>
                        <a:rPr lang="en-US" sz="1600" b="1" baseline="0" dirty="0" smtClean="0"/>
                        <a:t>(CAY, CAYm1, CAYm2, CAYm3)</a:t>
                      </a:r>
                      <a:endParaRPr lang="en-IN" sz="1600" b="1" dirty="0"/>
                    </a:p>
                  </a:txBody>
                  <a:tcPr>
                    <a:solidFill>
                      <a:schemeClr val="accent4">
                        <a:lumMod val="60000"/>
                        <a:lumOff val="40000"/>
                      </a:schemeClr>
                    </a:solidFill>
                  </a:tcPr>
                </a:tc>
                <a:tc>
                  <a:txBody>
                    <a:bodyPr/>
                    <a:lstStyle/>
                    <a:p>
                      <a:r>
                        <a:rPr lang="en-US" sz="1600" b="1" dirty="0"/>
                        <a:t>No.</a:t>
                      </a:r>
                      <a:endParaRPr lang="en-IN" sz="1600" b="1" dirty="0"/>
                    </a:p>
                  </a:txBody>
                  <a:tcPr>
                    <a:solidFill>
                      <a:schemeClr val="accent3">
                        <a:lumMod val="20000"/>
                        <a:lumOff val="80000"/>
                      </a:schemeClr>
                    </a:solidFill>
                  </a:tcPr>
                </a:tc>
                <a:extLst>
                  <a:ext uri="{0D108BD9-81ED-4DB2-BD59-A6C34878D82A}">
                    <a16:rowId xmlns:a16="http://schemas.microsoft.com/office/drawing/2014/main" xmlns="" val="10000"/>
                  </a:ext>
                </a:extLst>
              </a:tr>
              <a:tr h="407572">
                <a:tc>
                  <a:txBody>
                    <a:bodyPr/>
                    <a:lstStyle/>
                    <a:p>
                      <a:pPr algn="ctr"/>
                      <a:r>
                        <a:rPr lang="en-US" dirty="0" smtClean="0"/>
                        <a:t>1</a:t>
                      </a:r>
                      <a:endParaRPr lang="en-IN" dirty="0"/>
                    </a:p>
                  </a:txBody>
                  <a:tcPr>
                    <a:solidFill>
                      <a:schemeClr val="accent4">
                        <a:lumMod val="20000"/>
                        <a:lumOff val="80000"/>
                      </a:schemeClr>
                    </a:solidFill>
                  </a:tcPr>
                </a:tc>
                <a:tc>
                  <a:txBody>
                    <a:bodyPr/>
                    <a:lstStyle/>
                    <a:p>
                      <a:r>
                        <a:rPr lang="en-US" dirty="0" smtClean="0"/>
                        <a:t>Journals </a:t>
                      </a:r>
                      <a:endParaRPr lang="en-US" dirty="0"/>
                    </a:p>
                    <a:p>
                      <a:r>
                        <a:rPr lang="en-US" sz="1400" dirty="0"/>
                        <a:t>(IRJET</a:t>
                      </a:r>
                      <a:r>
                        <a:rPr lang="en-US" sz="1400" dirty="0" smtClean="0"/>
                        <a:t>, JAERD,IRJMET </a:t>
                      </a:r>
                      <a:r>
                        <a:rPr lang="en-US" sz="1400" dirty="0"/>
                        <a:t>&amp; </a:t>
                      </a:r>
                      <a:r>
                        <a:rPr lang="en-US" sz="1400" dirty="0" smtClean="0"/>
                        <a:t>IRJEMET etc.,)</a:t>
                      </a:r>
                      <a:endParaRPr lang="en-IN" sz="1400" dirty="0"/>
                    </a:p>
                  </a:txBody>
                  <a:tcPr>
                    <a:solidFill>
                      <a:schemeClr val="accent4">
                        <a:lumMod val="20000"/>
                        <a:lumOff val="80000"/>
                      </a:schemeClr>
                    </a:solidFill>
                  </a:tcPr>
                </a:tc>
                <a:tc>
                  <a:txBody>
                    <a:bodyPr/>
                    <a:lstStyle/>
                    <a:p>
                      <a:r>
                        <a:rPr lang="en-US" dirty="0" smtClean="0"/>
                        <a:t>83</a:t>
                      </a:r>
                      <a:endParaRPr lang="en-IN" dirty="0"/>
                    </a:p>
                  </a:txBody>
                  <a:tcPr>
                    <a:solidFill>
                      <a:schemeClr val="accent4">
                        <a:lumMod val="20000"/>
                        <a:lumOff val="80000"/>
                      </a:schemeClr>
                    </a:solidFill>
                  </a:tcPr>
                </a:tc>
                <a:extLst>
                  <a:ext uri="{0D108BD9-81ED-4DB2-BD59-A6C34878D82A}">
                    <a16:rowId xmlns:a16="http://schemas.microsoft.com/office/drawing/2014/main" xmlns="" val="10002"/>
                  </a:ext>
                </a:extLst>
              </a:tr>
              <a:tr h="407572">
                <a:tc>
                  <a:txBody>
                    <a:bodyPr/>
                    <a:lstStyle/>
                    <a:p>
                      <a:pPr algn="ctr"/>
                      <a:r>
                        <a:rPr lang="en-US" dirty="0" smtClean="0"/>
                        <a:t>2</a:t>
                      </a:r>
                      <a:endParaRPr lang="en-IN" dirty="0"/>
                    </a:p>
                  </a:txBody>
                  <a:tcPr>
                    <a:solidFill>
                      <a:schemeClr val="accent4">
                        <a:lumMod val="20000"/>
                        <a:lumOff val="80000"/>
                      </a:schemeClr>
                    </a:solidFill>
                  </a:tcPr>
                </a:tc>
                <a:tc>
                  <a:txBody>
                    <a:bodyPr/>
                    <a:lstStyle/>
                    <a:p>
                      <a:r>
                        <a:rPr lang="en-US" dirty="0"/>
                        <a:t>Conference</a:t>
                      </a:r>
                      <a:endParaRPr lang="en-IN" dirty="0"/>
                    </a:p>
                  </a:txBody>
                  <a:tcPr>
                    <a:solidFill>
                      <a:schemeClr val="accent4">
                        <a:lumMod val="20000"/>
                        <a:lumOff val="80000"/>
                      </a:schemeClr>
                    </a:solidFill>
                  </a:tcPr>
                </a:tc>
                <a:tc>
                  <a:txBody>
                    <a:bodyPr/>
                    <a:lstStyle/>
                    <a:p>
                      <a:r>
                        <a:rPr lang="en-US" dirty="0" smtClean="0"/>
                        <a:t>27</a:t>
                      </a:r>
                      <a:endParaRPr lang="en-IN" dirty="0"/>
                    </a:p>
                  </a:txBody>
                  <a:tcPr>
                    <a:solidFill>
                      <a:schemeClr val="accent4">
                        <a:lumMod val="20000"/>
                        <a:lumOff val="80000"/>
                      </a:schemeClr>
                    </a:solidFill>
                  </a:tcPr>
                </a:tc>
                <a:extLst>
                  <a:ext uri="{0D108BD9-81ED-4DB2-BD59-A6C34878D82A}">
                    <a16:rowId xmlns:a16="http://schemas.microsoft.com/office/drawing/2014/main" xmlns="" val="10003"/>
                  </a:ext>
                </a:extLst>
              </a:tr>
            </a:tbl>
          </a:graphicData>
        </a:graphic>
      </p:graphicFrame>
      <p:sp>
        <p:nvSpPr>
          <p:cNvPr id="16" name="Rectangle 15"/>
          <p:cNvSpPr/>
          <p:nvPr/>
        </p:nvSpPr>
        <p:spPr>
          <a:xfrm>
            <a:off x="1630354" y="3913711"/>
            <a:ext cx="5227645" cy="923330"/>
          </a:xfrm>
          <a:prstGeom prst="rect">
            <a:avLst/>
          </a:prstGeom>
        </p:spPr>
        <p:txBody>
          <a:bodyPr wrap="square">
            <a:spAutoFit/>
          </a:bodyPr>
          <a:lstStyle/>
          <a:p>
            <a:r>
              <a:rPr lang="en-IN" b="1" dirty="0" smtClean="0">
                <a:solidFill>
                  <a:srgbClr val="C00000"/>
                </a:solidFill>
              </a:rPr>
              <a:t>Students Entrepreneurs – </a:t>
            </a:r>
            <a:r>
              <a:rPr lang="en-IN" b="1" dirty="0" smtClean="0">
                <a:solidFill>
                  <a:srgbClr val="002060"/>
                </a:solidFill>
              </a:rPr>
              <a:t>01</a:t>
            </a:r>
          </a:p>
          <a:p>
            <a:r>
              <a:rPr lang="en-IN" b="1" dirty="0" smtClean="0">
                <a:solidFill>
                  <a:srgbClr val="C00000"/>
                </a:solidFill>
              </a:rPr>
              <a:t>Higher Studies – </a:t>
            </a:r>
            <a:r>
              <a:rPr lang="en-IN" b="1" dirty="0" smtClean="0">
                <a:solidFill>
                  <a:srgbClr val="002060"/>
                </a:solidFill>
              </a:rPr>
              <a:t>07</a:t>
            </a:r>
          </a:p>
          <a:p>
            <a:r>
              <a:rPr lang="en-IN" b="1" dirty="0" smtClean="0">
                <a:solidFill>
                  <a:srgbClr val="C00000"/>
                </a:solidFill>
              </a:rPr>
              <a:t>Placement - </a:t>
            </a:r>
            <a:r>
              <a:rPr lang="en-IN" b="1" dirty="0" smtClean="0">
                <a:solidFill>
                  <a:srgbClr val="002060"/>
                </a:solidFill>
              </a:rPr>
              <a:t>60%</a:t>
            </a:r>
          </a:p>
        </p:txBody>
      </p:sp>
      <p:pic>
        <p:nvPicPr>
          <p:cNvPr id="17" name="Picture 16"/>
          <p:cNvPicPr/>
          <p:nvPr/>
        </p:nvPicPr>
        <p:blipFill rotWithShape="1">
          <a:blip r:embed="rId4" cstate="print">
            <a:extLst>
              <a:ext uri="{28A0092B-C50C-407E-A947-70E740481C1C}">
                <a14:useLocalDpi xmlns:a14="http://schemas.microsoft.com/office/drawing/2010/main" val="0"/>
              </a:ext>
            </a:extLst>
          </a:blip>
          <a:srcRect t="17702"/>
          <a:stretch/>
        </p:blipFill>
        <p:spPr>
          <a:xfrm>
            <a:off x="7374459" y="3689685"/>
            <a:ext cx="4456373" cy="2526632"/>
          </a:xfrm>
          <a:prstGeom prst="rect">
            <a:avLst/>
          </a:prstGeom>
        </p:spPr>
      </p:pic>
    </p:spTree>
    <p:extLst>
      <p:ext uri="{BB962C8B-B14F-4D97-AF65-F5344CB8AC3E}">
        <p14:creationId xmlns:p14="http://schemas.microsoft.com/office/powerpoint/2010/main" val="385647324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 y="0"/>
            <a:ext cx="1415442" cy="6858000"/>
          </a:xfrm>
          <a:prstGeom prst="rect">
            <a:avLst/>
          </a:prstGeom>
          <a:solidFill>
            <a:schemeClr val="accent4">
              <a:lumMod val="20000"/>
              <a:lumOff val="8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 name="Rectangle 4"/>
          <p:cNvSpPr/>
          <p:nvPr/>
        </p:nvSpPr>
        <p:spPr>
          <a:xfrm>
            <a:off x="1415442" y="6538586"/>
            <a:ext cx="9870510" cy="319414"/>
          </a:xfrm>
          <a:prstGeom prst="rect">
            <a:avLst/>
          </a:prstGeom>
          <a:solidFill>
            <a:schemeClr val="accent4">
              <a:lumMod val="20000"/>
              <a:lumOff val="8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C00000"/>
                </a:solidFill>
              </a:rPr>
              <a:t>Department of Electronics and Communication Engineering</a:t>
            </a:r>
            <a:endParaRPr lang="en-IN" b="1" dirty="0">
              <a:solidFill>
                <a:srgbClr val="C00000"/>
              </a:solidFill>
            </a:endParaRPr>
          </a:p>
        </p:txBody>
      </p:sp>
      <p:sp>
        <p:nvSpPr>
          <p:cNvPr id="6" name="Rectangle 5"/>
          <p:cNvSpPr/>
          <p:nvPr/>
        </p:nvSpPr>
        <p:spPr>
          <a:xfrm>
            <a:off x="1240077" y="0"/>
            <a:ext cx="175364" cy="6858000"/>
          </a:xfrm>
          <a:prstGeom prst="rect">
            <a:avLst/>
          </a:prstGeom>
          <a:solidFill>
            <a:srgbClr val="C0000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cxnSp>
        <p:nvCxnSpPr>
          <p:cNvPr id="11" name="Straight Connector 10"/>
          <p:cNvCxnSpPr/>
          <p:nvPr/>
        </p:nvCxnSpPr>
        <p:spPr>
          <a:xfrm flipV="1">
            <a:off x="1791222" y="751562"/>
            <a:ext cx="10039610" cy="12527"/>
          </a:xfrm>
          <a:prstGeom prst="line">
            <a:avLst/>
          </a:prstGeom>
          <a:ln w="38100"/>
        </p:spPr>
        <p:style>
          <a:lnRef idx="3">
            <a:schemeClr val="accent2"/>
          </a:lnRef>
          <a:fillRef idx="0">
            <a:schemeClr val="accent2"/>
          </a:fillRef>
          <a:effectRef idx="2">
            <a:schemeClr val="accent2"/>
          </a:effectRef>
          <a:fontRef idx="minor">
            <a:schemeClr val="tx1"/>
          </a:fontRef>
        </p:style>
      </p:cxnSp>
      <p:pic>
        <p:nvPicPr>
          <p:cNvPr id="21"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1033" y="116632"/>
            <a:ext cx="1026591" cy="960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1380206" y="166787"/>
            <a:ext cx="10934178" cy="584775"/>
          </a:xfrm>
          <a:prstGeom prst="rect">
            <a:avLst/>
          </a:prstGeom>
        </p:spPr>
        <p:txBody>
          <a:bodyPr wrap="square">
            <a:spAutoFit/>
          </a:bodyPr>
          <a:lstStyle/>
          <a:p>
            <a:pPr algn="ctr"/>
            <a:r>
              <a:rPr lang="en-IN" sz="3200" b="1" dirty="0">
                <a:solidFill>
                  <a:srgbClr val="002060"/>
                </a:solidFill>
                <a:latin typeface="Times New Roman" pitchFamily="18" charset="0"/>
                <a:cs typeface="Times New Roman" pitchFamily="18" charset="0"/>
              </a:rPr>
              <a:t>Department Achievements/ Recognitions (Student </a:t>
            </a:r>
            <a:r>
              <a:rPr lang="en-IN" sz="3200" b="1" dirty="0" smtClean="0">
                <a:solidFill>
                  <a:srgbClr val="002060"/>
                </a:solidFill>
                <a:latin typeface="Times New Roman" pitchFamily="18" charset="0"/>
                <a:cs typeface="Times New Roman" pitchFamily="18" charset="0"/>
              </a:rPr>
              <a:t>Level</a:t>
            </a:r>
            <a:r>
              <a:rPr lang="en-IN" sz="3200" b="1" dirty="0">
                <a:solidFill>
                  <a:srgbClr val="002060"/>
                </a:solidFill>
                <a:latin typeface="Times New Roman" pitchFamily="18" charset="0"/>
                <a:cs typeface="Times New Roman" pitchFamily="18" charset="0"/>
              </a:rPr>
              <a:t>)</a:t>
            </a:r>
          </a:p>
        </p:txBody>
      </p:sp>
      <p:sp>
        <p:nvSpPr>
          <p:cNvPr id="8" name="Slide Number Placeholder 7"/>
          <p:cNvSpPr>
            <a:spLocks noGrp="1"/>
          </p:cNvSpPr>
          <p:nvPr>
            <p:ph type="sldNum" sz="quarter" idx="12"/>
          </p:nvPr>
        </p:nvSpPr>
        <p:spPr>
          <a:xfrm>
            <a:off x="11514667" y="6538586"/>
            <a:ext cx="448734" cy="278887"/>
          </a:xfrm>
          <a:solidFill>
            <a:srgbClr val="FF0000"/>
          </a:solidFill>
        </p:spPr>
        <p:txBody>
          <a:bodyPr/>
          <a:lstStyle/>
          <a:p>
            <a:pPr algn="ctr"/>
            <a:r>
              <a:rPr lang="en-IN" sz="1800" dirty="0" smtClean="0">
                <a:solidFill>
                  <a:schemeClr val="bg1"/>
                </a:solidFill>
              </a:rPr>
              <a:t>11</a:t>
            </a:r>
            <a:endParaRPr lang="en-IN" sz="1800" dirty="0">
              <a:solidFill>
                <a:schemeClr val="bg1"/>
              </a:solidFill>
            </a:endParaRPr>
          </a:p>
        </p:txBody>
      </p:sp>
      <p:graphicFrame>
        <p:nvGraphicFramePr>
          <p:cNvPr id="3" name="Table 2"/>
          <p:cNvGraphicFramePr>
            <a:graphicFrameLocks noGrp="1"/>
          </p:cNvGraphicFramePr>
          <p:nvPr>
            <p:extLst>
              <p:ext uri="{D42A27DB-BD31-4B8C-83A1-F6EECF244321}">
                <p14:modId xmlns:p14="http://schemas.microsoft.com/office/powerpoint/2010/main" val="309426768"/>
              </p:ext>
            </p:extLst>
          </p:nvPr>
        </p:nvGraphicFramePr>
        <p:xfrm>
          <a:off x="2459786" y="1674796"/>
          <a:ext cx="8128002" cy="3893420"/>
        </p:xfrm>
        <a:graphic>
          <a:graphicData uri="http://schemas.openxmlformats.org/drawingml/2006/table">
            <a:tbl>
              <a:tblPr firstRow="1" bandRow="1">
                <a:tableStyleId>{5940675A-B579-460E-94D1-54222C63F5DA}</a:tableStyleId>
              </a:tblPr>
              <a:tblGrid>
                <a:gridCol w="1354667"/>
                <a:gridCol w="1354667"/>
                <a:gridCol w="1354667"/>
                <a:gridCol w="1354667"/>
                <a:gridCol w="1354667"/>
                <a:gridCol w="1354667"/>
              </a:tblGrid>
              <a:tr h="1211180">
                <a:tc>
                  <a:txBody>
                    <a:bodyPr/>
                    <a:lstStyle/>
                    <a:p>
                      <a:endParaRPr lang="en-IN" dirty="0"/>
                    </a:p>
                  </a:txBody>
                  <a:tcPr/>
                </a:tc>
                <a:tc>
                  <a:txBody>
                    <a:bodyPr/>
                    <a:lstStyle/>
                    <a:p>
                      <a:endParaRPr lang="en-IN" dirty="0"/>
                    </a:p>
                  </a:txBody>
                  <a:tcPr/>
                </a:tc>
                <a:tc>
                  <a:txBody>
                    <a:bodyPr/>
                    <a:lstStyle/>
                    <a:p>
                      <a:endParaRPr lang="en-IN" dirty="0"/>
                    </a:p>
                  </a:txBody>
                  <a:tcPr/>
                </a:tc>
                <a:tc>
                  <a:txBody>
                    <a:bodyPr/>
                    <a:lstStyle/>
                    <a:p>
                      <a:endParaRPr lang="en-IN" dirty="0"/>
                    </a:p>
                  </a:txBody>
                  <a:tcPr/>
                </a:tc>
                <a:tc>
                  <a:txBody>
                    <a:bodyPr/>
                    <a:lstStyle/>
                    <a:p>
                      <a:endParaRPr lang="en-IN" dirty="0"/>
                    </a:p>
                  </a:txBody>
                  <a:tcPr/>
                </a:tc>
                <a:tc>
                  <a:txBody>
                    <a:bodyPr/>
                    <a:lstStyle/>
                    <a:p>
                      <a:endParaRPr lang="en-IN" dirty="0"/>
                    </a:p>
                  </a:txBody>
                  <a:tcPr/>
                </a:tc>
              </a:tr>
              <a:tr h="376990">
                <a:tc>
                  <a:txBody>
                    <a:bodyPr/>
                    <a:lstStyle/>
                    <a:p>
                      <a:pPr algn="ctr"/>
                      <a:r>
                        <a:rPr lang="en-IN" sz="1000" b="1" dirty="0" smtClean="0">
                          <a:solidFill>
                            <a:srgbClr val="800000"/>
                          </a:solidFill>
                        </a:rPr>
                        <a:t>MANIKANDAN D.</a:t>
                      </a:r>
                    </a:p>
                    <a:p>
                      <a:pPr algn="ctr"/>
                      <a:r>
                        <a:rPr lang="en-IN" sz="1000" b="1" dirty="0" smtClean="0"/>
                        <a:t>MS, Dublin University, Ireland</a:t>
                      </a:r>
                    </a:p>
                  </a:txBody>
                  <a:tcPr>
                    <a:solidFill>
                      <a:schemeClr val="accent4">
                        <a:lumMod val="20000"/>
                        <a:lumOff val="80000"/>
                      </a:schemeClr>
                    </a:solidFill>
                  </a:tcPr>
                </a:tc>
                <a:tc>
                  <a:txBody>
                    <a:bodyPr/>
                    <a:lstStyle/>
                    <a:p>
                      <a:pPr algn="ctr"/>
                      <a:r>
                        <a:rPr lang="en-IN" sz="1000" b="1" dirty="0" smtClean="0">
                          <a:solidFill>
                            <a:srgbClr val="800000"/>
                          </a:solidFill>
                        </a:rPr>
                        <a:t>PRIYA U.</a:t>
                      </a:r>
                    </a:p>
                    <a:p>
                      <a:pPr algn="ctr"/>
                      <a:r>
                        <a:rPr lang="en-IN" sz="1000" b="1" dirty="0" smtClean="0"/>
                        <a:t>MS, Dublin University Ireland</a:t>
                      </a:r>
                    </a:p>
                  </a:txBody>
                  <a:tcPr>
                    <a:solidFill>
                      <a:schemeClr val="accent4">
                        <a:lumMod val="20000"/>
                        <a:lumOff val="80000"/>
                      </a:schemeClr>
                    </a:solidFill>
                  </a:tcPr>
                </a:tc>
                <a:tc>
                  <a:txBody>
                    <a:bodyPr/>
                    <a:lstStyle/>
                    <a:p>
                      <a:pPr algn="ctr"/>
                      <a:r>
                        <a:rPr lang="en-IN" sz="1000" b="1" dirty="0" smtClean="0">
                          <a:solidFill>
                            <a:srgbClr val="800000"/>
                          </a:solidFill>
                        </a:rPr>
                        <a:t>NISCHAL G. RAO</a:t>
                      </a:r>
                    </a:p>
                    <a:p>
                      <a:pPr algn="ctr"/>
                      <a:r>
                        <a:rPr lang="en-IN" sz="1000" b="1" dirty="0" smtClean="0"/>
                        <a:t>CEO, BLUETEK GROUPS</a:t>
                      </a:r>
                    </a:p>
                  </a:txBody>
                  <a:tcPr>
                    <a:solidFill>
                      <a:schemeClr val="accent4">
                        <a:lumMod val="20000"/>
                        <a:lumOff val="80000"/>
                      </a:schemeClr>
                    </a:solidFill>
                  </a:tcPr>
                </a:tc>
                <a:tc>
                  <a:txBody>
                    <a:bodyPr/>
                    <a:lstStyle/>
                    <a:p>
                      <a:pPr algn="ctr"/>
                      <a:r>
                        <a:rPr lang="en-IN" sz="1000" b="1" dirty="0" smtClean="0">
                          <a:solidFill>
                            <a:srgbClr val="800000"/>
                          </a:solidFill>
                        </a:rPr>
                        <a:t>JAMUNA D.J.</a:t>
                      </a:r>
                    </a:p>
                    <a:p>
                      <a:pPr algn="ctr"/>
                      <a:r>
                        <a:rPr lang="en-IN" sz="1000" b="1" dirty="0" smtClean="0"/>
                        <a:t>Revenue Department, Govt. of Karnataka</a:t>
                      </a:r>
                    </a:p>
                  </a:txBody>
                  <a:tcPr>
                    <a:solidFill>
                      <a:schemeClr val="accent4">
                        <a:lumMod val="20000"/>
                        <a:lumOff val="80000"/>
                      </a:schemeClr>
                    </a:solidFill>
                  </a:tcPr>
                </a:tc>
                <a:tc>
                  <a:txBody>
                    <a:bodyPr/>
                    <a:lstStyle/>
                    <a:p>
                      <a:pPr algn="ctr"/>
                      <a:r>
                        <a:rPr lang="en-IN" sz="1000" b="1" dirty="0" smtClean="0">
                          <a:solidFill>
                            <a:srgbClr val="800000"/>
                          </a:solidFill>
                        </a:rPr>
                        <a:t>ARUN K. VIJAY </a:t>
                      </a:r>
                    </a:p>
                    <a:p>
                      <a:pPr algn="ctr"/>
                      <a:r>
                        <a:rPr lang="en-IN" sz="1000" b="1" dirty="0" smtClean="0"/>
                        <a:t>Manager, State  Bank of India</a:t>
                      </a:r>
                    </a:p>
                  </a:txBody>
                  <a:tcPr>
                    <a:solidFill>
                      <a:schemeClr val="accent4">
                        <a:lumMod val="20000"/>
                        <a:lumOff val="80000"/>
                      </a:schemeClr>
                    </a:solidFill>
                  </a:tcPr>
                </a:tc>
                <a:tc>
                  <a:txBody>
                    <a:bodyPr/>
                    <a:lstStyle/>
                    <a:p>
                      <a:pPr algn="ctr"/>
                      <a:r>
                        <a:rPr lang="en-IN" sz="1000" b="1" dirty="0" smtClean="0">
                          <a:solidFill>
                            <a:srgbClr val="800000"/>
                          </a:solidFill>
                        </a:rPr>
                        <a:t>DARSHAN K. L</a:t>
                      </a:r>
                    </a:p>
                    <a:p>
                      <a:pPr algn="ctr"/>
                      <a:r>
                        <a:rPr lang="en-IN" sz="1000" b="1" dirty="0" smtClean="0"/>
                        <a:t>Asst. Engineer, HESCOM</a:t>
                      </a:r>
                    </a:p>
                  </a:txBody>
                  <a:tcPr>
                    <a:solidFill>
                      <a:schemeClr val="accent4">
                        <a:lumMod val="20000"/>
                        <a:lumOff val="80000"/>
                      </a:schemeClr>
                    </a:solidFill>
                  </a:tcPr>
                </a:tc>
              </a:tr>
              <a:tr h="1127760">
                <a:tc>
                  <a:txBody>
                    <a:bodyPr/>
                    <a:lstStyle/>
                    <a:p>
                      <a:endParaRPr lang="en-IN" dirty="0"/>
                    </a:p>
                  </a:txBody>
                  <a:tcPr/>
                </a:tc>
                <a:tc>
                  <a:txBody>
                    <a:bodyPr/>
                    <a:lstStyle/>
                    <a:p>
                      <a:endParaRPr lang="en-IN" dirty="0"/>
                    </a:p>
                  </a:txBody>
                  <a:tcPr/>
                </a:tc>
                <a:tc>
                  <a:txBody>
                    <a:bodyPr/>
                    <a:lstStyle/>
                    <a:p>
                      <a:endParaRPr lang="en-IN" dirty="0"/>
                    </a:p>
                  </a:txBody>
                  <a:tcPr/>
                </a:tc>
                <a:tc>
                  <a:txBody>
                    <a:bodyPr/>
                    <a:lstStyle/>
                    <a:p>
                      <a:endParaRPr lang="en-IN" dirty="0"/>
                    </a:p>
                  </a:txBody>
                  <a:tcPr/>
                </a:tc>
                <a:tc>
                  <a:txBody>
                    <a:bodyPr/>
                    <a:lstStyle/>
                    <a:p>
                      <a:endParaRPr lang="en-IN" dirty="0"/>
                    </a:p>
                  </a:txBody>
                  <a:tcPr/>
                </a:tc>
                <a:tc>
                  <a:txBody>
                    <a:bodyPr/>
                    <a:lstStyle/>
                    <a:p>
                      <a:endParaRPr lang="en-IN" dirty="0"/>
                    </a:p>
                  </a:txBody>
                  <a:tcPr/>
                </a:tc>
              </a:tr>
              <a:tr h="537411">
                <a:tc>
                  <a:txBody>
                    <a:bodyPr/>
                    <a:lstStyle/>
                    <a:p>
                      <a:pPr algn="ctr"/>
                      <a:r>
                        <a:rPr lang="en-IN" sz="1000" b="1" dirty="0" smtClean="0">
                          <a:solidFill>
                            <a:srgbClr val="800000"/>
                          </a:solidFill>
                        </a:rPr>
                        <a:t>RUTHVIK BHARGAV</a:t>
                      </a:r>
                    </a:p>
                    <a:p>
                      <a:pPr algn="ctr"/>
                      <a:r>
                        <a:rPr lang="en-IN" sz="1000" b="1" dirty="0" smtClean="0"/>
                        <a:t>Officer, </a:t>
                      </a:r>
                      <a:r>
                        <a:rPr lang="en-IN" sz="1000" b="1" dirty="0" err="1" smtClean="0"/>
                        <a:t>Canara</a:t>
                      </a:r>
                      <a:r>
                        <a:rPr lang="en-IN" sz="1000" b="1" dirty="0" smtClean="0"/>
                        <a:t> Bank</a:t>
                      </a:r>
                    </a:p>
                  </a:txBody>
                  <a:tcPr>
                    <a:solidFill>
                      <a:schemeClr val="accent4">
                        <a:lumMod val="20000"/>
                        <a:lumOff val="80000"/>
                      </a:schemeClr>
                    </a:solidFill>
                  </a:tcPr>
                </a:tc>
                <a:tc>
                  <a:txBody>
                    <a:bodyPr/>
                    <a:lstStyle/>
                    <a:p>
                      <a:pPr algn="ctr"/>
                      <a:r>
                        <a:rPr lang="en-IN" sz="1000" b="1" dirty="0" smtClean="0">
                          <a:solidFill>
                            <a:srgbClr val="800000"/>
                          </a:solidFill>
                        </a:rPr>
                        <a:t>SHRAVANTH D.</a:t>
                      </a:r>
                    </a:p>
                    <a:p>
                      <a:pPr algn="ctr"/>
                      <a:r>
                        <a:rPr lang="en-IN" sz="1000" b="1" dirty="0" smtClean="0"/>
                        <a:t>Managing Director, MVS Group, Bengaluru</a:t>
                      </a:r>
                    </a:p>
                  </a:txBody>
                  <a:tcPr>
                    <a:solidFill>
                      <a:schemeClr val="accent4">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IN" sz="1000" b="1" kern="1200" dirty="0" smtClean="0">
                          <a:solidFill>
                            <a:srgbClr val="C00000"/>
                          </a:solidFill>
                          <a:effectLst/>
                          <a:latin typeface="+mn-lt"/>
                          <a:ea typeface="+mn-ea"/>
                          <a:cs typeface="+mn-cs"/>
                        </a:rPr>
                        <a:t>PRIYA UMESH</a:t>
                      </a:r>
                    </a:p>
                    <a:p>
                      <a:pPr marL="0" marR="0" indent="0" algn="ctr" defTabSz="914400" rtl="0" eaLnBrk="1" fontAlgn="auto" latinLnBrk="0" hangingPunct="1">
                        <a:lnSpc>
                          <a:spcPct val="100000"/>
                        </a:lnSpc>
                        <a:spcBef>
                          <a:spcPts val="0"/>
                        </a:spcBef>
                        <a:spcAft>
                          <a:spcPts val="0"/>
                        </a:spcAft>
                        <a:buClrTx/>
                        <a:buSzTx/>
                        <a:buFontTx/>
                        <a:buNone/>
                        <a:tabLst/>
                        <a:defRPr/>
                      </a:pPr>
                      <a:r>
                        <a:rPr lang="en-IN" sz="1000" b="1" kern="1200" dirty="0" smtClean="0">
                          <a:solidFill>
                            <a:schemeClr val="tx1"/>
                          </a:solidFill>
                          <a:effectLst/>
                          <a:latin typeface="+mn-lt"/>
                          <a:ea typeface="+mn-ea"/>
                          <a:cs typeface="+mn-cs"/>
                        </a:rPr>
                        <a:t>PRODUCT DEVELOPMENT ENGINEER - INTEL</a:t>
                      </a:r>
                    </a:p>
                  </a:txBody>
                  <a:tcPr>
                    <a:solidFill>
                      <a:schemeClr val="accent4">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000" b="1" kern="1200" dirty="0" smtClean="0">
                          <a:solidFill>
                            <a:srgbClr val="C00000"/>
                          </a:solidFill>
                          <a:effectLst/>
                          <a:latin typeface="+mn-lt"/>
                          <a:ea typeface="+mn-ea"/>
                          <a:cs typeface="+mn-cs"/>
                        </a:rPr>
                        <a:t>SUCHARITHA B S</a:t>
                      </a:r>
                      <a:endParaRPr lang="en-IN" sz="1000" b="1" kern="1200" dirty="0" smtClean="0">
                        <a:solidFill>
                          <a:srgbClr val="C00000"/>
                        </a:solidFill>
                        <a:effectLst/>
                        <a:latin typeface="+mn-lt"/>
                        <a:ea typeface="+mn-ea"/>
                        <a:cs typeface="+mn-cs"/>
                      </a:endParaRPr>
                    </a:p>
                    <a:p>
                      <a:pPr algn="ctr"/>
                      <a:r>
                        <a:rPr lang="en-GB" sz="1000" b="1" kern="1200" dirty="0" smtClean="0">
                          <a:solidFill>
                            <a:schemeClr val="tx1"/>
                          </a:solidFill>
                          <a:effectLst/>
                          <a:latin typeface="+mn-lt"/>
                          <a:ea typeface="+mn-ea"/>
                          <a:cs typeface="+mn-cs"/>
                        </a:rPr>
                        <a:t>PROGRAM ANALYST</a:t>
                      </a:r>
                      <a:endParaRPr lang="en-IN" sz="1000" b="1" kern="1200" dirty="0" smtClean="0">
                        <a:solidFill>
                          <a:schemeClr val="tx1"/>
                        </a:solidFill>
                        <a:effectLst/>
                        <a:latin typeface="+mn-lt"/>
                        <a:ea typeface="+mn-ea"/>
                        <a:cs typeface="+mn-cs"/>
                      </a:endParaRPr>
                    </a:p>
                    <a:p>
                      <a:pPr algn="ctr"/>
                      <a:r>
                        <a:rPr lang="en-GB" sz="1000" b="1" kern="1200" dirty="0" smtClean="0">
                          <a:solidFill>
                            <a:schemeClr val="tx1"/>
                          </a:solidFill>
                          <a:effectLst/>
                          <a:latin typeface="+mn-lt"/>
                          <a:ea typeface="+mn-ea"/>
                          <a:cs typeface="+mn-cs"/>
                        </a:rPr>
                        <a:t>COGNIZANT TECHNOLOGY SOLUTION</a:t>
                      </a:r>
                      <a:endParaRPr lang="en-IN" sz="1000" b="1" dirty="0"/>
                    </a:p>
                  </a:txBody>
                  <a:tcPr>
                    <a:solidFill>
                      <a:schemeClr val="accent4">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000" b="1" kern="1200" dirty="0" smtClean="0">
                          <a:solidFill>
                            <a:srgbClr val="C00000"/>
                          </a:solidFill>
                          <a:effectLst/>
                          <a:latin typeface="+mn-lt"/>
                          <a:ea typeface="+mn-ea"/>
                          <a:cs typeface="+mn-cs"/>
                        </a:rPr>
                        <a:t>ARPITHA J</a:t>
                      </a:r>
                      <a:endParaRPr lang="en-IN" sz="1000" b="1" kern="1200" dirty="0" smtClean="0">
                        <a:solidFill>
                          <a:srgbClr val="C00000"/>
                        </a:solidFill>
                        <a:effectLst/>
                        <a:latin typeface="+mn-lt"/>
                        <a:ea typeface="+mn-ea"/>
                        <a:cs typeface="+mn-cs"/>
                      </a:endParaRPr>
                    </a:p>
                    <a:p>
                      <a:pPr algn="ctr"/>
                      <a:r>
                        <a:rPr lang="en-GB" sz="1000" b="1" kern="1200" dirty="0" smtClean="0">
                          <a:solidFill>
                            <a:schemeClr val="tx1"/>
                          </a:solidFill>
                          <a:effectLst/>
                          <a:latin typeface="+mn-lt"/>
                          <a:ea typeface="+mn-ea"/>
                          <a:cs typeface="+mn-cs"/>
                        </a:rPr>
                        <a:t>SENIOR SOFTWARE ENGINEER</a:t>
                      </a:r>
                      <a:endParaRPr lang="en-IN" sz="1000" b="1" kern="1200" dirty="0" smtClean="0">
                        <a:solidFill>
                          <a:schemeClr val="tx1"/>
                        </a:solidFill>
                        <a:effectLst/>
                        <a:latin typeface="+mn-lt"/>
                        <a:ea typeface="+mn-ea"/>
                        <a:cs typeface="+mn-cs"/>
                      </a:endParaRPr>
                    </a:p>
                    <a:p>
                      <a:pPr algn="ctr"/>
                      <a:r>
                        <a:rPr lang="en-GB" sz="1000" b="1" kern="1200" dirty="0" smtClean="0">
                          <a:solidFill>
                            <a:schemeClr val="tx1"/>
                          </a:solidFill>
                          <a:effectLst/>
                          <a:latin typeface="+mn-lt"/>
                          <a:ea typeface="+mn-ea"/>
                          <a:cs typeface="+mn-cs"/>
                        </a:rPr>
                        <a:t>CAPGEMINI</a:t>
                      </a:r>
                      <a:endParaRPr lang="en-IN" sz="1000" b="1" dirty="0"/>
                    </a:p>
                  </a:txBody>
                  <a:tcPr>
                    <a:solidFill>
                      <a:schemeClr val="accent4">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000" b="1" kern="1200" dirty="0" smtClean="0">
                          <a:solidFill>
                            <a:srgbClr val="C00000"/>
                          </a:solidFill>
                          <a:effectLst/>
                          <a:latin typeface="+mn-lt"/>
                          <a:ea typeface="+mn-ea"/>
                          <a:cs typeface="+mn-cs"/>
                        </a:rPr>
                        <a:t>VINAYKUMAR H S</a:t>
                      </a:r>
                      <a:endParaRPr lang="en-IN" sz="1000" b="1" kern="1200" dirty="0" smtClean="0">
                        <a:solidFill>
                          <a:srgbClr val="C00000"/>
                        </a:solidFill>
                        <a:effectLst/>
                        <a:latin typeface="+mn-lt"/>
                        <a:ea typeface="+mn-ea"/>
                        <a:cs typeface="+mn-cs"/>
                      </a:endParaRPr>
                    </a:p>
                    <a:p>
                      <a:pPr algn="ctr"/>
                      <a:r>
                        <a:rPr lang="en-GB" sz="1000" b="1" kern="1200" dirty="0" smtClean="0">
                          <a:solidFill>
                            <a:schemeClr val="tx1"/>
                          </a:solidFill>
                          <a:effectLst/>
                          <a:latin typeface="+mn-lt"/>
                          <a:ea typeface="+mn-ea"/>
                          <a:cs typeface="+mn-cs"/>
                        </a:rPr>
                        <a:t>ASSISTANT PROFESSOR</a:t>
                      </a:r>
                      <a:endParaRPr lang="en-IN" sz="1000" b="1" kern="1200" dirty="0" smtClean="0">
                        <a:solidFill>
                          <a:schemeClr val="tx1"/>
                        </a:solidFill>
                        <a:effectLst/>
                        <a:latin typeface="+mn-lt"/>
                        <a:ea typeface="+mn-ea"/>
                        <a:cs typeface="+mn-cs"/>
                      </a:endParaRPr>
                    </a:p>
                    <a:p>
                      <a:pPr algn="ctr"/>
                      <a:r>
                        <a:rPr lang="en-GB" sz="1000" b="1" kern="1200" dirty="0" smtClean="0">
                          <a:solidFill>
                            <a:schemeClr val="tx1"/>
                          </a:solidFill>
                          <a:effectLst/>
                          <a:latin typeface="+mn-lt"/>
                          <a:ea typeface="+mn-ea"/>
                          <a:cs typeface="+mn-cs"/>
                        </a:rPr>
                        <a:t>PES COLLEGE OF ENGINEERING MANDYA</a:t>
                      </a:r>
                      <a:endParaRPr lang="en-IN" sz="1000" b="1" dirty="0"/>
                    </a:p>
                  </a:txBody>
                  <a:tcPr>
                    <a:solidFill>
                      <a:schemeClr val="accent4">
                        <a:lumMod val="20000"/>
                        <a:lumOff val="80000"/>
                      </a:schemeClr>
                    </a:solidFill>
                  </a:tcPr>
                </a:tc>
              </a:tr>
            </a:tbl>
          </a:graphicData>
        </a:graphic>
      </p:graphicFrame>
      <p:grpSp>
        <p:nvGrpSpPr>
          <p:cNvPr id="7" name="Group 6"/>
          <p:cNvGrpSpPr/>
          <p:nvPr/>
        </p:nvGrpSpPr>
        <p:grpSpPr>
          <a:xfrm>
            <a:off x="2484672" y="1659762"/>
            <a:ext cx="8121831" cy="2880152"/>
            <a:chOff x="2465958" y="961932"/>
            <a:chExt cx="8121831" cy="2880152"/>
          </a:xfrm>
        </p:grpSpPr>
        <p:pic>
          <p:nvPicPr>
            <p:cNvPr id="27" name="Picture 26" descr="pic roll210030.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65959" y="961932"/>
              <a:ext cx="1336019" cy="1211773"/>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27"/>
            <p:cNvPicPr>
              <a:picLocks noChangeAspect="1" noChangeArrowheads="1"/>
            </p:cNvPicPr>
            <p:nvPr/>
          </p:nvPicPr>
          <p:blipFill>
            <a:blip r:embed="rId4"/>
            <a:srcRect/>
            <a:stretch>
              <a:fillRect/>
            </a:stretch>
          </p:blipFill>
          <p:spPr bwMode="auto">
            <a:xfrm>
              <a:off x="3801978" y="964859"/>
              <a:ext cx="1387643" cy="1208846"/>
            </a:xfrm>
            <a:prstGeom prst="rect">
              <a:avLst/>
            </a:prstGeom>
            <a:ln>
              <a:noFill/>
            </a:ln>
            <a:effectLst>
              <a:outerShdw blurRad="190500" algn="tl" rotWithShape="0">
                <a:srgbClr val="000000">
                  <a:alpha val="70000"/>
                </a:srgbClr>
              </a:outerShdw>
            </a:effectLst>
          </p:spPr>
        </p:pic>
        <p:pic>
          <p:nvPicPr>
            <p:cNvPr id="29" name="object 22"/>
            <p:cNvPicPr/>
            <p:nvPr/>
          </p:nvPicPr>
          <p:blipFill>
            <a:blip r:embed="rId5" cstate="print"/>
            <a:stretch>
              <a:fillRect/>
            </a:stretch>
          </p:blipFill>
          <p:spPr>
            <a:xfrm>
              <a:off x="5189620" y="964860"/>
              <a:ext cx="1315453" cy="1208846"/>
            </a:xfrm>
            <a:prstGeom prst="rect">
              <a:avLst/>
            </a:prstGeom>
            <a:ln>
              <a:noFill/>
            </a:ln>
            <a:effectLst>
              <a:outerShdw blurRad="190500" algn="tl" rotWithShape="0">
                <a:srgbClr val="000000">
                  <a:alpha val="70000"/>
                </a:srgbClr>
              </a:outerShdw>
            </a:effectLst>
          </p:spPr>
        </p:pic>
        <p:pic>
          <p:nvPicPr>
            <p:cNvPr id="30" name="Picture 29"/>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532698" y="961932"/>
              <a:ext cx="1343975" cy="1211774"/>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30" descr="scan0073-001.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876673" y="961932"/>
              <a:ext cx="1339516" cy="118745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31" descr="pic roll 4e0024.jpg"/>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216189" y="961932"/>
              <a:ext cx="1371600" cy="1211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pic roll10023.jpg"/>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465958" y="2756447"/>
              <a:ext cx="1336019" cy="1085637"/>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3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801978" y="2733678"/>
              <a:ext cx="1387642" cy="1108406"/>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35" name="Picture 34"/>
            <p:cNvPicPr/>
            <p:nvPr/>
          </p:nvPicPr>
          <p:blipFill>
            <a:blip r:embed="rId11"/>
            <a:srcRect/>
            <a:stretch>
              <a:fillRect/>
            </a:stretch>
          </p:blipFill>
          <p:spPr bwMode="auto">
            <a:xfrm>
              <a:off x="5189621" y="2733677"/>
              <a:ext cx="1315451" cy="1108407"/>
            </a:xfrm>
            <a:prstGeom prst="rect">
              <a:avLst/>
            </a:prstGeom>
            <a:noFill/>
            <a:ln w="9525">
              <a:noFill/>
              <a:miter lim="800000"/>
              <a:headEnd/>
              <a:tailEnd/>
            </a:ln>
          </p:spPr>
        </p:pic>
        <p:pic>
          <p:nvPicPr>
            <p:cNvPr id="36" name="Picture 35"/>
            <p:cNvPicPr/>
            <p:nvPr/>
          </p:nvPicPr>
          <p:blipFill>
            <a:blip r:embed="rId12" cstate="print"/>
            <a:stretch>
              <a:fillRect/>
            </a:stretch>
          </p:blipFill>
          <p:spPr>
            <a:xfrm>
              <a:off x="6532698" y="2733678"/>
              <a:ext cx="1343975" cy="1108406"/>
            </a:xfrm>
            <a:prstGeom prst="rect">
              <a:avLst/>
            </a:prstGeom>
          </p:spPr>
        </p:pic>
        <p:pic>
          <p:nvPicPr>
            <p:cNvPr id="37" name="Picture 36"/>
            <p:cNvPicPr/>
            <p:nvPr/>
          </p:nvPicPr>
          <p:blipFill>
            <a:blip r:embed="rId13"/>
            <a:stretch>
              <a:fillRect/>
            </a:stretch>
          </p:blipFill>
          <p:spPr>
            <a:xfrm>
              <a:off x="7876674" y="2733677"/>
              <a:ext cx="1339516" cy="1108407"/>
            </a:xfrm>
            <a:prstGeom prst="rect">
              <a:avLst/>
            </a:prstGeom>
          </p:spPr>
        </p:pic>
        <p:pic>
          <p:nvPicPr>
            <p:cNvPr id="38" name="Picture 37"/>
            <p:cNvPicPr/>
            <p:nvPr/>
          </p:nvPicPr>
          <p:blipFill>
            <a:blip r:embed="rId14" cstate="print"/>
            <a:stretch>
              <a:fillRect/>
            </a:stretch>
          </p:blipFill>
          <p:spPr>
            <a:xfrm>
              <a:off x="9216190" y="2733677"/>
              <a:ext cx="1371598" cy="1108407"/>
            </a:xfrm>
            <a:prstGeom prst="rect">
              <a:avLst/>
            </a:prstGeom>
          </p:spPr>
        </p:pic>
      </p:grpSp>
      <p:sp>
        <p:nvSpPr>
          <p:cNvPr id="9" name="TextBox 8"/>
          <p:cNvSpPr txBox="1"/>
          <p:nvPr/>
        </p:nvSpPr>
        <p:spPr>
          <a:xfrm>
            <a:off x="5300698" y="5782734"/>
            <a:ext cx="2710486" cy="369332"/>
          </a:xfrm>
          <a:prstGeom prst="rect">
            <a:avLst/>
          </a:prstGeom>
          <a:noFill/>
        </p:spPr>
        <p:txBody>
          <a:bodyPr wrap="none" rtlCol="0">
            <a:spAutoFit/>
          </a:bodyPr>
          <a:lstStyle/>
          <a:p>
            <a:r>
              <a:rPr lang="en-IN" b="1" dirty="0" smtClean="0">
                <a:solidFill>
                  <a:srgbClr val="C00000"/>
                </a:solidFill>
              </a:rPr>
              <a:t>Alumni of the Department</a:t>
            </a:r>
            <a:endParaRPr lang="en-IN" b="1" dirty="0">
              <a:solidFill>
                <a:srgbClr val="C00000"/>
              </a:solidFill>
            </a:endParaRPr>
          </a:p>
        </p:txBody>
      </p:sp>
    </p:spTree>
    <p:extLst>
      <p:ext uri="{BB962C8B-B14F-4D97-AF65-F5344CB8AC3E}">
        <p14:creationId xmlns:p14="http://schemas.microsoft.com/office/powerpoint/2010/main" val="285915462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 y="0"/>
            <a:ext cx="1415442" cy="6858000"/>
          </a:xfrm>
          <a:prstGeom prst="rect">
            <a:avLst/>
          </a:prstGeom>
          <a:solidFill>
            <a:schemeClr val="accent4">
              <a:lumMod val="20000"/>
              <a:lumOff val="8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 name="Rectangle 4"/>
          <p:cNvSpPr/>
          <p:nvPr/>
        </p:nvSpPr>
        <p:spPr>
          <a:xfrm>
            <a:off x="1415442" y="6538586"/>
            <a:ext cx="9870510" cy="319414"/>
          </a:xfrm>
          <a:prstGeom prst="rect">
            <a:avLst/>
          </a:prstGeom>
          <a:solidFill>
            <a:schemeClr val="accent4">
              <a:lumMod val="20000"/>
              <a:lumOff val="8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C00000"/>
                </a:solidFill>
              </a:rPr>
              <a:t>Department of Electronics and Communication Engineering</a:t>
            </a:r>
            <a:endParaRPr lang="en-IN" b="1" dirty="0">
              <a:solidFill>
                <a:srgbClr val="C00000"/>
              </a:solidFill>
            </a:endParaRPr>
          </a:p>
        </p:txBody>
      </p:sp>
      <p:sp>
        <p:nvSpPr>
          <p:cNvPr id="6" name="Rectangle 5"/>
          <p:cNvSpPr/>
          <p:nvPr/>
        </p:nvSpPr>
        <p:spPr>
          <a:xfrm>
            <a:off x="1240077" y="0"/>
            <a:ext cx="175364" cy="6858000"/>
          </a:xfrm>
          <a:prstGeom prst="rect">
            <a:avLst/>
          </a:prstGeom>
          <a:solidFill>
            <a:srgbClr val="C0000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 name="Rounded Rectangle 6"/>
          <p:cNvSpPr/>
          <p:nvPr/>
        </p:nvSpPr>
        <p:spPr>
          <a:xfrm>
            <a:off x="11586575" y="6538586"/>
            <a:ext cx="488515" cy="319414"/>
          </a:xfrm>
          <a:prstGeom prst="roundRect">
            <a:avLst/>
          </a:prstGeom>
          <a:solidFill>
            <a:srgbClr val="C00000"/>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solidFill>
              </a:rPr>
              <a:t>12</a:t>
            </a:r>
            <a:endParaRPr lang="en-IN" dirty="0">
              <a:solidFill>
                <a:schemeClr val="bg1"/>
              </a:solidFill>
            </a:endParaRPr>
          </a:p>
        </p:txBody>
      </p:sp>
      <p:cxnSp>
        <p:nvCxnSpPr>
          <p:cNvPr id="11" name="Straight Connector 10"/>
          <p:cNvCxnSpPr/>
          <p:nvPr/>
        </p:nvCxnSpPr>
        <p:spPr>
          <a:xfrm flipV="1">
            <a:off x="1791222" y="751562"/>
            <a:ext cx="10039610" cy="12527"/>
          </a:xfrm>
          <a:prstGeom prst="line">
            <a:avLst/>
          </a:prstGeom>
          <a:ln w="38100"/>
        </p:spPr>
        <p:style>
          <a:lnRef idx="3">
            <a:schemeClr val="accent2"/>
          </a:lnRef>
          <a:fillRef idx="0">
            <a:schemeClr val="accent2"/>
          </a:fillRef>
          <a:effectRef idx="2">
            <a:schemeClr val="accent2"/>
          </a:effectRef>
          <a:fontRef idx="minor">
            <a:schemeClr val="tx1"/>
          </a:fontRef>
        </p:style>
      </p:cxnSp>
      <p:pic>
        <p:nvPicPr>
          <p:cNvPr id="21"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1033" y="116632"/>
            <a:ext cx="1026591" cy="960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Rectangle 14"/>
          <p:cNvSpPr/>
          <p:nvPr/>
        </p:nvSpPr>
        <p:spPr>
          <a:xfrm>
            <a:off x="1791222" y="166787"/>
            <a:ext cx="10039610" cy="584775"/>
          </a:xfrm>
          <a:prstGeom prst="rect">
            <a:avLst/>
          </a:prstGeom>
        </p:spPr>
        <p:txBody>
          <a:bodyPr wrap="square">
            <a:spAutoFit/>
          </a:bodyPr>
          <a:lstStyle/>
          <a:p>
            <a:pPr algn="ctr"/>
            <a:r>
              <a:rPr lang="en-IN" sz="3200" b="1" dirty="0" smtClean="0">
                <a:solidFill>
                  <a:srgbClr val="002060"/>
                </a:solidFill>
                <a:latin typeface="Times New Roman" pitchFamily="18" charset="0"/>
                <a:cs typeface="Times New Roman" pitchFamily="18" charset="0"/>
              </a:rPr>
              <a:t>Criterion 1 -  Vision, Mission and PEOs</a:t>
            </a:r>
            <a:endParaRPr lang="en-IN" sz="3200" b="1" dirty="0">
              <a:solidFill>
                <a:srgbClr val="002060"/>
              </a:solidFill>
              <a:latin typeface="Times New Roman" pitchFamily="18" charset="0"/>
              <a:cs typeface="Times New Roman" pitchFamily="18" charset="0"/>
            </a:endParaRPr>
          </a:p>
        </p:txBody>
      </p:sp>
      <p:sp>
        <p:nvSpPr>
          <p:cNvPr id="8" name="TextBox 7"/>
          <p:cNvSpPr txBox="1"/>
          <p:nvPr/>
        </p:nvSpPr>
        <p:spPr>
          <a:xfrm>
            <a:off x="3429000" y="824468"/>
            <a:ext cx="6489149" cy="369332"/>
          </a:xfrm>
          <a:prstGeom prst="rect">
            <a:avLst/>
          </a:prstGeom>
          <a:noFill/>
        </p:spPr>
        <p:txBody>
          <a:bodyPr wrap="none" rtlCol="0">
            <a:spAutoFit/>
          </a:bodyPr>
          <a:lstStyle/>
          <a:p>
            <a:r>
              <a:rPr lang="en-IN" b="1" dirty="0" smtClean="0">
                <a:solidFill>
                  <a:srgbClr val="C00000"/>
                </a:solidFill>
              </a:rPr>
              <a:t>Inline of Institute and Department, Vision and Mission statements</a:t>
            </a:r>
            <a:endParaRPr lang="en-IN" b="1" dirty="0">
              <a:solidFill>
                <a:srgbClr val="C00000"/>
              </a:solidFill>
            </a:endParaRPr>
          </a:p>
        </p:txBody>
      </p:sp>
      <p:graphicFrame>
        <p:nvGraphicFramePr>
          <p:cNvPr id="16" name="Table 15"/>
          <p:cNvGraphicFramePr>
            <a:graphicFrameLocks noGrp="1"/>
          </p:cNvGraphicFramePr>
          <p:nvPr>
            <p:extLst>
              <p:ext uri="{D42A27DB-BD31-4B8C-83A1-F6EECF244321}">
                <p14:modId xmlns:p14="http://schemas.microsoft.com/office/powerpoint/2010/main" val="2434800172"/>
              </p:ext>
            </p:extLst>
          </p:nvPr>
        </p:nvGraphicFramePr>
        <p:xfrm>
          <a:off x="1507067" y="1193794"/>
          <a:ext cx="10405533" cy="1437640"/>
        </p:xfrm>
        <a:graphic>
          <a:graphicData uri="http://schemas.openxmlformats.org/drawingml/2006/table">
            <a:tbl>
              <a:tblPr firstRow="1" bandRow="1">
                <a:effectLst>
                  <a:outerShdw blurRad="63500" sx="102000" sy="102000" algn="ctr" rotWithShape="0">
                    <a:prstClr val="black">
                      <a:alpha val="40000"/>
                    </a:prstClr>
                  </a:outerShdw>
                </a:effectLst>
                <a:tableStyleId>{5940675A-B579-460E-94D1-54222C63F5DA}</a:tableStyleId>
              </a:tblPr>
              <a:tblGrid>
                <a:gridCol w="1278466"/>
                <a:gridCol w="3894667"/>
                <a:gridCol w="5232400"/>
              </a:tblGrid>
              <a:tr h="370840">
                <a:tc rowSpan="2">
                  <a:txBody>
                    <a:bodyPr/>
                    <a:lstStyle/>
                    <a:p>
                      <a:pPr algn="ctr"/>
                      <a:r>
                        <a:rPr lang="en-IN" b="1" dirty="0" smtClean="0"/>
                        <a:t>Vision Statements</a:t>
                      </a:r>
                      <a:endParaRPr lang="en-IN" b="1" dirty="0"/>
                    </a:p>
                  </a:txBody>
                  <a:tcPr anchor="ctr">
                    <a:solidFill>
                      <a:schemeClr val="accent4">
                        <a:lumMod val="20000"/>
                        <a:lumOff val="80000"/>
                      </a:schemeClr>
                    </a:solidFill>
                  </a:tcPr>
                </a:tc>
                <a:tc>
                  <a:txBody>
                    <a:bodyPr/>
                    <a:lstStyle/>
                    <a:p>
                      <a:pPr algn="ctr"/>
                      <a:r>
                        <a:rPr lang="en-IN" b="1" dirty="0" smtClean="0"/>
                        <a:t>Institute</a:t>
                      </a:r>
                      <a:endParaRPr lang="en-IN" b="1" dirty="0"/>
                    </a:p>
                  </a:txBody>
                  <a:tcPr>
                    <a:solidFill>
                      <a:schemeClr val="accent2">
                        <a:lumMod val="20000"/>
                        <a:lumOff val="80000"/>
                      </a:schemeClr>
                    </a:solidFill>
                  </a:tcPr>
                </a:tc>
                <a:tc>
                  <a:txBody>
                    <a:bodyPr/>
                    <a:lstStyle/>
                    <a:p>
                      <a:pPr algn="ctr"/>
                      <a:r>
                        <a:rPr lang="en-IN" b="1" dirty="0" smtClean="0"/>
                        <a:t>Department</a:t>
                      </a:r>
                      <a:endParaRPr lang="en-IN" b="1" dirty="0"/>
                    </a:p>
                  </a:txBody>
                  <a:tcPr>
                    <a:solidFill>
                      <a:schemeClr val="accent4">
                        <a:lumMod val="40000"/>
                        <a:lumOff val="60000"/>
                      </a:schemeClr>
                    </a:solidFill>
                  </a:tcPr>
                </a:tc>
              </a:tr>
              <a:tr h="370840">
                <a:tc vMerge="1">
                  <a:txBody>
                    <a:bodyPr/>
                    <a:lstStyle/>
                    <a:p>
                      <a:endParaRPr lang="en-IN" dirty="0"/>
                    </a:p>
                  </a:txBody>
                  <a:tcPr/>
                </a:tc>
                <a:tc>
                  <a:txBody>
                    <a:bodyPr/>
                    <a:lstStyle/>
                    <a:p>
                      <a:pPr algn="just"/>
                      <a:r>
                        <a:rPr lang="en-IN" sz="1600" dirty="0" smtClean="0"/>
                        <a:t>BGSIT is committed to the cause</a:t>
                      </a:r>
                      <a:r>
                        <a:rPr lang="en-IN" sz="1600" baseline="0" dirty="0" smtClean="0"/>
                        <a:t> of creating tomorrow's engineers by providing quality education and inculcating ethical values</a:t>
                      </a:r>
                      <a:endParaRPr lang="en-IN" sz="1600" dirty="0"/>
                    </a:p>
                  </a:txBody>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IN" sz="1600" b="0" dirty="0" smtClean="0">
                          <a:latin typeface="Calibri" pitchFamily="34" charset="0"/>
                          <a:cs typeface="Times New Roman" pitchFamily="18" charset="0"/>
                        </a:rPr>
                        <a:t>To develop high quality engineers with technical knowledge, skills and ethics in the area of Electronics and Communication Engineering to meet industrial and societal needs.</a:t>
                      </a:r>
                    </a:p>
                  </a:txBody>
                  <a:tcPr/>
                </a:tc>
              </a:tr>
            </a:tbl>
          </a:graphicData>
        </a:graphic>
      </p:graphicFrame>
      <p:graphicFrame>
        <p:nvGraphicFramePr>
          <p:cNvPr id="18" name="Table 17"/>
          <p:cNvGraphicFramePr>
            <a:graphicFrameLocks noGrp="1"/>
          </p:cNvGraphicFramePr>
          <p:nvPr>
            <p:extLst>
              <p:ext uri="{D42A27DB-BD31-4B8C-83A1-F6EECF244321}">
                <p14:modId xmlns:p14="http://schemas.microsoft.com/office/powerpoint/2010/main" val="868782408"/>
              </p:ext>
            </p:extLst>
          </p:nvPr>
        </p:nvGraphicFramePr>
        <p:xfrm>
          <a:off x="1507066" y="2751676"/>
          <a:ext cx="10405533" cy="3627120"/>
        </p:xfrm>
        <a:graphic>
          <a:graphicData uri="http://schemas.openxmlformats.org/drawingml/2006/table">
            <a:tbl>
              <a:tblPr firstRow="1" bandRow="1">
                <a:effectLst>
                  <a:outerShdw blurRad="50800" dist="38100" dir="5400000" algn="t" rotWithShape="0">
                    <a:prstClr val="black">
                      <a:alpha val="40000"/>
                    </a:prstClr>
                  </a:outerShdw>
                </a:effectLst>
                <a:tableStyleId>{5940675A-B579-460E-94D1-54222C63F5DA}</a:tableStyleId>
              </a:tblPr>
              <a:tblGrid>
                <a:gridCol w="1278467"/>
                <a:gridCol w="3873293"/>
                <a:gridCol w="5253773"/>
              </a:tblGrid>
              <a:tr h="314400">
                <a:tc rowSpan="2">
                  <a:txBody>
                    <a:bodyPr/>
                    <a:lstStyle/>
                    <a:p>
                      <a:pPr algn="ctr"/>
                      <a:r>
                        <a:rPr lang="en-IN" b="1" dirty="0" smtClean="0"/>
                        <a:t>Mission</a:t>
                      </a:r>
                      <a:r>
                        <a:rPr lang="en-IN" b="1" baseline="0" dirty="0" smtClean="0"/>
                        <a:t> </a:t>
                      </a:r>
                      <a:r>
                        <a:rPr lang="en-IN" b="1" dirty="0" smtClean="0"/>
                        <a:t>Statements</a:t>
                      </a:r>
                      <a:endParaRPr lang="en-IN" b="1" dirty="0"/>
                    </a:p>
                  </a:txBody>
                  <a:tcPr anchor="ctr">
                    <a:solidFill>
                      <a:schemeClr val="accent5">
                        <a:lumMod val="20000"/>
                        <a:lumOff val="80000"/>
                      </a:schemeClr>
                    </a:solidFill>
                  </a:tcPr>
                </a:tc>
                <a:tc>
                  <a:txBody>
                    <a:bodyPr/>
                    <a:lstStyle/>
                    <a:p>
                      <a:pPr algn="ctr"/>
                      <a:r>
                        <a:rPr lang="en-IN" b="1" dirty="0" smtClean="0"/>
                        <a:t>Institute</a:t>
                      </a:r>
                      <a:endParaRPr lang="en-IN" b="1" dirty="0"/>
                    </a:p>
                  </a:txBody>
                  <a:tcPr>
                    <a:solidFill>
                      <a:schemeClr val="accent2">
                        <a:lumMod val="20000"/>
                        <a:lumOff val="80000"/>
                      </a:schemeClr>
                    </a:solidFill>
                  </a:tcPr>
                </a:tc>
                <a:tc>
                  <a:txBody>
                    <a:bodyPr/>
                    <a:lstStyle/>
                    <a:p>
                      <a:pPr algn="ctr"/>
                      <a:r>
                        <a:rPr lang="en-IN" b="1" dirty="0" smtClean="0"/>
                        <a:t>Department</a:t>
                      </a:r>
                      <a:endParaRPr lang="en-IN" b="1" dirty="0"/>
                    </a:p>
                  </a:txBody>
                  <a:tcPr>
                    <a:solidFill>
                      <a:schemeClr val="accent4">
                        <a:lumMod val="40000"/>
                        <a:lumOff val="60000"/>
                      </a:schemeClr>
                    </a:solidFill>
                  </a:tcPr>
                </a:tc>
              </a:tr>
              <a:tr h="3013001">
                <a:tc vMerge="1">
                  <a:txBody>
                    <a:bodyPr/>
                    <a:lstStyle/>
                    <a:p>
                      <a:endParaRPr lang="en-IN" dirty="0"/>
                    </a:p>
                  </a:txBody>
                  <a:tcPr/>
                </a:tc>
                <a:tc>
                  <a:txBody>
                    <a:bodyPr/>
                    <a:lstStyle/>
                    <a:p>
                      <a:r>
                        <a:rPr lang="en-IN" sz="1600" b="1" dirty="0" smtClean="0">
                          <a:solidFill>
                            <a:srgbClr val="002060"/>
                          </a:solidFill>
                        </a:rPr>
                        <a:t>M1: </a:t>
                      </a:r>
                      <a:r>
                        <a:rPr lang="en-IN" sz="1600" dirty="0" smtClean="0"/>
                        <a:t>Imparting quality technical education</a:t>
                      </a:r>
                      <a:r>
                        <a:rPr lang="en-IN" sz="1600" baseline="0" dirty="0" smtClean="0"/>
                        <a:t> by nurturing a conducive learning environment.</a:t>
                      </a:r>
                    </a:p>
                    <a:p>
                      <a:endParaRPr lang="en-IN" sz="1600" baseline="0" dirty="0" smtClean="0"/>
                    </a:p>
                    <a:p>
                      <a:r>
                        <a:rPr lang="en-IN" sz="1600" b="1" baseline="0" dirty="0" smtClean="0">
                          <a:solidFill>
                            <a:srgbClr val="002060"/>
                          </a:solidFill>
                        </a:rPr>
                        <a:t>M2:</a:t>
                      </a:r>
                      <a:r>
                        <a:rPr lang="en-IN" sz="1600" baseline="0" dirty="0" smtClean="0">
                          <a:solidFill>
                            <a:srgbClr val="002060"/>
                          </a:solidFill>
                        </a:rPr>
                        <a:t> </a:t>
                      </a:r>
                      <a:r>
                        <a:rPr lang="en-IN" sz="1600" baseline="0" dirty="0" smtClean="0"/>
                        <a:t>Offering profession training to meet industry requirements.</a:t>
                      </a:r>
                    </a:p>
                    <a:p>
                      <a:endParaRPr lang="en-IN" sz="1600" baseline="0" dirty="0" smtClean="0"/>
                    </a:p>
                    <a:p>
                      <a:r>
                        <a:rPr lang="en-IN" sz="1600" b="1" baseline="0" dirty="0" smtClean="0">
                          <a:solidFill>
                            <a:srgbClr val="002060"/>
                          </a:solidFill>
                        </a:rPr>
                        <a:t>M3:</a:t>
                      </a:r>
                      <a:r>
                        <a:rPr lang="en-IN" sz="1600" baseline="0" dirty="0" smtClean="0">
                          <a:solidFill>
                            <a:srgbClr val="002060"/>
                          </a:solidFill>
                        </a:rPr>
                        <a:t> </a:t>
                      </a:r>
                      <a:r>
                        <a:rPr lang="en-IN" sz="1600" baseline="0" dirty="0" smtClean="0"/>
                        <a:t>Providing education with a moral culture based and spiritual touch</a:t>
                      </a:r>
                      <a:endParaRPr lang="en-IN" sz="1600" dirty="0"/>
                    </a:p>
                  </a:txBody>
                  <a:tcPr>
                    <a:solidFill>
                      <a:schemeClr val="bg1"/>
                    </a:solidFill>
                  </a:tcPr>
                </a:tc>
                <a:tc>
                  <a:txBody>
                    <a:bodyPr/>
                    <a:lstStyle/>
                    <a:p>
                      <a:pPr algn="just"/>
                      <a:r>
                        <a:rPr lang="en-IN" sz="1600" b="1" dirty="0" smtClean="0">
                          <a:solidFill>
                            <a:srgbClr val="002060"/>
                          </a:solidFill>
                          <a:latin typeface="Calibri" pitchFamily="34" charset="0"/>
                          <a:cs typeface="Times New Roman" pitchFamily="18" charset="0"/>
                        </a:rPr>
                        <a:t>M1: </a:t>
                      </a:r>
                      <a:r>
                        <a:rPr lang="en-IN" sz="1600" dirty="0" smtClean="0">
                          <a:latin typeface="Calibri" pitchFamily="34" charset="0"/>
                          <a:cs typeface="Times New Roman" pitchFamily="18" charset="0"/>
                        </a:rPr>
                        <a:t>To provide high quality technical education with up-to-date infrastructure and trained human resources to deliver the curriculum effectively in order to impart technical knowledge and skills.</a:t>
                      </a:r>
                    </a:p>
                    <a:p>
                      <a:pPr marL="342900" indent="-342900" algn="just">
                        <a:buFont typeface="+mj-lt"/>
                        <a:buAutoNum type="arabicPeriod"/>
                      </a:pPr>
                      <a:endParaRPr lang="en-IN" sz="1600" dirty="0" smtClean="0">
                        <a:latin typeface="Calibri" pitchFamily="34" charset="0"/>
                        <a:cs typeface="Times New Roman" pitchFamily="18" charset="0"/>
                      </a:endParaRPr>
                    </a:p>
                    <a:p>
                      <a:pPr algn="just"/>
                      <a:r>
                        <a:rPr lang="en-IN" sz="1600" b="1" dirty="0" smtClean="0">
                          <a:solidFill>
                            <a:srgbClr val="002060"/>
                          </a:solidFill>
                          <a:latin typeface="Calibri" pitchFamily="34" charset="0"/>
                          <a:cs typeface="Times New Roman" pitchFamily="18" charset="0"/>
                        </a:rPr>
                        <a:t>M2:</a:t>
                      </a:r>
                      <a:r>
                        <a:rPr lang="en-IN" sz="1600" dirty="0" smtClean="0">
                          <a:solidFill>
                            <a:srgbClr val="002060"/>
                          </a:solidFill>
                          <a:latin typeface="Calibri" pitchFamily="34" charset="0"/>
                          <a:cs typeface="Times New Roman" pitchFamily="18" charset="0"/>
                        </a:rPr>
                        <a:t> </a:t>
                      </a:r>
                      <a:r>
                        <a:rPr lang="en-IN" sz="1600" dirty="0" smtClean="0">
                          <a:latin typeface="Calibri" pitchFamily="34" charset="0"/>
                          <a:cs typeface="Times New Roman" pitchFamily="18" charset="0"/>
                        </a:rPr>
                        <a:t>To train the students with entrepreneurship qualities, multidisciplinary knowledge and latest skill sets as required for industry, competitive examinations, higher studies and research activities.</a:t>
                      </a:r>
                    </a:p>
                    <a:p>
                      <a:pPr marL="342900" indent="-342900" algn="just">
                        <a:buFont typeface="+mj-lt"/>
                        <a:buAutoNum type="arabicPeriod"/>
                      </a:pPr>
                      <a:endParaRPr lang="en-IN" sz="1600" dirty="0" smtClean="0">
                        <a:latin typeface="Calibri" pitchFamily="34" charset="0"/>
                        <a:cs typeface="Times New Roman" pitchFamily="18" charset="0"/>
                      </a:endParaRPr>
                    </a:p>
                    <a:p>
                      <a:pPr algn="just"/>
                      <a:r>
                        <a:rPr lang="en-IN" sz="1600" b="1" dirty="0" smtClean="0">
                          <a:solidFill>
                            <a:srgbClr val="002060"/>
                          </a:solidFill>
                          <a:latin typeface="Calibri" pitchFamily="34" charset="0"/>
                          <a:cs typeface="Times New Roman" pitchFamily="18" charset="0"/>
                        </a:rPr>
                        <a:t>M3: </a:t>
                      </a:r>
                      <a:r>
                        <a:rPr lang="en-IN" sz="1600" dirty="0" smtClean="0">
                          <a:latin typeface="Calibri" pitchFamily="34" charset="0"/>
                          <a:cs typeface="Times New Roman" pitchFamily="18" charset="0"/>
                        </a:rPr>
                        <a:t>To mould the students into professionally-ethical and socially- responsible engineers of high character, team spirit and leadership qualities.</a:t>
                      </a:r>
                    </a:p>
                  </a:txBody>
                  <a:tcPr>
                    <a:solidFill>
                      <a:schemeClr val="bg1"/>
                    </a:solidFill>
                  </a:tcPr>
                </a:tc>
              </a:tr>
            </a:tbl>
          </a:graphicData>
        </a:graphic>
      </p:graphicFrame>
    </p:spTree>
    <p:extLst>
      <p:ext uri="{BB962C8B-B14F-4D97-AF65-F5344CB8AC3E}">
        <p14:creationId xmlns:p14="http://schemas.microsoft.com/office/powerpoint/2010/main" val="190508954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 y="0"/>
            <a:ext cx="1415442" cy="6858000"/>
          </a:xfrm>
          <a:prstGeom prst="rect">
            <a:avLst/>
          </a:prstGeom>
          <a:solidFill>
            <a:schemeClr val="accent4">
              <a:lumMod val="20000"/>
              <a:lumOff val="8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 name="Rectangle 4"/>
          <p:cNvSpPr/>
          <p:nvPr/>
        </p:nvSpPr>
        <p:spPr>
          <a:xfrm>
            <a:off x="1415442" y="6538586"/>
            <a:ext cx="9870510" cy="319414"/>
          </a:xfrm>
          <a:prstGeom prst="rect">
            <a:avLst/>
          </a:prstGeom>
          <a:solidFill>
            <a:schemeClr val="accent4">
              <a:lumMod val="20000"/>
              <a:lumOff val="8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C00000"/>
                </a:solidFill>
              </a:rPr>
              <a:t>Department of Electronics and Communication Engineering</a:t>
            </a:r>
            <a:endParaRPr lang="en-IN" b="1" dirty="0">
              <a:solidFill>
                <a:srgbClr val="C00000"/>
              </a:solidFill>
            </a:endParaRPr>
          </a:p>
        </p:txBody>
      </p:sp>
      <p:sp>
        <p:nvSpPr>
          <p:cNvPr id="6" name="Rectangle 5"/>
          <p:cNvSpPr/>
          <p:nvPr/>
        </p:nvSpPr>
        <p:spPr>
          <a:xfrm>
            <a:off x="1240077" y="0"/>
            <a:ext cx="175364" cy="6858000"/>
          </a:xfrm>
          <a:prstGeom prst="rect">
            <a:avLst/>
          </a:prstGeom>
          <a:solidFill>
            <a:srgbClr val="C0000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 name="Rounded Rectangle 6"/>
          <p:cNvSpPr/>
          <p:nvPr/>
        </p:nvSpPr>
        <p:spPr>
          <a:xfrm>
            <a:off x="11586575" y="6538586"/>
            <a:ext cx="488515" cy="319414"/>
          </a:xfrm>
          <a:prstGeom prst="roundRect">
            <a:avLst/>
          </a:prstGeom>
          <a:solidFill>
            <a:srgbClr val="C00000"/>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solidFill>
              </a:rPr>
              <a:t>13</a:t>
            </a:r>
            <a:endParaRPr lang="en-IN" dirty="0">
              <a:solidFill>
                <a:schemeClr val="bg1"/>
              </a:solidFill>
            </a:endParaRPr>
          </a:p>
        </p:txBody>
      </p:sp>
      <p:cxnSp>
        <p:nvCxnSpPr>
          <p:cNvPr id="11" name="Straight Connector 10"/>
          <p:cNvCxnSpPr/>
          <p:nvPr/>
        </p:nvCxnSpPr>
        <p:spPr>
          <a:xfrm flipV="1">
            <a:off x="1791222" y="751562"/>
            <a:ext cx="10039610" cy="12527"/>
          </a:xfrm>
          <a:prstGeom prst="line">
            <a:avLst/>
          </a:prstGeom>
          <a:ln w="38100"/>
        </p:spPr>
        <p:style>
          <a:lnRef idx="3">
            <a:schemeClr val="accent2"/>
          </a:lnRef>
          <a:fillRef idx="0">
            <a:schemeClr val="accent2"/>
          </a:fillRef>
          <a:effectRef idx="2">
            <a:schemeClr val="accent2"/>
          </a:effectRef>
          <a:fontRef idx="minor">
            <a:schemeClr val="tx1"/>
          </a:fontRef>
        </p:style>
      </p:cxnSp>
      <p:pic>
        <p:nvPicPr>
          <p:cNvPr id="21"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1033" y="116632"/>
            <a:ext cx="1026591" cy="960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8" name="Rectangle 37"/>
          <p:cNvSpPr/>
          <p:nvPr/>
        </p:nvSpPr>
        <p:spPr>
          <a:xfrm>
            <a:off x="1791222" y="166787"/>
            <a:ext cx="10039610" cy="584775"/>
          </a:xfrm>
          <a:prstGeom prst="rect">
            <a:avLst/>
          </a:prstGeom>
        </p:spPr>
        <p:txBody>
          <a:bodyPr wrap="square">
            <a:spAutoFit/>
          </a:bodyPr>
          <a:lstStyle/>
          <a:p>
            <a:pPr algn="ctr"/>
            <a:r>
              <a:rPr lang="en-IN" sz="3200" b="1" dirty="0" smtClean="0">
                <a:solidFill>
                  <a:srgbClr val="002060"/>
                </a:solidFill>
                <a:latin typeface="Times New Roman" pitchFamily="18" charset="0"/>
                <a:cs typeface="Times New Roman" pitchFamily="18" charset="0"/>
              </a:rPr>
              <a:t>Criterion 1 -  Vision, Mission and PEOs</a:t>
            </a:r>
            <a:endParaRPr lang="en-IN" sz="3200" b="1" dirty="0">
              <a:solidFill>
                <a:srgbClr val="002060"/>
              </a:solidFill>
              <a:latin typeface="Times New Roman" pitchFamily="18" charset="0"/>
              <a:cs typeface="Times New Roman" pitchFamily="18" charset="0"/>
            </a:endParaRPr>
          </a:p>
        </p:txBody>
      </p:sp>
      <p:sp>
        <p:nvSpPr>
          <p:cNvPr id="39" name="TextBox 38"/>
          <p:cNvSpPr txBox="1"/>
          <p:nvPr/>
        </p:nvSpPr>
        <p:spPr>
          <a:xfrm>
            <a:off x="1984061" y="1273494"/>
            <a:ext cx="9225806" cy="4481933"/>
          </a:xfrm>
          <a:prstGeom prst="rect">
            <a:avLst/>
          </a:prstGeom>
          <a:ln/>
          <a:effectLst>
            <a:glow rad="101600">
              <a:schemeClr val="accent5">
                <a:satMod val="175000"/>
                <a:alpha val="40000"/>
              </a:schemeClr>
            </a:glow>
          </a:effectLst>
        </p:spPr>
        <p:style>
          <a:lnRef idx="2">
            <a:schemeClr val="accent5"/>
          </a:lnRef>
          <a:fillRef idx="1">
            <a:schemeClr val="lt1"/>
          </a:fillRef>
          <a:effectRef idx="0">
            <a:schemeClr val="accent5"/>
          </a:effectRef>
          <a:fontRef idx="minor">
            <a:schemeClr val="dk1"/>
          </a:fontRef>
        </p:style>
        <p:txBody>
          <a:bodyPr wrap="square" rtlCol="0">
            <a:spAutoFit/>
          </a:bodyPr>
          <a:lstStyle/>
          <a:p>
            <a:pPr algn="just">
              <a:lnSpc>
                <a:spcPct val="150000"/>
              </a:lnSpc>
            </a:pPr>
            <a:endParaRPr lang="en-IN" dirty="0"/>
          </a:p>
          <a:p>
            <a:pPr algn="just">
              <a:lnSpc>
                <a:spcPct val="150000"/>
              </a:lnSpc>
            </a:pPr>
            <a:r>
              <a:rPr lang="en-IN" b="1" dirty="0"/>
              <a:t>After 3 to 5 years of graduation, the students will be able to </a:t>
            </a:r>
          </a:p>
          <a:p>
            <a:pPr marL="342900" indent="-342900" algn="just">
              <a:lnSpc>
                <a:spcPct val="150000"/>
              </a:lnSpc>
              <a:buFont typeface="+mj-lt"/>
              <a:buAutoNum type="arabicPeriod"/>
            </a:pPr>
            <a:r>
              <a:rPr lang="en-IN" dirty="0"/>
              <a:t>Engage in industrial, teaching or any technical profession and pursue     higher studies and research.</a:t>
            </a:r>
          </a:p>
          <a:p>
            <a:pPr marL="342900" indent="-342900" algn="just">
              <a:buFont typeface="+mj-lt"/>
              <a:buAutoNum type="arabicPeriod"/>
            </a:pPr>
            <a:endParaRPr lang="en-IN" dirty="0"/>
          </a:p>
          <a:p>
            <a:pPr marL="342900" indent="-342900" algn="just">
              <a:lnSpc>
                <a:spcPct val="150000"/>
              </a:lnSpc>
              <a:buFont typeface="+mj-lt"/>
              <a:buAutoNum type="arabicPeriod"/>
            </a:pPr>
            <a:r>
              <a:rPr lang="en-IN" dirty="0"/>
              <a:t>Apply the knowledge of mathematics, science as well as electronics and communication engineering to solve social engineering problems.</a:t>
            </a:r>
          </a:p>
          <a:p>
            <a:pPr marL="342900" indent="-342900" algn="just">
              <a:buFont typeface="+mj-lt"/>
              <a:buAutoNum type="arabicPeriod"/>
            </a:pPr>
            <a:endParaRPr lang="en-IN" dirty="0"/>
          </a:p>
          <a:p>
            <a:pPr marL="342900" indent="-342900" algn="just">
              <a:buFont typeface="+mj-lt"/>
              <a:buAutoNum type="arabicPeriod"/>
            </a:pPr>
            <a:r>
              <a:rPr lang="en-IN" dirty="0"/>
              <a:t>Understand, </a:t>
            </a:r>
            <a:r>
              <a:rPr lang="en-IN" dirty="0" err="1"/>
              <a:t>analyze</a:t>
            </a:r>
            <a:r>
              <a:rPr lang="en-IN" dirty="0"/>
              <a:t>, design and create novel products and solutions.</a:t>
            </a:r>
          </a:p>
          <a:p>
            <a:pPr marL="342900" indent="-342900" algn="just">
              <a:buFont typeface="+mj-lt"/>
              <a:buAutoNum type="arabicPeriod"/>
            </a:pPr>
            <a:endParaRPr lang="en-IN" dirty="0"/>
          </a:p>
          <a:p>
            <a:pPr marL="342900" indent="-342900" algn="just">
              <a:lnSpc>
                <a:spcPct val="150000"/>
              </a:lnSpc>
              <a:buFont typeface="+mj-lt"/>
              <a:buAutoNum type="arabicPeriod"/>
            </a:pPr>
            <a:r>
              <a:rPr lang="en-IN" dirty="0"/>
              <a:t>Display professional and leadership qualities, communication skills, team spirit, multidisciplinary traits and lifelong learning aptitude.   </a:t>
            </a:r>
          </a:p>
        </p:txBody>
      </p:sp>
      <p:sp>
        <p:nvSpPr>
          <p:cNvPr id="40" name="Rounded Rectangle 39"/>
          <p:cNvSpPr/>
          <p:nvPr/>
        </p:nvSpPr>
        <p:spPr>
          <a:xfrm>
            <a:off x="1791222" y="1065110"/>
            <a:ext cx="4392488" cy="416769"/>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b="1" dirty="0">
                <a:solidFill>
                  <a:srgbClr val="C00000"/>
                </a:solidFill>
              </a:rPr>
              <a:t>Program Educational Objectives (PEOs)</a:t>
            </a:r>
            <a:endParaRPr lang="en-IN" dirty="0"/>
          </a:p>
        </p:txBody>
      </p:sp>
    </p:spTree>
    <p:extLst>
      <p:ext uri="{BB962C8B-B14F-4D97-AF65-F5344CB8AC3E}">
        <p14:creationId xmlns:p14="http://schemas.microsoft.com/office/powerpoint/2010/main" val="354835097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 y="0"/>
            <a:ext cx="1415442" cy="6858000"/>
          </a:xfrm>
          <a:prstGeom prst="rect">
            <a:avLst/>
          </a:prstGeom>
          <a:solidFill>
            <a:schemeClr val="accent4">
              <a:lumMod val="20000"/>
              <a:lumOff val="8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 name="Rectangle 4"/>
          <p:cNvSpPr/>
          <p:nvPr/>
        </p:nvSpPr>
        <p:spPr>
          <a:xfrm>
            <a:off x="1415442" y="6538586"/>
            <a:ext cx="9870510" cy="319414"/>
          </a:xfrm>
          <a:prstGeom prst="rect">
            <a:avLst/>
          </a:prstGeom>
          <a:solidFill>
            <a:schemeClr val="accent4">
              <a:lumMod val="20000"/>
              <a:lumOff val="8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C00000"/>
                </a:solidFill>
              </a:rPr>
              <a:t>Department of Electronics and Communication Engineering</a:t>
            </a:r>
            <a:endParaRPr lang="en-IN" b="1" dirty="0">
              <a:solidFill>
                <a:srgbClr val="C00000"/>
              </a:solidFill>
            </a:endParaRPr>
          </a:p>
        </p:txBody>
      </p:sp>
      <p:sp>
        <p:nvSpPr>
          <p:cNvPr id="6" name="Rectangle 5"/>
          <p:cNvSpPr/>
          <p:nvPr/>
        </p:nvSpPr>
        <p:spPr>
          <a:xfrm>
            <a:off x="1240077" y="0"/>
            <a:ext cx="175364" cy="6858000"/>
          </a:xfrm>
          <a:prstGeom prst="rect">
            <a:avLst/>
          </a:prstGeom>
          <a:solidFill>
            <a:srgbClr val="C0000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 name="Rounded Rectangle 6"/>
          <p:cNvSpPr/>
          <p:nvPr/>
        </p:nvSpPr>
        <p:spPr>
          <a:xfrm>
            <a:off x="11586575" y="6538586"/>
            <a:ext cx="488515" cy="319414"/>
          </a:xfrm>
          <a:prstGeom prst="roundRect">
            <a:avLst/>
          </a:prstGeom>
          <a:solidFill>
            <a:srgbClr val="C00000"/>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solidFill>
              </a:rPr>
              <a:t>14</a:t>
            </a:r>
            <a:endParaRPr lang="en-IN" dirty="0">
              <a:solidFill>
                <a:schemeClr val="bg1"/>
              </a:solidFill>
            </a:endParaRPr>
          </a:p>
        </p:txBody>
      </p:sp>
      <p:cxnSp>
        <p:nvCxnSpPr>
          <p:cNvPr id="11" name="Straight Connector 10"/>
          <p:cNvCxnSpPr/>
          <p:nvPr/>
        </p:nvCxnSpPr>
        <p:spPr>
          <a:xfrm flipV="1">
            <a:off x="1791222" y="751562"/>
            <a:ext cx="10039610" cy="12527"/>
          </a:xfrm>
          <a:prstGeom prst="line">
            <a:avLst/>
          </a:prstGeom>
          <a:ln w="38100"/>
        </p:spPr>
        <p:style>
          <a:lnRef idx="3">
            <a:schemeClr val="accent2"/>
          </a:lnRef>
          <a:fillRef idx="0">
            <a:schemeClr val="accent2"/>
          </a:fillRef>
          <a:effectRef idx="2">
            <a:schemeClr val="accent2"/>
          </a:effectRef>
          <a:fontRef idx="minor">
            <a:schemeClr val="tx1"/>
          </a:fontRef>
        </p:style>
      </p:cxnSp>
      <p:pic>
        <p:nvPicPr>
          <p:cNvPr id="21"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1033" y="116632"/>
            <a:ext cx="1026591" cy="960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8" name="Rectangle 37"/>
          <p:cNvSpPr/>
          <p:nvPr/>
        </p:nvSpPr>
        <p:spPr>
          <a:xfrm>
            <a:off x="1791222" y="166787"/>
            <a:ext cx="10039610" cy="584775"/>
          </a:xfrm>
          <a:prstGeom prst="rect">
            <a:avLst/>
          </a:prstGeom>
        </p:spPr>
        <p:txBody>
          <a:bodyPr wrap="square">
            <a:spAutoFit/>
          </a:bodyPr>
          <a:lstStyle/>
          <a:p>
            <a:pPr algn="ctr"/>
            <a:r>
              <a:rPr lang="en-IN" sz="3200" b="1" dirty="0" smtClean="0">
                <a:solidFill>
                  <a:srgbClr val="002060"/>
                </a:solidFill>
                <a:latin typeface="Times New Roman" pitchFamily="18" charset="0"/>
                <a:cs typeface="Times New Roman" pitchFamily="18" charset="0"/>
              </a:rPr>
              <a:t>Criterion 1 -  Vision, Mission and PEOs</a:t>
            </a:r>
            <a:endParaRPr lang="en-IN" sz="3200" b="1" dirty="0">
              <a:solidFill>
                <a:srgbClr val="002060"/>
              </a:solidFill>
              <a:latin typeface="Times New Roman" pitchFamily="18" charset="0"/>
              <a:cs typeface="Times New Roman" pitchFamily="18" charset="0"/>
            </a:endParaRPr>
          </a:p>
        </p:txBody>
      </p:sp>
      <p:graphicFrame>
        <p:nvGraphicFramePr>
          <p:cNvPr id="12" name="Table 11"/>
          <p:cNvGraphicFramePr>
            <a:graphicFrameLocks noGrp="1"/>
          </p:cNvGraphicFramePr>
          <p:nvPr>
            <p:extLst>
              <p:ext uri="{D42A27DB-BD31-4B8C-83A1-F6EECF244321}">
                <p14:modId xmlns:p14="http://schemas.microsoft.com/office/powerpoint/2010/main" val="537367395"/>
              </p:ext>
            </p:extLst>
          </p:nvPr>
        </p:nvGraphicFramePr>
        <p:xfrm>
          <a:off x="3051154" y="1273745"/>
          <a:ext cx="7560841" cy="5185413"/>
        </p:xfrm>
        <a:graphic>
          <a:graphicData uri="http://schemas.openxmlformats.org/drawingml/2006/table">
            <a:tbl>
              <a:tblPr firstRow="1" firstCol="1" bandRow="1"/>
              <a:tblGrid>
                <a:gridCol w="2029262"/>
                <a:gridCol w="2891084"/>
                <a:gridCol w="2640495"/>
              </a:tblGrid>
              <a:tr h="353317">
                <a:tc>
                  <a:txBody>
                    <a:bodyPr/>
                    <a:lstStyle/>
                    <a:p>
                      <a:pPr algn="ctr">
                        <a:lnSpc>
                          <a:spcPct val="115000"/>
                        </a:lnSpc>
                        <a:spcAft>
                          <a:spcPts val="1000"/>
                        </a:spcAft>
                      </a:pPr>
                      <a:r>
                        <a:rPr lang="en-IN" sz="1400" b="1" dirty="0">
                          <a:effectLst/>
                          <a:latin typeface="Calibri" pitchFamily="34" charset="0"/>
                          <a:ea typeface="Century Gothic"/>
                          <a:cs typeface="Times New Roman"/>
                        </a:rPr>
                        <a:t>Stakeholders</a:t>
                      </a:r>
                      <a:endParaRPr lang="en-IN" sz="1100" dirty="0">
                        <a:effectLst/>
                        <a:latin typeface="Calibri" pitchFamily="34" charset="0"/>
                        <a:ea typeface="Century Gothic"/>
                        <a:cs typeface="Times New Roman"/>
                      </a:endParaRPr>
                    </a:p>
                  </a:txBody>
                  <a:tcPr marL="61130" marR="611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66"/>
                    </a:solidFill>
                  </a:tcPr>
                </a:tc>
                <a:tc>
                  <a:txBody>
                    <a:bodyPr/>
                    <a:lstStyle/>
                    <a:p>
                      <a:pPr algn="ctr">
                        <a:lnSpc>
                          <a:spcPct val="115000"/>
                        </a:lnSpc>
                        <a:spcAft>
                          <a:spcPts val="1000"/>
                        </a:spcAft>
                      </a:pPr>
                      <a:r>
                        <a:rPr lang="en-IN" sz="1400" b="1" dirty="0">
                          <a:effectLst/>
                          <a:latin typeface="Calibri" pitchFamily="34" charset="0"/>
                          <a:ea typeface="Century Gothic"/>
                          <a:cs typeface="Times New Roman"/>
                        </a:rPr>
                        <a:t>Published at</a:t>
                      </a:r>
                      <a:endParaRPr lang="en-IN" sz="1100" dirty="0">
                        <a:effectLst/>
                        <a:latin typeface="Calibri" pitchFamily="34" charset="0"/>
                        <a:ea typeface="Century Gothic"/>
                        <a:cs typeface="Times New Roman"/>
                      </a:endParaRPr>
                    </a:p>
                  </a:txBody>
                  <a:tcPr marL="61130" marR="611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66"/>
                    </a:solidFill>
                  </a:tcPr>
                </a:tc>
                <a:tc>
                  <a:txBody>
                    <a:bodyPr/>
                    <a:lstStyle/>
                    <a:p>
                      <a:pPr algn="ctr">
                        <a:lnSpc>
                          <a:spcPct val="115000"/>
                        </a:lnSpc>
                        <a:spcAft>
                          <a:spcPts val="1000"/>
                        </a:spcAft>
                      </a:pPr>
                      <a:r>
                        <a:rPr lang="en-IN" sz="1400" b="1" dirty="0">
                          <a:effectLst/>
                          <a:latin typeface="Calibri" pitchFamily="34" charset="0"/>
                          <a:ea typeface="Century Gothic"/>
                          <a:cs typeface="Times New Roman"/>
                        </a:rPr>
                        <a:t>Dissemination Method</a:t>
                      </a:r>
                      <a:endParaRPr lang="en-IN" sz="1100" dirty="0">
                        <a:effectLst/>
                        <a:latin typeface="Calibri" pitchFamily="34" charset="0"/>
                        <a:ea typeface="Century Gothic"/>
                        <a:cs typeface="Times New Roman"/>
                      </a:endParaRPr>
                    </a:p>
                  </a:txBody>
                  <a:tcPr marL="61130" marR="611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66"/>
                    </a:solidFill>
                  </a:tcPr>
                </a:tc>
              </a:tr>
              <a:tr h="2967726">
                <a:tc>
                  <a:txBody>
                    <a:bodyPr/>
                    <a:lstStyle/>
                    <a:p>
                      <a:pPr algn="ctr">
                        <a:lnSpc>
                          <a:spcPct val="115000"/>
                        </a:lnSpc>
                        <a:spcAft>
                          <a:spcPts val="1000"/>
                        </a:spcAft>
                      </a:pPr>
                      <a:r>
                        <a:rPr lang="en-IN" sz="1400" b="1" dirty="0">
                          <a:effectLst/>
                          <a:latin typeface="Calibri" pitchFamily="34" charset="0"/>
                          <a:ea typeface="Century Gothic"/>
                          <a:cs typeface="Times New Roman"/>
                        </a:rPr>
                        <a:t>Internal Stakeholder</a:t>
                      </a:r>
                      <a:endParaRPr lang="en-IN" sz="1100" dirty="0">
                        <a:effectLst/>
                        <a:latin typeface="Calibri" pitchFamily="34" charset="0"/>
                        <a:ea typeface="Century Gothic"/>
                        <a:cs typeface="Times New Roman"/>
                      </a:endParaRPr>
                    </a:p>
                    <a:p>
                      <a:pPr algn="ctr">
                        <a:lnSpc>
                          <a:spcPct val="115000"/>
                        </a:lnSpc>
                        <a:spcAft>
                          <a:spcPts val="1000"/>
                        </a:spcAft>
                      </a:pPr>
                      <a:r>
                        <a:rPr lang="en-IN" sz="1400" dirty="0">
                          <a:effectLst/>
                          <a:latin typeface="Calibri" pitchFamily="34" charset="0"/>
                          <a:ea typeface="Century Gothic"/>
                          <a:cs typeface="Times New Roman"/>
                        </a:rPr>
                        <a:t>(Management, Principal, HOD, Faculty, Students,</a:t>
                      </a:r>
                      <a:endParaRPr lang="en-IN" sz="1100" dirty="0">
                        <a:effectLst/>
                        <a:latin typeface="Calibri" pitchFamily="34" charset="0"/>
                        <a:ea typeface="Century Gothic"/>
                        <a:cs typeface="Times New Roman"/>
                      </a:endParaRPr>
                    </a:p>
                    <a:p>
                      <a:pPr algn="ctr">
                        <a:lnSpc>
                          <a:spcPct val="115000"/>
                        </a:lnSpc>
                        <a:spcAft>
                          <a:spcPts val="1000"/>
                        </a:spcAft>
                      </a:pPr>
                      <a:r>
                        <a:rPr lang="en-IN" sz="1400" dirty="0">
                          <a:effectLst/>
                          <a:latin typeface="Calibri" pitchFamily="34" charset="0"/>
                          <a:ea typeface="Century Gothic"/>
                          <a:cs typeface="Times New Roman"/>
                        </a:rPr>
                        <a:t>Non-Teaching Staff)</a:t>
                      </a:r>
                      <a:endParaRPr lang="en-IN" sz="1100" dirty="0">
                        <a:effectLst/>
                        <a:latin typeface="Calibri" pitchFamily="34" charset="0"/>
                        <a:ea typeface="Century Gothic"/>
                        <a:cs typeface="Times New Roman"/>
                      </a:endParaRPr>
                    </a:p>
                  </a:txBody>
                  <a:tcPr marL="61130" marR="611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marL="342900" lvl="0" indent="-342900">
                        <a:lnSpc>
                          <a:spcPct val="115000"/>
                        </a:lnSpc>
                        <a:spcAft>
                          <a:spcPts val="1000"/>
                        </a:spcAft>
                        <a:buFont typeface="Symbol"/>
                        <a:buChar char=""/>
                      </a:pPr>
                      <a:r>
                        <a:rPr lang="en-IN" sz="1400" dirty="0">
                          <a:effectLst/>
                          <a:latin typeface="Calibri" pitchFamily="34" charset="0"/>
                          <a:ea typeface="Century Gothic"/>
                          <a:cs typeface="Times New Roman"/>
                        </a:rPr>
                        <a:t>Institute Website </a:t>
                      </a:r>
                      <a:r>
                        <a:rPr lang="en-IN" sz="1400" dirty="0">
                          <a:solidFill>
                            <a:schemeClr val="tx1"/>
                          </a:solidFill>
                          <a:effectLst/>
                          <a:latin typeface="Calibri" pitchFamily="34" charset="0"/>
                          <a:ea typeface="Century Gothic"/>
                          <a:cs typeface="Times New Roman"/>
                        </a:rPr>
                        <a:t>(</a:t>
                      </a:r>
                      <a:r>
                        <a:rPr lang="en-IN" sz="1400" u="sng" dirty="0">
                          <a:solidFill>
                            <a:schemeClr val="tx1"/>
                          </a:solidFill>
                          <a:effectLst/>
                          <a:latin typeface="Calibri" pitchFamily="34" charset="0"/>
                          <a:ea typeface="Century Gothic"/>
                          <a:cs typeface="Times New Roman"/>
                          <a:hlinkClick r:id="rId3"/>
                        </a:rPr>
                        <a:t>www.bgsit.ac.in</a:t>
                      </a:r>
                      <a:r>
                        <a:rPr lang="en-IN" sz="1400" dirty="0">
                          <a:solidFill>
                            <a:schemeClr val="tx1"/>
                          </a:solidFill>
                          <a:effectLst/>
                          <a:latin typeface="Calibri" pitchFamily="34" charset="0"/>
                          <a:ea typeface="Century Gothic"/>
                          <a:cs typeface="Times New Roman"/>
                        </a:rPr>
                        <a:t> )</a:t>
                      </a:r>
                      <a:endParaRPr lang="en-IN" sz="1100" dirty="0">
                        <a:solidFill>
                          <a:schemeClr val="tx1"/>
                        </a:solidFill>
                        <a:effectLst/>
                        <a:latin typeface="Calibri" pitchFamily="34" charset="0"/>
                        <a:ea typeface="Century Gothic"/>
                        <a:cs typeface="Times New Roman"/>
                      </a:endParaRPr>
                    </a:p>
                    <a:p>
                      <a:pPr marL="342900" lvl="0" indent="-342900">
                        <a:lnSpc>
                          <a:spcPct val="115000"/>
                        </a:lnSpc>
                        <a:spcAft>
                          <a:spcPts val="1000"/>
                        </a:spcAft>
                        <a:buFont typeface="Symbol"/>
                        <a:buChar char=""/>
                      </a:pPr>
                      <a:r>
                        <a:rPr lang="en-IN" sz="1400" dirty="0">
                          <a:effectLst/>
                          <a:latin typeface="Calibri" pitchFamily="34" charset="0"/>
                          <a:ea typeface="Century Gothic"/>
                          <a:cs typeface="Times New Roman"/>
                        </a:rPr>
                        <a:t>Department News letter</a:t>
                      </a:r>
                      <a:endParaRPr lang="en-IN" sz="1100" dirty="0">
                        <a:effectLst/>
                        <a:latin typeface="Calibri" pitchFamily="34" charset="0"/>
                        <a:ea typeface="Century Gothic"/>
                        <a:cs typeface="Times New Roman"/>
                      </a:endParaRPr>
                    </a:p>
                    <a:p>
                      <a:pPr marL="342900" lvl="0" indent="-342900">
                        <a:lnSpc>
                          <a:spcPct val="115000"/>
                        </a:lnSpc>
                        <a:spcAft>
                          <a:spcPts val="1000"/>
                        </a:spcAft>
                        <a:buFont typeface="Symbol"/>
                        <a:buChar char=""/>
                      </a:pPr>
                      <a:r>
                        <a:rPr lang="en-IN" sz="1400" dirty="0">
                          <a:effectLst/>
                          <a:latin typeface="Calibri" pitchFamily="34" charset="0"/>
                          <a:ea typeface="Century Gothic"/>
                          <a:cs typeface="Times New Roman"/>
                        </a:rPr>
                        <a:t>Department Notice boards</a:t>
                      </a:r>
                      <a:endParaRPr lang="en-IN" sz="1100" dirty="0">
                        <a:effectLst/>
                        <a:latin typeface="Calibri" pitchFamily="34" charset="0"/>
                        <a:ea typeface="Century Gothic"/>
                        <a:cs typeface="Times New Roman"/>
                      </a:endParaRPr>
                    </a:p>
                    <a:p>
                      <a:pPr marL="342900" lvl="0" indent="-342900">
                        <a:lnSpc>
                          <a:spcPct val="115000"/>
                        </a:lnSpc>
                        <a:spcAft>
                          <a:spcPts val="1000"/>
                        </a:spcAft>
                        <a:buFont typeface="Symbol"/>
                        <a:buChar char=""/>
                      </a:pPr>
                      <a:r>
                        <a:rPr lang="en-IN" sz="1400" dirty="0">
                          <a:effectLst/>
                          <a:latin typeface="Calibri" pitchFamily="34" charset="0"/>
                          <a:ea typeface="Century Gothic"/>
                          <a:cs typeface="Times New Roman"/>
                        </a:rPr>
                        <a:t>Classrooms</a:t>
                      </a:r>
                      <a:endParaRPr lang="en-IN" sz="1100" dirty="0">
                        <a:effectLst/>
                        <a:latin typeface="Calibri" pitchFamily="34" charset="0"/>
                        <a:ea typeface="Century Gothic"/>
                        <a:cs typeface="Times New Roman"/>
                      </a:endParaRPr>
                    </a:p>
                    <a:p>
                      <a:pPr marL="342900" lvl="0" indent="-342900">
                        <a:lnSpc>
                          <a:spcPct val="115000"/>
                        </a:lnSpc>
                        <a:spcAft>
                          <a:spcPts val="1000"/>
                        </a:spcAft>
                        <a:buFont typeface="Symbol"/>
                        <a:buChar char=""/>
                      </a:pPr>
                      <a:r>
                        <a:rPr lang="en-IN" sz="1400" dirty="0">
                          <a:effectLst/>
                          <a:latin typeface="Calibri" pitchFamily="34" charset="0"/>
                          <a:ea typeface="Century Gothic"/>
                          <a:cs typeface="Times New Roman"/>
                        </a:rPr>
                        <a:t>Department Laboratories</a:t>
                      </a:r>
                      <a:endParaRPr lang="en-IN" sz="1100" dirty="0">
                        <a:effectLst/>
                        <a:latin typeface="Calibri" pitchFamily="34" charset="0"/>
                        <a:ea typeface="Century Gothic"/>
                        <a:cs typeface="Times New Roman"/>
                      </a:endParaRPr>
                    </a:p>
                    <a:p>
                      <a:pPr marL="342900" lvl="0" indent="-342900">
                        <a:lnSpc>
                          <a:spcPct val="115000"/>
                        </a:lnSpc>
                        <a:spcAft>
                          <a:spcPts val="1000"/>
                        </a:spcAft>
                        <a:buFont typeface="Symbol"/>
                        <a:buChar char=""/>
                      </a:pPr>
                      <a:r>
                        <a:rPr lang="en-IN" sz="1400" dirty="0">
                          <a:effectLst/>
                          <a:latin typeface="Calibri" pitchFamily="34" charset="0"/>
                          <a:ea typeface="Century Gothic"/>
                          <a:cs typeface="Times New Roman"/>
                        </a:rPr>
                        <a:t>Department Library</a:t>
                      </a:r>
                      <a:endParaRPr lang="en-IN" sz="1100" dirty="0">
                        <a:effectLst/>
                        <a:latin typeface="Calibri" pitchFamily="34" charset="0"/>
                        <a:ea typeface="Century Gothic"/>
                        <a:cs typeface="Times New Roman"/>
                      </a:endParaRPr>
                    </a:p>
                    <a:p>
                      <a:pPr marL="342900" lvl="0" indent="-342900">
                        <a:lnSpc>
                          <a:spcPct val="115000"/>
                        </a:lnSpc>
                        <a:spcAft>
                          <a:spcPts val="1000"/>
                        </a:spcAft>
                        <a:buFont typeface="Symbol"/>
                        <a:buChar char=""/>
                      </a:pPr>
                      <a:r>
                        <a:rPr lang="en-IN" sz="1400" dirty="0">
                          <a:effectLst/>
                          <a:latin typeface="Calibri" pitchFamily="34" charset="0"/>
                          <a:ea typeface="Century Gothic"/>
                          <a:cs typeface="Times New Roman"/>
                        </a:rPr>
                        <a:t>HOD Chamber</a:t>
                      </a:r>
                      <a:endParaRPr lang="en-IN" sz="1100" dirty="0">
                        <a:effectLst/>
                        <a:latin typeface="Calibri" pitchFamily="34" charset="0"/>
                        <a:ea typeface="Century Gothic"/>
                        <a:cs typeface="Times New Roman"/>
                      </a:endParaRPr>
                    </a:p>
                    <a:p>
                      <a:pPr marL="342900" lvl="0" indent="-342900">
                        <a:lnSpc>
                          <a:spcPct val="115000"/>
                        </a:lnSpc>
                        <a:spcAft>
                          <a:spcPts val="1000"/>
                        </a:spcAft>
                        <a:buFont typeface="Symbol"/>
                        <a:buChar char=""/>
                      </a:pPr>
                      <a:r>
                        <a:rPr lang="en-IN" sz="1400" dirty="0">
                          <a:effectLst/>
                          <a:latin typeface="Calibri" pitchFamily="34" charset="0"/>
                          <a:ea typeface="Century Gothic"/>
                          <a:cs typeface="Times New Roman"/>
                        </a:rPr>
                        <a:t>Faculty Chambers</a:t>
                      </a:r>
                      <a:endParaRPr lang="en-IN" sz="1100" dirty="0">
                        <a:effectLst/>
                        <a:latin typeface="Calibri" pitchFamily="34" charset="0"/>
                        <a:ea typeface="Century Gothic"/>
                        <a:cs typeface="Times New Roman"/>
                      </a:endParaRPr>
                    </a:p>
                    <a:p>
                      <a:pPr marL="342900" lvl="0" indent="-342900">
                        <a:lnSpc>
                          <a:spcPct val="115000"/>
                        </a:lnSpc>
                        <a:spcAft>
                          <a:spcPts val="1000"/>
                        </a:spcAft>
                        <a:buFont typeface="Symbol"/>
                        <a:buChar char=""/>
                      </a:pPr>
                      <a:r>
                        <a:rPr lang="en-IN" sz="1400" dirty="0">
                          <a:effectLst/>
                          <a:latin typeface="Calibri" pitchFamily="34" charset="0"/>
                          <a:ea typeface="Century Gothic"/>
                          <a:cs typeface="Times New Roman"/>
                        </a:rPr>
                        <a:t>Lab Manuals</a:t>
                      </a:r>
                      <a:endParaRPr lang="en-IN" sz="1100" dirty="0">
                        <a:effectLst/>
                        <a:latin typeface="Calibri" pitchFamily="34" charset="0"/>
                        <a:ea typeface="Century Gothic"/>
                        <a:cs typeface="Times New Roman"/>
                      </a:endParaRPr>
                    </a:p>
                  </a:txBody>
                  <a:tcPr marL="61130" marR="611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342900">
                        <a:lnSpc>
                          <a:spcPct val="115000"/>
                        </a:lnSpc>
                        <a:spcAft>
                          <a:spcPts val="1000"/>
                        </a:spcAft>
                        <a:buFont typeface="Symbol"/>
                        <a:buChar char=""/>
                      </a:pPr>
                      <a:r>
                        <a:rPr lang="en-IN" sz="1400" dirty="0">
                          <a:effectLst/>
                          <a:latin typeface="Calibri" pitchFamily="34" charset="0"/>
                          <a:ea typeface="Century Gothic"/>
                          <a:cs typeface="Times New Roman"/>
                        </a:rPr>
                        <a:t>Orientation Programs</a:t>
                      </a:r>
                      <a:endParaRPr lang="en-IN" sz="1100" dirty="0">
                        <a:effectLst/>
                        <a:latin typeface="Calibri" pitchFamily="34" charset="0"/>
                        <a:ea typeface="Century Gothic"/>
                        <a:cs typeface="Times New Roman"/>
                      </a:endParaRPr>
                    </a:p>
                    <a:p>
                      <a:pPr marL="342900" lvl="0" indent="-342900">
                        <a:lnSpc>
                          <a:spcPct val="115000"/>
                        </a:lnSpc>
                        <a:spcAft>
                          <a:spcPts val="1000"/>
                        </a:spcAft>
                        <a:buFont typeface="Symbol"/>
                        <a:buChar char=""/>
                      </a:pPr>
                      <a:r>
                        <a:rPr lang="en-IN" sz="1400" dirty="0">
                          <a:effectLst/>
                          <a:latin typeface="Calibri" pitchFamily="34" charset="0"/>
                          <a:ea typeface="Century Gothic"/>
                          <a:cs typeface="Times New Roman"/>
                        </a:rPr>
                        <a:t>Department Meetings</a:t>
                      </a:r>
                      <a:endParaRPr lang="en-IN" sz="1100" dirty="0">
                        <a:effectLst/>
                        <a:latin typeface="Calibri" pitchFamily="34" charset="0"/>
                        <a:ea typeface="Century Gothic"/>
                        <a:cs typeface="Times New Roman"/>
                      </a:endParaRPr>
                    </a:p>
                    <a:p>
                      <a:pPr marL="342900" lvl="0" indent="-342900">
                        <a:lnSpc>
                          <a:spcPct val="115000"/>
                        </a:lnSpc>
                        <a:spcAft>
                          <a:spcPts val="1000"/>
                        </a:spcAft>
                        <a:buFont typeface="Symbol"/>
                        <a:buChar char=""/>
                      </a:pPr>
                      <a:r>
                        <a:rPr lang="en-IN" sz="1400" dirty="0">
                          <a:effectLst/>
                          <a:latin typeface="Calibri" pitchFamily="34" charset="0"/>
                          <a:ea typeface="Century Gothic"/>
                          <a:cs typeface="Times New Roman"/>
                        </a:rPr>
                        <a:t>Workshops</a:t>
                      </a:r>
                      <a:endParaRPr lang="en-IN" sz="1100" dirty="0">
                        <a:effectLst/>
                        <a:latin typeface="Calibri" pitchFamily="34" charset="0"/>
                        <a:ea typeface="Century Gothic"/>
                        <a:cs typeface="Times New Roman"/>
                      </a:endParaRPr>
                    </a:p>
                    <a:p>
                      <a:pPr marL="342900" lvl="0" indent="-342900">
                        <a:lnSpc>
                          <a:spcPct val="115000"/>
                        </a:lnSpc>
                        <a:spcAft>
                          <a:spcPts val="1000"/>
                        </a:spcAft>
                        <a:buFont typeface="Symbol"/>
                        <a:buChar char=""/>
                      </a:pPr>
                      <a:r>
                        <a:rPr lang="en-IN" sz="1400" dirty="0">
                          <a:effectLst/>
                          <a:latin typeface="Calibri" pitchFamily="34" charset="0"/>
                          <a:ea typeface="Century Gothic"/>
                          <a:cs typeface="Times New Roman"/>
                        </a:rPr>
                        <a:t>Seminars</a:t>
                      </a:r>
                      <a:endParaRPr lang="en-IN" sz="1100" dirty="0">
                        <a:effectLst/>
                        <a:latin typeface="Calibri" pitchFamily="34" charset="0"/>
                        <a:ea typeface="Century Gothic"/>
                        <a:cs typeface="Times New Roman"/>
                      </a:endParaRPr>
                    </a:p>
                    <a:p>
                      <a:pPr marL="342900" lvl="0" indent="-342900">
                        <a:lnSpc>
                          <a:spcPct val="115000"/>
                        </a:lnSpc>
                        <a:spcAft>
                          <a:spcPts val="1000"/>
                        </a:spcAft>
                        <a:buFont typeface="Symbol"/>
                        <a:buChar char=""/>
                      </a:pPr>
                      <a:r>
                        <a:rPr lang="en-IN" sz="1400" dirty="0">
                          <a:effectLst/>
                          <a:latin typeface="Calibri" pitchFamily="34" charset="0"/>
                          <a:ea typeface="Century Gothic"/>
                          <a:cs typeface="Times New Roman"/>
                        </a:rPr>
                        <a:t>Progress Reports</a:t>
                      </a:r>
                      <a:endParaRPr lang="en-IN" sz="1100" dirty="0">
                        <a:effectLst/>
                        <a:latin typeface="Calibri" pitchFamily="34" charset="0"/>
                        <a:ea typeface="Century Gothic"/>
                        <a:cs typeface="Times New Roman"/>
                      </a:endParaRPr>
                    </a:p>
                    <a:p>
                      <a:pPr marL="342900" lvl="0" indent="-342900">
                        <a:lnSpc>
                          <a:spcPct val="115000"/>
                        </a:lnSpc>
                        <a:spcAft>
                          <a:spcPts val="1000"/>
                        </a:spcAft>
                        <a:buFont typeface="Symbol"/>
                        <a:buChar char=""/>
                      </a:pPr>
                      <a:r>
                        <a:rPr lang="en-IN" sz="1400" dirty="0">
                          <a:effectLst/>
                          <a:latin typeface="Calibri" pitchFamily="34" charset="0"/>
                          <a:ea typeface="Century Gothic"/>
                          <a:cs typeface="Times New Roman"/>
                        </a:rPr>
                        <a:t>Conferences</a:t>
                      </a:r>
                      <a:endParaRPr lang="en-IN" sz="1100" dirty="0">
                        <a:effectLst/>
                        <a:latin typeface="Calibri" pitchFamily="34" charset="0"/>
                        <a:ea typeface="Century Gothic"/>
                        <a:cs typeface="Times New Roman"/>
                      </a:endParaRPr>
                    </a:p>
                    <a:p>
                      <a:pPr marL="342900" lvl="0" indent="-342900">
                        <a:lnSpc>
                          <a:spcPct val="115000"/>
                        </a:lnSpc>
                        <a:spcAft>
                          <a:spcPts val="1000"/>
                        </a:spcAft>
                        <a:buFont typeface="Symbol"/>
                        <a:buChar char=""/>
                      </a:pPr>
                      <a:r>
                        <a:rPr lang="en-IN" sz="1400" dirty="0">
                          <a:effectLst/>
                          <a:latin typeface="Calibri" pitchFamily="34" charset="0"/>
                          <a:ea typeface="Century Gothic"/>
                          <a:cs typeface="Times New Roman"/>
                        </a:rPr>
                        <a:t>Faculty Development Programs</a:t>
                      </a:r>
                      <a:endParaRPr lang="en-IN" sz="1100" dirty="0">
                        <a:effectLst/>
                        <a:latin typeface="Calibri" pitchFamily="34" charset="0"/>
                        <a:ea typeface="Century Gothic"/>
                        <a:cs typeface="Times New Roman"/>
                      </a:endParaRPr>
                    </a:p>
                    <a:p>
                      <a:pPr marL="342900" lvl="0" indent="-342900">
                        <a:lnSpc>
                          <a:spcPct val="115000"/>
                        </a:lnSpc>
                        <a:spcAft>
                          <a:spcPts val="1000"/>
                        </a:spcAft>
                        <a:buFont typeface="Symbol"/>
                        <a:buChar char=""/>
                      </a:pPr>
                      <a:r>
                        <a:rPr lang="en-IN" sz="1400" dirty="0">
                          <a:effectLst/>
                          <a:latin typeface="Calibri" pitchFamily="34" charset="0"/>
                          <a:ea typeface="Century Gothic"/>
                          <a:cs typeface="Times New Roman"/>
                        </a:rPr>
                        <a:t>Training Programs</a:t>
                      </a:r>
                      <a:endParaRPr lang="en-IN" sz="1100" dirty="0">
                        <a:effectLst/>
                        <a:latin typeface="Calibri" pitchFamily="34" charset="0"/>
                        <a:ea typeface="Century Gothic"/>
                        <a:cs typeface="Times New Roman"/>
                      </a:endParaRPr>
                    </a:p>
                    <a:p>
                      <a:pPr marL="342900" lvl="0" indent="-342900">
                        <a:lnSpc>
                          <a:spcPct val="115000"/>
                        </a:lnSpc>
                        <a:spcAft>
                          <a:spcPts val="1000"/>
                        </a:spcAft>
                        <a:buFont typeface="Symbol"/>
                        <a:buChar char=""/>
                      </a:pPr>
                      <a:r>
                        <a:rPr lang="en-IN" sz="1400" dirty="0">
                          <a:effectLst/>
                          <a:latin typeface="Calibri" pitchFamily="34" charset="0"/>
                          <a:ea typeface="Century Gothic"/>
                          <a:cs typeface="Times New Roman"/>
                        </a:rPr>
                        <a:t>E-mails</a:t>
                      </a:r>
                      <a:endParaRPr lang="en-IN" sz="1100" dirty="0">
                        <a:effectLst/>
                        <a:latin typeface="Calibri" pitchFamily="34" charset="0"/>
                        <a:ea typeface="Century Gothic"/>
                        <a:cs typeface="Times New Roman"/>
                      </a:endParaRPr>
                    </a:p>
                  </a:txBody>
                  <a:tcPr marL="61130" marR="611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276928">
                <a:tc>
                  <a:txBody>
                    <a:bodyPr/>
                    <a:lstStyle/>
                    <a:p>
                      <a:pPr algn="ctr">
                        <a:lnSpc>
                          <a:spcPct val="115000"/>
                        </a:lnSpc>
                        <a:spcAft>
                          <a:spcPts val="1000"/>
                        </a:spcAft>
                      </a:pPr>
                      <a:r>
                        <a:rPr lang="en-IN" sz="1400" b="1">
                          <a:effectLst/>
                          <a:latin typeface="Calibri" pitchFamily="34" charset="0"/>
                          <a:ea typeface="Century Gothic"/>
                          <a:cs typeface="Times New Roman"/>
                        </a:rPr>
                        <a:t>External Stakeholder</a:t>
                      </a:r>
                      <a:endParaRPr lang="en-IN" sz="1100">
                        <a:effectLst/>
                        <a:latin typeface="Calibri" pitchFamily="34" charset="0"/>
                        <a:ea typeface="Century Gothic"/>
                        <a:cs typeface="Times New Roman"/>
                      </a:endParaRPr>
                    </a:p>
                    <a:p>
                      <a:pPr algn="ctr">
                        <a:lnSpc>
                          <a:spcPct val="115000"/>
                        </a:lnSpc>
                        <a:spcAft>
                          <a:spcPts val="1000"/>
                        </a:spcAft>
                      </a:pPr>
                      <a:r>
                        <a:rPr lang="en-IN" sz="1400">
                          <a:effectLst/>
                          <a:latin typeface="Calibri" pitchFamily="34" charset="0"/>
                          <a:ea typeface="Century Gothic"/>
                          <a:cs typeface="Times New Roman"/>
                        </a:rPr>
                        <a:t>(Parents, Alumni, Professional Bodies, Industry)</a:t>
                      </a:r>
                      <a:endParaRPr lang="en-IN" sz="1100">
                        <a:effectLst/>
                        <a:latin typeface="Calibri" pitchFamily="34" charset="0"/>
                        <a:ea typeface="Century Gothic"/>
                        <a:cs typeface="Times New Roman"/>
                      </a:endParaRPr>
                    </a:p>
                  </a:txBody>
                  <a:tcPr marL="61130" marR="611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marL="342900" lvl="0" indent="-342900">
                        <a:lnSpc>
                          <a:spcPct val="115000"/>
                        </a:lnSpc>
                        <a:spcAft>
                          <a:spcPts val="1000"/>
                        </a:spcAft>
                        <a:buFont typeface="Symbol"/>
                        <a:buChar char=""/>
                      </a:pPr>
                      <a:r>
                        <a:rPr lang="en-IN" sz="1400" dirty="0">
                          <a:effectLst/>
                          <a:latin typeface="Calibri" pitchFamily="34" charset="0"/>
                          <a:ea typeface="Century Gothic"/>
                          <a:cs typeface="Times New Roman"/>
                        </a:rPr>
                        <a:t>Institute Website (</a:t>
                      </a:r>
                      <a:r>
                        <a:rPr lang="en-IN" sz="1400" u="sng" dirty="0">
                          <a:solidFill>
                            <a:srgbClr val="410082"/>
                          </a:solidFill>
                          <a:effectLst/>
                          <a:latin typeface="Calibri" pitchFamily="34" charset="0"/>
                          <a:ea typeface="Century Gothic"/>
                          <a:cs typeface="Times New Roman"/>
                          <a:hlinkClick r:id="rId3"/>
                        </a:rPr>
                        <a:t>www.bgsit.ac.in</a:t>
                      </a:r>
                      <a:r>
                        <a:rPr lang="en-IN" sz="1400" dirty="0">
                          <a:effectLst/>
                          <a:latin typeface="Calibri" pitchFamily="34" charset="0"/>
                          <a:ea typeface="Century Gothic"/>
                          <a:cs typeface="Times New Roman"/>
                        </a:rPr>
                        <a:t> )</a:t>
                      </a:r>
                      <a:endParaRPr lang="en-IN" sz="1100" dirty="0">
                        <a:effectLst/>
                        <a:latin typeface="Calibri" pitchFamily="34" charset="0"/>
                        <a:ea typeface="Century Gothic"/>
                        <a:cs typeface="Times New Roman"/>
                      </a:endParaRPr>
                    </a:p>
                    <a:p>
                      <a:pPr marL="342900" lvl="0" indent="-342900">
                        <a:lnSpc>
                          <a:spcPct val="115000"/>
                        </a:lnSpc>
                        <a:spcAft>
                          <a:spcPts val="1000"/>
                        </a:spcAft>
                        <a:buFont typeface="Symbol"/>
                        <a:buChar char=""/>
                      </a:pPr>
                      <a:r>
                        <a:rPr lang="en-IN" sz="1400" dirty="0">
                          <a:effectLst/>
                          <a:latin typeface="Calibri" pitchFamily="34" charset="0"/>
                          <a:ea typeface="Century Gothic"/>
                          <a:cs typeface="Times New Roman"/>
                        </a:rPr>
                        <a:t>News </a:t>
                      </a:r>
                      <a:r>
                        <a:rPr lang="en-IN" sz="1400" dirty="0" smtClean="0">
                          <a:effectLst/>
                          <a:latin typeface="Calibri" pitchFamily="34" charset="0"/>
                          <a:ea typeface="Century Gothic"/>
                          <a:cs typeface="Times New Roman"/>
                        </a:rPr>
                        <a:t>letter</a:t>
                      </a:r>
                      <a:endParaRPr lang="en-IN" sz="1100" dirty="0">
                        <a:effectLst/>
                        <a:latin typeface="Calibri" pitchFamily="34" charset="0"/>
                        <a:ea typeface="Century Gothic"/>
                        <a:cs typeface="Times New Roman"/>
                      </a:endParaRPr>
                    </a:p>
                  </a:txBody>
                  <a:tcPr marL="61130" marR="611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342900">
                        <a:lnSpc>
                          <a:spcPct val="115000"/>
                        </a:lnSpc>
                        <a:spcAft>
                          <a:spcPts val="1000"/>
                        </a:spcAft>
                        <a:buFont typeface="Symbol"/>
                        <a:buChar char=""/>
                      </a:pPr>
                      <a:r>
                        <a:rPr lang="en-IN" sz="1400" dirty="0">
                          <a:effectLst/>
                          <a:latin typeface="Calibri" pitchFamily="34" charset="0"/>
                          <a:ea typeface="Century Gothic"/>
                          <a:cs typeface="Times New Roman"/>
                        </a:rPr>
                        <a:t>Parent-Teachers Meetings</a:t>
                      </a:r>
                      <a:endParaRPr lang="en-IN" sz="1100" dirty="0">
                        <a:effectLst/>
                        <a:latin typeface="Calibri" pitchFamily="34" charset="0"/>
                        <a:ea typeface="Century Gothic"/>
                        <a:cs typeface="Times New Roman"/>
                      </a:endParaRPr>
                    </a:p>
                    <a:p>
                      <a:pPr marL="342900" lvl="0" indent="-342900">
                        <a:lnSpc>
                          <a:spcPct val="115000"/>
                        </a:lnSpc>
                        <a:spcAft>
                          <a:spcPts val="1000"/>
                        </a:spcAft>
                        <a:buFont typeface="Symbol"/>
                        <a:buChar char=""/>
                      </a:pPr>
                      <a:r>
                        <a:rPr lang="en-IN" sz="1400" dirty="0">
                          <a:effectLst/>
                          <a:latin typeface="Calibri" pitchFamily="34" charset="0"/>
                          <a:ea typeface="Century Gothic"/>
                          <a:cs typeface="Times New Roman"/>
                        </a:rPr>
                        <a:t>Progress Reports</a:t>
                      </a:r>
                      <a:endParaRPr lang="en-IN" sz="1100" dirty="0">
                        <a:effectLst/>
                        <a:latin typeface="Calibri" pitchFamily="34" charset="0"/>
                        <a:ea typeface="Century Gothic"/>
                        <a:cs typeface="Times New Roman"/>
                      </a:endParaRPr>
                    </a:p>
                    <a:p>
                      <a:pPr marL="342900" lvl="0" indent="-342900">
                        <a:lnSpc>
                          <a:spcPct val="115000"/>
                        </a:lnSpc>
                        <a:spcAft>
                          <a:spcPts val="1000"/>
                        </a:spcAft>
                        <a:buFont typeface="Symbol"/>
                        <a:buChar char=""/>
                      </a:pPr>
                      <a:r>
                        <a:rPr lang="en-IN" sz="1400" dirty="0">
                          <a:effectLst/>
                          <a:latin typeface="Calibri" pitchFamily="34" charset="0"/>
                          <a:ea typeface="Century Gothic"/>
                          <a:cs typeface="Times New Roman"/>
                        </a:rPr>
                        <a:t>Alumni Interactions</a:t>
                      </a:r>
                      <a:endParaRPr lang="en-IN" sz="1100" dirty="0">
                        <a:effectLst/>
                        <a:latin typeface="Calibri" pitchFamily="34" charset="0"/>
                        <a:ea typeface="Century Gothic"/>
                        <a:cs typeface="Times New Roman"/>
                      </a:endParaRPr>
                    </a:p>
                    <a:p>
                      <a:pPr marL="342900" lvl="0" indent="-342900">
                        <a:lnSpc>
                          <a:spcPct val="115000"/>
                        </a:lnSpc>
                        <a:spcAft>
                          <a:spcPts val="1000"/>
                        </a:spcAft>
                        <a:buFont typeface="Symbol"/>
                        <a:buChar char=""/>
                      </a:pPr>
                      <a:r>
                        <a:rPr lang="en-IN" sz="1400" dirty="0">
                          <a:effectLst/>
                          <a:latin typeface="Calibri" pitchFamily="34" charset="0"/>
                          <a:ea typeface="Century Gothic"/>
                          <a:cs typeface="Times New Roman"/>
                        </a:rPr>
                        <a:t>E-mails</a:t>
                      </a:r>
                      <a:endParaRPr lang="en-IN" sz="1100" dirty="0">
                        <a:effectLst/>
                        <a:latin typeface="Calibri" pitchFamily="34" charset="0"/>
                        <a:ea typeface="Century Gothic"/>
                        <a:cs typeface="Times New Roman"/>
                      </a:endParaRPr>
                    </a:p>
                  </a:txBody>
                  <a:tcPr marL="61130" marR="6113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10" name="TextBox 9"/>
          <p:cNvSpPr txBox="1"/>
          <p:nvPr/>
        </p:nvSpPr>
        <p:spPr>
          <a:xfrm>
            <a:off x="5763802" y="852755"/>
            <a:ext cx="2009204" cy="461665"/>
          </a:xfrm>
          <a:prstGeom prst="rect">
            <a:avLst/>
          </a:prstGeom>
          <a:noFill/>
        </p:spPr>
        <p:txBody>
          <a:bodyPr wrap="none" rtlCol="0">
            <a:spAutoFit/>
          </a:bodyPr>
          <a:lstStyle/>
          <a:p>
            <a:r>
              <a:rPr lang="en-IN" sz="2400" b="1" dirty="0" smtClean="0">
                <a:solidFill>
                  <a:srgbClr val="C00000"/>
                </a:solidFill>
              </a:rPr>
              <a:t>Dissemination</a:t>
            </a:r>
            <a:endParaRPr lang="en-IN" sz="2400" b="1" dirty="0">
              <a:solidFill>
                <a:srgbClr val="C00000"/>
              </a:solidFill>
            </a:endParaRPr>
          </a:p>
        </p:txBody>
      </p:sp>
    </p:spTree>
    <p:extLst>
      <p:ext uri="{BB962C8B-B14F-4D97-AF65-F5344CB8AC3E}">
        <p14:creationId xmlns:p14="http://schemas.microsoft.com/office/powerpoint/2010/main" val="367163948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 y="0"/>
            <a:ext cx="1415442" cy="6858000"/>
          </a:xfrm>
          <a:prstGeom prst="rect">
            <a:avLst/>
          </a:prstGeom>
          <a:solidFill>
            <a:schemeClr val="accent4">
              <a:lumMod val="20000"/>
              <a:lumOff val="8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 name="Rectangle 4"/>
          <p:cNvSpPr/>
          <p:nvPr/>
        </p:nvSpPr>
        <p:spPr>
          <a:xfrm>
            <a:off x="1415442" y="6538586"/>
            <a:ext cx="9870510" cy="319414"/>
          </a:xfrm>
          <a:prstGeom prst="rect">
            <a:avLst/>
          </a:prstGeom>
          <a:solidFill>
            <a:schemeClr val="accent4">
              <a:lumMod val="20000"/>
              <a:lumOff val="8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C00000"/>
                </a:solidFill>
              </a:rPr>
              <a:t>Department of Electronics and Communication Engineering</a:t>
            </a:r>
            <a:endParaRPr lang="en-IN" b="1" dirty="0">
              <a:solidFill>
                <a:srgbClr val="C00000"/>
              </a:solidFill>
            </a:endParaRPr>
          </a:p>
        </p:txBody>
      </p:sp>
      <p:sp>
        <p:nvSpPr>
          <p:cNvPr id="6" name="Rectangle 5"/>
          <p:cNvSpPr/>
          <p:nvPr/>
        </p:nvSpPr>
        <p:spPr>
          <a:xfrm>
            <a:off x="1240077" y="0"/>
            <a:ext cx="175364" cy="6858000"/>
          </a:xfrm>
          <a:prstGeom prst="rect">
            <a:avLst/>
          </a:prstGeom>
          <a:solidFill>
            <a:srgbClr val="C0000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 name="Rounded Rectangle 6"/>
          <p:cNvSpPr/>
          <p:nvPr/>
        </p:nvSpPr>
        <p:spPr>
          <a:xfrm>
            <a:off x="11586575" y="6538586"/>
            <a:ext cx="488515" cy="319414"/>
          </a:xfrm>
          <a:prstGeom prst="roundRect">
            <a:avLst/>
          </a:prstGeom>
          <a:solidFill>
            <a:srgbClr val="C00000"/>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solidFill>
              </a:rPr>
              <a:t>15</a:t>
            </a:r>
            <a:endParaRPr lang="en-IN" dirty="0">
              <a:solidFill>
                <a:schemeClr val="bg1"/>
              </a:solidFill>
            </a:endParaRPr>
          </a:p>
        </p:txBody>
      </p:sp>
      <p:cxnSp>
        <p:nvCxnSpPr>
          <p:cNvPr id="11" name="Straight Connector 10"/>
          <p:cNvCxnSpPr/>
          <p:nvPr/>
        </p:nvCxnSpPr>
        <p:spPr>
          <a:xfrm flipV="1">
            <a:off x="1791222" y="954762"/>
            <a:ext cx="10039610" cy="12527"/>
          </a:xfrm>
          <a:prstGeom prst="line">
            <a:avLst/>
          </a:prstGeom>
          <a:ln w="38100"/>
        </p:spPr>
        <p:style>
          <a:lnRef idx="3">
            <a:schemeClr val="accent2"/>
          </a:lnRef>
          <a:fillRef idx="0">
            <a:schemeClr val="accent2"/>
          </a:fillRef>
          <a:effectRef idx="2">
            <a:schemeClr val="accent2"/>
          </a:effectRef>
          <a:fontRef idx="minor">
            <a:schemeClr val="tx1"/>
          </a:fontRef>
        </p:style>
      </p:cxnSp>
      <p:pic>
        <p:nvPicPr>
          <p:cNvPr id="21"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1033" y="116632"/>
            <a:ext cx="1026591" cy="960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9"/>
          <p:cNvSpPr/>
          <p:nvPr/>
        </p:nvSpPr>
        <p:spPr>
          <a:xfrm>
            <a:off x="1833477" y="72049"/>
            <a:ext cx="10039610" cy="954107"/>
          </a:xfrm>
          <a:prstGeom prst="rect">
            <a:avLst/>
          </a:prstGeom>
        </p:spPr>
        <p:txBody>
          <a:bodyPr wrap="square">
            <a:spAutoFit/>
          </a:bodyPr>
          <a:lstStyle/>
          <a:p>
            <a:pPr algn="ctr"/>
            <a:r>
              <a:rPr lang="en-IN" sz="2800" b="1" dirty="0" smtClean="0">
                <a:solidFill>
                  <a:srgbClr val="002060"/>
                </a:solidFill>
                <a:latin typeface="Times New Roman" pitchFamily="18" charset="0"/>
                <a:cs typeface="Times New Roman" pitchFamily="18" charset="0"/>
              </a:rPr>
              <a:t>Criterion 2 -  Program Curriculum and Teaching Learning Process</a:t>
            </a:r>
            <a:endParaRPr lang="en-IN" sz="2800" b="1" dirty="0">
              <a:solidFill>
                <a:srgbClr val="002060"/>
              </a:solidFill>
              <a:latin typeface="Times New Roman" pitchFamily="18" charset="0"/>
              <a:cs typeface="Times New Roman" pitchFamily="18" charset="0"/>
            </a:endParaRPr>
          </a:p>
        </p:txBody>
      </p:sp>
      <p:graphicFrame>
        <p:nvGraphicFramePr>
          <p:cNvPr id="60" name="Table 59"/>
          <p:cNvGraphicFramePr>
            <a:graphicFrameLocks noGrp="1"/>
          </p:cNvGraphicFramePr>
          <p:nvPr>
            <p:extLst>
              <p:ext uri="{D42A27DB-BD31-4B8C-83A1-F6EECF244321}">
                <p14:modId xmlns:p14="http://schemas.microsoft.com/office/powerpoint/2010/main" val="3976970665"/>
              </p:ext>
            </p:extLst>
          </p:nvPr>
        </p:nvGraphicFramePr>
        <p:xfrm>
          <a:off x="1932827" y="1473406"/>
          <a:ext cx="4392488" cy="4390195"/>
        </p:xfrm>
        <a:graphic>
          <a:graphicData uri="http://schemas.openxmlformats.org/drawingml/2006/table">
            <a:tbl>
              <a:tblPr firstRow="1" bandRow="1">
                <a:tableStyleId>{68D230F3-CF80-4859-8CE7-A43EE81993B5}</a:tableStyleId>
              </a:tblPr>
              <a:tblGrid>
                <a:gridCol w="595592">
                  <a:extLst>
                    <a:ext uri="{9D8B030D-6E8A-4147-A177-3AD203B41FA5}">
                      <a16:colId xmlns="" xmlns:a16="http://schemas.microsoft.com/office/drawing/2014/main" val="20000"/>
                    </a:ext>
                  </a:extLst>
                </a:gridCol>
                <a:gridCol w="3220832">
                  <a:extLst>
                    <a:ext uri="{9D8B030D-6E8A-4147-A177-3AD203B41FA5}">
                      <a16:colId xmlns="" xmlns:a16="http://schemas.microsoft.com/office/drawing/2014/main" val="20001"/>
                    </a:ext>
                  </a:extLst>
                </a:gridCol>
                <a:gridCol w="576064">
                  <a:extLst>
                    <a:ext uri="{9D8B030D-6E8A-4147-A177-3AD203B41FA5}">
                      <a16:colId xmlns="" xmlns:a16="http://schemas.microsoft.com/office/drawing/2014/main" val="20002"/>
                    </a:ext>
                  </a:extLst>
                </a:gridCol>
              </a:tblGrid>
              <a:tr h="673360">
                <a:tc>
                  <a:txBody>
                    <a:bodyPr/>
                    <a:lstStyle/>
                    <a:p>
                      <a:pPr algn="ctr"/>
                      <a:r>
                        <a:rPr lang="en-US" sz="1600" dirty="0"/>
                        <a:t>Sl. No.</a:t>
                      </a:r>
                      <a:endParaRPr lang="en-IN" sz="1600" b="1" dirty="0">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a:r>
                        <a:rPr lang="en-US" sz="1600" dirty="0"/>
                        <a:t>Course Group</a:t>
                      </a:r>
                      <a:endParaRPr lang="en-IN" sz="1600" b="1" dirty="0">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a:r>
                        <a:rPr lang="en-US" sz="1600" dirty="0"/>
                        <a:t>No. </a:t>
                      </a:r>
                      <a:endParaRPr lang="en-IN" sz="1600" b="1" dirty="0">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extLst>
                  <a:ext uri="{0D108BD9-81ED-4DB2-BD59-A6C34878D82A}">
                    <a16:rowId xmlns="" xmlns:a16="http://schemas.microsoft.com/office/drawing/2014/main" val="10000"/>
                  </a:ext>
                </a:extLst>
              </a:tr>
              <a:tr h="367157">
                <a:tc>
                  <a:txBody>
                    <a:bodyPr/>
                    <a:lstStyle/>
                    <a:p>
                      <a:r>
                        <a:rPr lang="en-US" sz="1600" b="0" dirty="0"/>
                        <a:t>1</a:t>
                      </a:r>
                      <a:endParaRPr lang="en-IN" sz="1600" b="0"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a:t>Basic Science</a:t>
                      </a:r>
                      <a:r>
                        <a:rPr lang="en-US" sz="1600" baseline="0" dirty="0"/>
                        <a:t> Courses (BS)</a:t>
                      </a:r>
                      <a:endParaRPr lang="en-IN" sz="1600" b="1"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b="1" dirty="0">
                          <a:latin typeface="Calibri" panose="020F0502020204030204" pitchFamily="34" charset="0"/>
                          <a:cs typeface="Calibri" panose="020F0502020204030204" pitchFamily="34" charset="0"/>
                        </a:rPr>
                        <a:t>8</a:t>
                      </a:r>
                      <a:endParaRPr lang="en-IN" sz="1600" b="1"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1"/>
                  </a:ext>
                </a:extLst>
              </a:tr>
              <a:tr h="367157">
                <a:tc>
                  <a:txBody>
                    <a:bodyPr/>
                    <a:lstStyle/>
                    <a:p>
                      <a:r>
                        <a:rPr lang="en-US" sz="1600" b="0" dirty="0"/>
                        <a:t>2</a:t>
                      </a:r>
                      <a:endParaRPr lang="en-IN" sz="1600" b="0"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a:t>Engineering Science</a:t>
                      </a:r>
                      <a:r>
                        <a:rPr lang="en-US" sz="1600" baseline="0" dirty="0"/>
                        <a:t> Courses (ES)</a:t>
                      </a:r>
                      <a:endParaRPr lang="en-IN" sz="1600" b="1"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b="1" dirty="0">
                          <a:latin typeface="Calibri" panose="020F0502020204030204" pitchFamily="34" charset="0"/>
                          <a:cs typeface="Calibri" panose="020F0502020204030204" pitchFamily="34" charset="0"/>
                        </a:rPr>
                        <a:t>8</a:t>
                      </a:r>
                      <a:endParaRPr lang="en-IN" sz="1600" b="1"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2"/>
                  </a:ext>
                </a:extLst>
              </a:tr>
              <a:tr h="573368">
                <a:tc>
                  <a:txBody>
                    <a:bodyPr/>
                    <a:lstStyle/>
                    <a:p>
                      <a:r>
                        <a:rPr lang="en-US" sz="1600" b="0" dirty="0"/>
                        <a:t>3</a:t>
                      </a:r>
                      <a:endParaRPr lang="en-IN" sz="1600" b="0"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smtClean="0"/>
                        <a:t>Humanities</a:t>
                      </a:r>
                      <a:r>
                        <a:rPr lang="en-US" sz="1600" baseline="0" dirty="0" smtClean="0"/>
                        <a:t> </a:t>
                      </a:r>
                      <a:endParaRPr lang="en-IN" sz="1600" b="1"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b="1" dirty="0" smtClean="0">
                          <a:latin typeface="Calibri" panose="020F0502020204030204" pitchFamily="34" charset="0"/>
                          <a:cs typeface="Calibri" panose="020F0502020204030204" pitchFamily="34" charset="0"/>
                        </a:rPr>
                        <a:t>5</a:t>
                      </a:r>
                      <a:endParaRPr lang="en-IN" sz="1600" b="1"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3"/>
                  </a:ext>
                </a:extLst>
              </a:tr>
              <a:tr h="367157">
                <a:tc>
                  <a:txBody>
                    <a:bodyPr/>
                    <a:lstStyle/>
                    <a:p>
                      <a:r>
                        <a:rPr lang="en-US" sz="1600" b="0" dirty="0"/>
                        <a:t>4</a:t>
                      </a:r>
                      <a:endParaRPr lang="en-IN" sz="1600" b="0"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smtClean="0"/>
                        <a:t>Core </a:t>
                      </a:r>
                      <a:r>
                        <a:rPr lang="en-US" sz="1600" baseline="0" dirty="0"/>
                        <a:t>Courses </a:t>
                      </a:r>
                      <a:r>
                        <a:rPr lang="en-US" sz="1600" baseline="0" dirty="0" smtClean="0"/>
                        <a:t>(CC</a:t>
                      </a:r>
                      <a:r>
                        <a:rPr lang="en-US" sz="1600" baseline="0" dirty="0"/>
                        <a:t>)</a:t>
                      </a:r>
                      <a:endParaRPr lang="en-IN" sz="1600" b="1"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b="1" dirty="0" smtClean="0">
                          <a:latin typeface="Calibri" panose="020F0502020204030204" pitchFamily="34" charset="0"/>
                          <a:cs typeface="Calibri" panose="020F0502020204030204" pitchFamily="34" charset="0"/>
                        </a:rPr>
                        <a:t>32</a:t>
                      </a:r>
                      <a:endParaRPr lang="en-IN" sz="1600" b="1"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4"/>
                  </a:ext>
                </a:extLst>
              </a:tr>
              <a:tr h="573368">
                <a:tc>
                  <a:txBody>
                    <a:bodyPr/>
                    <a:lstStyle/>
                    <a:p>
                      <a:r>
                        <a:rPr lang="en-US" sz="1600" b="0" dirty="0"/>
                        <a:t>5</a:t>
                      </a:r>
                      <a:endParaRPr lang="en-IN" sz="1600" b="0"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a:t>Professional Elective </a:t>
                      </a:r>
                      <a:r>
                        <a:rPr lang="en-US" sz="1600" baseline="0" dirty="0"/>
                        <a:t>Courses (PEC)</a:t>
                      </a:r>
                      <a:endParaRPr lang="en-IN" sz="1600" b="1"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b="1" dirty="0" smtClean="0">
                          <a:latin typeface="Calibri" panose="020F0502020204030204" pitchFamily="34" charset="0"/>
                          <a:cs typeface="Calibri" panose="020F0502020204030204" pitchFamily="34" charset="0"/>
                        </a:rPr>
                        <a:t>5</a:t>
                      </a:r>
                      <a:endParaRPr lang="en-IN" sz="1600" b="1"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5"/>
                  </a:ext>
                </a:extLst>
              </a:tr>
              <a:tr h="367157">
                <a:tc>
                  <a:txBody>
                    <a:bodyPr/>
                    <a:lstStyle/>
                    <a:p>
                      <a:r>
                        <a:rPr lang="en-US" sz="1600" b="0" dirty="0"/>
                        <a:t>6</a:t>
                      </a:r>
                      <a:endParaRPr lang="en-IN" sz="1600" b="0"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t>Open Elective</a:t>
                      </a:r>
                      <a:r>
                        <a:rPr lang="en-US" sz="1600" baseline="0" dirty="0"/>
                        <a:t> Courses (OEC)</a:t>
                      </a:r>
                      <a:endParaRPr lang="en-IN" sz="1600" b="1"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b="1" dirty="0" smtClean="0">
                          <a:latin typeface="Calibri" panose="020F0502020204030204" pitchFamily="34" charset="0"/>
                          <a:cs typeface="Calibri" panose="020F0502020204030204" pitchFamily="34" charset="0"/>
                        </a:rPr>
                        <a:t>2</a:t>
                      </a:r>
                      <a:endParaRPr lang="en-IN" sz="1600" b="1"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6"/>
                  </a:ext>
                </a:extLst>
              </a:tr>
              <a:tr h="367157">
                <a:tc>
                  <a:txBody>
                    <a:bodyPr/>
                    <a:lstStyle/>
                    <a:p>
                      <a:r>
                        <a:rPr lang="en-US" sz="1600" b="0" dirty="0" smtClean="0"/>
                        <a:t>7</a:t>
                      </a:r>
                      <a:endParaRPr lang="en-IN" sz="1600" b="0"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a:t>Internship (INT)</a:t>
                      </a:r>
                      <a:endParaRPr lang="en-IN" sz="1600" b="1"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b="1" dirty="0">
                          <a:latin typeface="Calibri" panose="020F0502020204030204" pitchFamily="34" charset="0"/>
                          <a:cs typeface="Calibri" panose="020F0502020204030204" pitchFamily="34" charset="0"/>
                        </a:rPr>
                        <a:t>1</a:t>
                      </a:r>
                      <a:endParaRPr lang="en-IN" sz="1600" b="1"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8"/>
                  </a:ext>
                </a:extLst>
              </a:tr>
              <a:tr h="367157">
                <a:tc>
                  <a:txBody>
                    <a:bodyPr/>
                    <a:lstStyle/>
                    <a:p>
                      <a:r>
                        <a:rPr lang="en-US" sz="1600" b="0" dirty="0" smtClean="0">
                          <a:latin typeface="Calibri" panose="020F0502020204030204" pitchFamily="34" charset="0"/>
                          <a:cs typeface="Calibri" panose="020F0502020204030204" pitchFamily="34" charset="0"/>
                        </a:rPr>
                        <a:t>8</a:t>
                      </a:r>
                      <a:endParaRPr lang="en-IN" sz="1600" b="0"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a:t>Seminar (SEM)</a:t>
                      </a:r>
                      <a:endParaRPr lang="en-IN" sz="1600" b="1"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b="1" dirty="0">
                          <a:latin typeface="Calibri" panose="020F0502020204030204" pitchFamily="34" charset="0"/>
                          <a:cs typeface="Calibri" panose="020F0502020204030204" pitchFamily="34" charset="0"/>
                        </a:rPr>
                        <a:t>1</a:t>
                      </a:r>
                      <a:endParaRPr lang="en-IN" sz="1600" b="1"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9"/>
                  </a:ext>
                </a:extLst>
              </a:tr>
              <a:tr h="367157">
                <a:tc>
                  <a:txBody>
                    <a:bodyPr/>
                    <a:lstStyle/>
                    <a:p>
                      <a:r>
                        <a:rPr lang="en-US" sz="1600" b="0" dirty="0" smtClean="0">
                          <a:latin typeface="Calibri" panose="020F0502020204030204" pitchFamily="34" charset="0"/>
                          <a:cs typeface="Calibri" panose="020F0502020204030204" pitchFamily="34" charset="0"/>
                        </a:rPr>
                        <a:t>9</a:t>
                      </a:r>
                      <a:endParaRPr lang="en-IN" sz="1600" b="0"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a:t>Project Work (PW)</a:t>
                      </a:r>
                      <a:endParaRPr lang="en-IN" sz="1600" b="1"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b="1" dirty="0">
                          <a:latin typeface="Calibri" panose="020F0502020204030204" pitchFamily="34" charset="0"/>
                          <a:cs typeface="Calibri" panose="020F0502020204030204" pitchFamily="34" charset="0"/>
                        </a:rPr>
                        <a:t>2</a:t>
                      </a:r>
                      <a:endParaRPr lang="en-IN" sz="1600" b="1"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10"/>
                  </a:ext>
                </a:extLst>
              </a:tr>
            </a:tbl>
          </a:graphicData>
        </a:graphic>
      </p:graphicFrame>
      <p:sp>
        <p:nvSpPr>
          <p:cNvPr id="61" name="TextBox 60"/>
          <p:cNvSpPr txBox="1"/>
          <p:nvPr/>
        </p:nvSpPr>
        <p:spPr>
          <a:xfrm>
            <a:off x="8221849" y="1110819"/>
            <a:ext cx="1673856" cy="400110"/>
          </a:xfrm>
          <a:prstGeom prst="rect">
            <a:avLst/>
          </a:prstGeom>
          <a:solidFill>
            <a:schemeClr val="accent3">
              <a:lumMod val="20000"/>
              <a:lumOff val="80000"/>
            </a:schemeClr>
          </a:solidFill>
        </p:spPr>
        <p:txBody>
          <a:bodyPr wrap="none" rtlCol="0">
            <a:spAutoFit/>
          </a:bodyPr>
          <a:lstStyle/>
          <a:p>
            <a:r>
              <a:rPr lang="en-US" sz="2000" b="1" dirty="0"/>
              <a:t>2015 Scheme</a:t>
            </a:r>
            <a:endParaRPr lang="en-IN" sz="2000" b="1" dirty="0"/>
          </a:p>
        </p:txBody>
      </p:sp>
      <p:graphicFrame>
        <p:nvGraphicFramePr>
          <p:cNvPr id="62" name="Chart 61"/>
          <p:cNvGraphicFramePr/>
          <p:nvPr>
            <p:extLst>
              <p:ext uri="{D42A27DB-BD31-4B8C-83A1-F6EECF244321}">
                <p14:modId xmlns:p14="http://schemas.microsoft.com/office/powerpoint/2010/main" val="3596756786"/>
              </p:ext>
            </p:extLst>
          </p:nvPr>
        </p:nvGraphicFramePr>
        <p:xfrm>
          <a:off x="6853282" y="1556711"/>
          <a:ext cx="4720187" cy="438004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3" name="Table 62"/>
          <p:cNvGraphicFramePr>
            <a:graphicFrameLocks noGrp="1"/>
          </p:cNvGraphicFramePr>
          <p:nvPr>
            <p:extLst>
              <p:ext uri="{D42A27DB-BD31-4B8C-83A1-F6EECF244321}">
                <p14:modId xmlns:p14="http://schemas.microsoft.com/office/powerpoint/2010/main" val="868830311"/>
              </p:ext>
            </p:extLst>
          </p:nvPr>
        </p:nvGraphicFramePr>
        <p:xfrm>
          <a:off x="7527455" y="5707290"/>
          <a:ext cx="3816424" cy="370840"/>
        </p:xfrm>
        <a:graphic>
          <a:graphicData uri="http://schemas.openxmlformats.org/drawingml/2006/table">
            <a:tbl>
              <a:tblPr firstRow="1" bandRow="1">
                <a:tableStyleId>{5C22544A-7EE6-4342-B048-85BDC9FD1C3A}</a:tableStyleId>
              </a:tblPr>
              <a:tblGrid>
                <a:gridCol w="2592288">
                  <a:extLst>
                    <a:ext uri="{9D8B030D-6E8A-4147-A177-3AD203B41FA5}">
                      <a16:colId xmlns="" xmlns:a16="http://schemas.microsoft.com/office/drawing/2014/main" val="20000"/>
                    </a:ext>
                  </a:extLst>
                </a:gridCol>
                <a:gridCol w="1224136">
                  <a:extLst>
                    <a:ext uri="{9D8B030D-6E8A-4147-A177-3AD203B41FA5}">
                      <a16:colId xmlns="" xmlns:a16="http://schemas.microsoft.com/office/drawing/2014/main" val="20001"/>
                    </a:ext>
                  </a:extLst>
                </a:gridCol>
              </a:tblGrid>
              <a:tr h="370840">
                <a:tc>
                  <a:txBody>
                    <a:bodyPr/>
                    <a:lstStyle/>
                    <a:p>
                      <a:pPr algn="ctr"/>
                      <a:r>
                        <a:rPr lang="en-US" dirty="0">
                          <a:solidFill>
                            <a:schemeClr val="tx1"/>
                          </a:solidFill>
                        </a:rPr>
                        <a:t>Total No. of Courses</a:t>
                      </a:r>
                      <a:endParaRPr lang="en-IN"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a:r>
                        <a:rPr lang="en-US" dirty="0" smtClean="0">
                          <a:solidFill>
                            <a:schemeClr val="tx1"/>
                          </a:solidFill>
                        </a:rPr>
                        <a:t>64</a:t>
                      </a:r>
                      <a:endParaRPr lang="en-IN"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extLst>
                  <a:ext uri="{0D108BD9-81ED-4DB2-BD59-A6C34878D82A}">
                    <a16:rowId xmlns="" xmlns:a16="http://schemas.microsoft.com/office/drawing/2014/main" val="10000"/>
                  </a:ext>
                </a:extLst>
              </a:tr>
            </a:tbl>
          </a:graphicData>
        </a:graphic>
      </p:graphicFrame>
    </p:spTree>
    <p:extLst>
      <p:ext uri="{BB962C8B-B14F-4D97-AF65-F5344CB8AC3E}">
        <p14:creationId xmlns:p14="http://schemas.microsoft.com/office/powerpoint/2010/main" val="129819988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 y="0"/>
            <a:ext cx="1415442" cy="6858000"/>
          </a:xfrm>
          <a:prstGeom prst="rect">
            <a:avLst/>
          </a:prstGeom>
          <a:solidFill>
            <a:schemeClr val="accent4">
              <a:lumMod val="20000"/>
              <a:lumOff val="8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 name="Rectangle 4"/>
          <p:cNvSpPr/>
          <p:nvPr/>
        </p:nvSpPr>
        <p:spPr>
          <a:xfrm>
            <a:off x="1415442" y="6538586"/>
            <a:ext cx="9870510" cy="319414"/>
          </a:xfrm>
          <a:prstGeom prst="rect">
            <a:avLst/>
          </a:prstGeom>
          <a:solidFill>
            <a:schemeClr val="accent4">
              <a:lumMod val="20000"/>
              <a:lumOff val="8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C00000"/>
                </a:solidFill>
              </a:rPr>
              <a:t>Department of Electronics and Communication Engineering</a:t>
            </a:r>
            <a:endParaRPr lang="en-IN" b="1" dirty="0">
              <a:solidFill>
                <a:srgbClr val="C00000"/>
              </a:solidFill>
            </a:endParaRPr>
          </a:p>
        </p:txBody>
      </p:sp>
      <p:sp>
        <p:nvSpPr>
          <p:cNvPr id="6" name="Rectangle 5"/>
          <p:cNvSpPr/>
          <p:nvPr/>
        </p:nvSpPr>
        <p:spPr>
          <a:xfrm>
            <a:off x="1240077" y="0"/>
            <a:ext cx="175364" cy="6858000"/>
          </a:xfrm>
          <a:prstGeom prst="rect">
            <a:avLst/>
          </a:prstGeom>
          <a:solidFill>
            <a:srgbClr val="C0000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 name="Rounded Rectangle 6"/>
          <p:cNvSpPr/>
          <p:nvPr/>
        </p:nvSpPr>
        <p:spPr>
          <a:xfrm>
            <a:off x="11586575" y="6538586"/>
            <a:ext cx="488515" cy="319414"/>
          </a:xfrm>
          <a:prstGeom prst="roundRect">
            <a:avLst/>
          </a:prstGeom>
          <a:solidFill>
            <a:srgbClr val="C00000"/>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solidFill>
              </a:rPr>
              <a:t>16</a:t>
            </a:r>
            <a:endParaRPr lang="en-IN" dirty="0">
              <a:solidFill>
                <a:schemeClr val="bg1"/>
              </a:solidFill>
            </a:endParaRPr>
          </a:p>
        </p:txBody>
      </p:sp>
      <p:cxnSp>
        <p:nvCxnSpPr>
          <p:cNvPr id="11" name="Straight Connector 10"/>
          <p:cNvCxnSpPr/>
          <p:nvPr/>
        </p:nvCxnSpPr>
        <p:spPr>
          <a:xfrm flipV="1">
            <a:off x="1791222" y="954762"/>
            <a:ext cx="10039610" cy="12527"/>
          </a:xfrm>
          <a:prstGeom prst="line">
            <a:avLst/>
          </a:prstGeom>
          <a:ln w="38100"/>
        </p:spPr>
        <p:style>
          <a:lnRef idx="3">
            <a:schemeClr val="accent2"/>
          </a:lnRef>
          <a:fillRef idx="0">
            <a:schemeClr val="accent2"/>
          </a:fillRef>
          <a:effectRef idx="2">
            <a:schemeClr val="accent2"/>
          </a:effectRef>
          <a:fontRef idx="minor">
            <a:schemeClr val="tx1"/>
          </a:fontRef>
        </p:style>
      </p:cxnSp>
      <p:pic>
        <p:nvPicPr>
          <p:cNvPr id="21"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1033" y="116632"/>
            <a:ext cx="1026591" cy="960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9"/>
          <p:cNvSpPr/>
          <p:nvPr/>
        </p:nvSpPr>
        <p:spPr>
          <a:xfrm>
            <a:off x="1833477" y="72049"/>
            <a:ext cx="10039610" cy="954107"/>
          </a:xfrm>
          <a:prstGeom prst="rect">
            <a:avLst/>
          </a:prstGeom>
        </p:spPr>
        <p:txBody>
          <a:bodyPr wrap="square">
            <a:spAutoFit/>
          </a:bodyPr>
          <a:lstStyle/>
          <a:p>
            <a:pPr algn="ctr"/>
            <a:r>
              <a:rPr lang="en-IN" sz="2800" b="1" dirty="0" smtClean="0">
                <a:solidFill>
                  <a:srgbClr val="002060"/>
                </a:solidFill>
                <a:latin typeface="Times New Roman" pitchFamily="18" charset="0"/>
                <a:cs typeface="Times New Roman" pitchFamily="18" charset="0"/>
              </a:rPr>
              <a:t>Criterion 2 -  Program Curriculum and Teaching Learning Process</a:t>
            </a:r>
            <a:endParaRPr lang="en-IN" sz="2800" b="1" dirty="0">
              <a:solidFill>
                <a:srgbClr val="002060"/>
              </a:solidFill>
              <a:latin typeface="Times New Roman" pitchFamily="18" charset="0"/>
              <a:cs typeface="Times New Roman" pitchFamily="18" charset="0"/>
            </a:endParaRPr>
          </a:p>
        </p:txBody>
      </p:sp>
      <p:grpSp>
        <p:nvGrpSpPr>
          <p:cNvPr id="27" name="Canvas 93"/>
          <p:cNvGrpSpPr/>
          <p:nvPr/>
        </p:nvGrpSpPr>
        <p:grpSpPr>
          <a:xfrm>
            <a:off x="3413233" y="1213970"/>
            <a:ext cx="7195499" cy="5045576"/>
            <a:chOff x="0" y="0"/>
            <a:chExt cx="5577079" cy="7777480"/>
          </a:xfrm>
        </p:grpSpPr>
        <p:sp>
          <p:nvSpPr>
            <p:cNvPr id="28" name="Rectangle 27"/>
            <p:cNvSpPr/>
            <p:nvPr/>
          </p:nvSpPr>
          <p:spPr>
            <a:xfrm>
              <a:off x="0" y="0"/>
              <a:ext cx="5565775" cy="7777480"/>
            </a:xfrm>
            <a:prstGeom prst="rect">
              <a:avLst/>
            </a:prstGeom>
            <a:noFill/>
          </p:spPr>
        </p:sp>
        <p:sp>
          <p:nvSpPr>
            <p:cNvPr id="29" name="Text Box 38"/>
            <p:cNvSpPr txBox="1">
              <a:spLocks noChangeArrowheads="1"/>
            </p:cNvSpPr>
            <p:nvPr/>
          </p:nvSpPr>
          <p:spPr bwMode="auto">
            <a:xfrm>
              <a:off x="910007" y="0"/>
              <a:ext cx="3581910" cy="515058"/>
            </a:xfrm>
            <a:prstGeom prst="rect">
              <a:avLst/>
            </a:prstGeom>
            <a:solidFill>
              <a:srgbClr val="FFFFFF"/>
            </a:solidFill>
            <a:ln w="28575">
              <a:solidFill>
                <a:schemeClr val="accent1">
                  <a:lumMod val="100000"/>
                  <a:lumOff val="0"/>
                </a:schemeClr>
              </a:solidFill>
              <a:miter lim="800000"/>
              <a:headEnd/>
              <a:tailEnd/>
            </a:ln>
          </p:spPr>
          <p:txBody>
            <a:bodyPr rot="0" vert="horz" wrap="square" lIns="91440" tIns="45720" rIns="91440" bIns="45720" anchor="t" anchorCtr="0" upright="1">
              <a:noAutofit/>
            </a:bodyPr>
            <a:lstStyle/>
            <a:p>
              <a:pPr algn="ctr">
                <a:lnSpc>
                  <a:spcPct val="115000"/>
                </a:lnSpc>
                <a:spcAft>
                  <a:spcPts val="1000"/>
                </a:spcAft>
              </a:pPr>
              <a:r>
                <a:rPr lang="en-IN" sz="1050" b="1" dirty="0">
                  <a:effectLst/>
                  <a:latin typeface="Cambria" panose="02040503050406030204" pitchFamily="18" charset="0"/>
                  <a:ea typeface="Cambria" panose="02040503050406030204" pitchFamily="18" charset="0"/>
                  <a:cs typeface="Tunga"/>
                </a:rPr>
                <a:t>CO-PO/PSO Mapping with the </a:t>
              </a:r>
              <a:r>
                <a:rPr lang="en-IN" sz="1050" b="1" dirty="0" smtClean="0">
                  <a:latin typeface="Cambria" panose="02040503050406030204" pitchFamily="18" charset="0"/>
                  <a:ea typeface="Cambria" panose="02040503050406030204" pitchFamily="18" charset="0"/>
                  <a:cs typeface="Tunga"/>
                </a:rPr>
                <a:t>Levels</a:t>
              </a:r>
              <a:r>
                <a:rPr lang="en-IN" sz="1050" b="1" dirty="0" smtClean="0">
                  <a:effectLst/>
                  <a:latin typeface="Cambria" panose="02040503050406030204" pitchFamily="18" charset="0"/>
                  <a:ea typeface="Cambria" panose="02040503050406030204" pitchFamily="18" charset="0"/>
                  <a:cs typeface="Tunga"/>
                </a:rPr>
                <a:t> </a:t>
              </a:r>
              <a:r>
                <a:rPr lang="en-IN" sz="1050" b="1" dirty="0">
                  <a:effectLst/>
                  <a:latin typeface="Cambria" panose="02040503050406030204" pitchFamily="18" charset="0"/>
                  <a:ea typeface="Cambria" panose="02040503050406030204" pitchFamily="18" charset="0"/>
                  <a:cs typeface="Tunga"/>
                </a:rPr>
                <a:t>of  1 , 2 </a:t>
              </a:r>
              <a:r>
                <a:rPr lang="en-IN" sz="1050" b="1" dirty="0" smtClean="0">
                  <a:effectLst/>
                  <a:latin typeface="Cambria" panose="02040503050406030204" pitchFamily="18" charset="0"/>
                  <a:ea typeface="Cambria" panose="02040503050406030204" pitchFamily="18" charset="0"/>
                  <a:cs typeface="Tunga"/>
                </a:rPr>
                <a:t>,  </a:t>
              </a:r>
              <a:r>
                <a:rPr lang="en-IN" sz="1050" b="1" dirty="0">
                  <a:effectLst/>
                  <a:latin typeface="Cambria" panose="02040503050406030204" pitchFamily="18" charset="0"/>
                  <a:ea typeface="Cambria" panose="02040503050406030204" pitchFamily="18" charset="0"/>
                  <a:cs typeface="Tunga"/>
                </a:rPr>
                <a:t>3   for individual courses</a:t>
              </a:r>
              <a:endParaRPr lang="en-IN" sz="1200" dirty="0">
                <a:effectLst/>
                <a:latin typeface="Cambria" panose="02040503050406030204" pitchFamily="18" charset="0"/>
                <a:ea typeface="Cambria" panose="02040503050406030204" pitchFamily="18" charset="0"/>
                <a:cs typeface="Tunga"/>
              </a:endParaRPr>
            </a:p>
          </p:txBody>
        </p:sp>
        <p:sp>
          <p:nvSpPr>
            <p:cNvPr id="30" name="Text Box 39"/>
            <p:cNvSpPr txBox="1">
              <a:spLocks noChangeArrowheads="1"/>
            </p:cNvSpPr>
            <p:nvPr/>
          </p:nvSpPr>
          <p:spPr bwMode="auto">
            <a:xfrm>
              <a:off x="910007" y="831894"/>
              <a:ext cx="3581910" cy="523815"/>
            </a:xfrm>
            <a:prstGeom prst="rect">
              <a:avLst/>
            </a:prstGeom>
            <a:solidFill>
              <a:srgbClr val="FFFFFF"/>
            </a:solidFill>
            <a:ln w="28575">
              <a:solidFill>
                <a:schemeClr val="accent1">
                  <a:lumMod val="100000"/>
                  <a:lumOff val="0"/>
                </a:schemeClr>
              </a:solidFill>
              <a:miter lim="800000"/>
              <a:headEnd/>
              <a:tailEnd/>
            </a:ln>
          </p:spPr>
          <p:txBody>
            <a:bodyPr rot="0" vert="horz" wrap="square" lIns="91440" tIns="45720" rIns="91440" bIns="45720" anchor="t" anchorCtr="0" upright="1">
              <a:noAutofit/>
            </a:bodyPr>
            <a:lstStyle/>
            <a:p>
              <a:pPr algn="ctr">
                <a:lnSpc>
                  <a:spcPct val="115000"/>
                </a:lnSpc>
                <a:spcAft>
                  <a:spcPts val="1000"/>
                </a:spcAft>
              </a:pPr>
              <a:r>
                <a:rPr lang="en-IN" sz="1050" b="1">
                  <a:effectLst/>
                  <a:latin typeface="Cambria" panose="02040503050406030204" pitchFamily="18" charset="0"/>
                  <a:ea typeface="Cambria" panose="02040503050406030204" pitchFamily="18" charset="0"/>
                  <a:cs typeface="Tunga"/>
                </a:rPr>
                <a:t>Average mapping strength of individual PO/PSO for individual course</a:t>
              </a:r>
              <a:endParaRPr lang="en-IN" sz="1200">
                <a:effectLst/>
                <a:latin typeface="Cambria" panose="02040503050406030204" pitchFamily="18" charset="0"/>
                <a:ea typeface="Cambria" panose="02040503050406030204" pitchFamily="18" charset="0"/>
                <a:cs typeface="Tunga"/>
              </a:endParaRPr>
            </a:p>
          </p:txBody>
        </p:sp>
        <p:sp>
          <p:nvSpPr>
            <p:cNvPr id="31" name="Text Box 40"/>
            <p:cNvSpPr txBox="1">
              <a:spLocks noChangeArrowheads="1"/>
            </p:cNvSpPr>
            <p:nvPr/>
          </p:nvSpPr>
          <p:spPr bwMode="auto">
            <a:xfrm>
              <a:off x="910007" y="1662993"/>
              <a:ext cx="3581910" cy="466498"/>
            </a:xfrm>
            <a:prstGeom prst="rect">
              <a:avLst/>
            </a:prstGeom>
            <a:solidFill>
              <a:srgbClr val="FFFFFF"/>
            </a:solidFill>
            <a:ln w="28575">
              <a:solidFill>
                <a:schemeClr val="accent1">
                  <a:lumMod val="100000"/>
                  <a:lumOff val="0"/>
                </a:schemeClr>
              </a:solidFill>
              <a:miter lim="800000"/>
              <a:headEnd/>
              <a:tailEnd/>
            </a:ln>
          </p:spPr>
          <p:txBody>
            <a:bodyPr rot="0" vert="horz" wrap="square" lIns="91440" tIns="45720" rIns="91440" bIns="45720" anchor="t" anchorCtr="0" upright="1">
              <a:noAutofit/>
            </a:bodyPr>
            <a:lstStyle/>
            <a:p>
              <a:pPr algn="ctr">
                <a:lnSpc>
                  <a:spcPct val="115000"/>
                </a:lnSpc>
                <a:spcAft>
                  <a:spcPts val="1000"/>
                </a:spcAft>
              </a:pPr>
              <a:r>
                <a:rPr lang="en-IN" sz="1050" b="1" dirty="0">
                  <a:effectLst/>
                  <a:latin typeface="Cambria" panose="02040503050406030204" pitchFamily="18" charset="0"/>
                  <a:ea typeface="Cambria" panose="02040503050406030204" pitchFamily="18" charset="0"/>
                  <a:cs typeface="Tunga"/>
                </a:rPr>
                <a:t>Consolidated CO-PO/PSO mapping table for courses</a:t>
              </a:r>
              <a:endParaRPr lang="en-IN" sz="1200" dirty="0">
                <a:effectLst/>
                <a:latin typeface="Cambria" panose="02040503050406030204" pitchFamily="18" charset="0"/>
                <a:ea typeface="Cambria" panose="02040503050406030204" pitchFamily="18" charset="0"/>
                <a:cs typeface="Tunga"/>
              </a:endParaRPr>
            </a:p>
          </p:txBody>
        </p:sp>
        <p:sp>
          <p:nvSpPr>
            <p:cNvPr id="32" name="Text Box 41"/>
            <p:cNvSpPr txBox="1">
              <a:spLocks noChangeArrowheads="1"/>
            </p:cNvSpPr>
            <p:nvPr/>
          </p:nvSpPr>
          <p:spPr bwMode="auto">
            <a:xfrm>
              <a:off x="233274" y="2379457"/>
              <a:ext cx="1697406" cy="652778"/>
            </a:xfrm>
            <a:prstGeom prst="rect">
              <a:avLst/>
            </a:prstGeom>
            <a:solidFill>
              <a:srgbClr val="FFFFFF"/>
            </a:solidFill>
            <a:ln w="28575">
              <a:solidFill>
                <a:schemeClr val="accent1">
                  <a:lumMod val="100000"/>
                  <a:lumOff val="0"/>
                </a:schemeClr>
              </a:solidFill>
              <a:miter lim="800000"/>
              <a:headEnd/>
              <a:tailEnd/>
            </a:ln>
          </p:spPr>
          <p:txBody>
            <a:bodyPr rot="0" vert="horz" wrap="square" lIns="91440" tIns="45720" rIns="91440" bIns="45720" anchor="t" anchorCtr="0" upright="1">
              <a:noAutofit/>
            </a:bodyPr>
            <a:lstStyle/>
            <a:p>
              <a:pPr algn="ctr">
                <a:lnSpc>
                  <a:spcPct val="115000"/>
                </a:lnSpc>
                <a:spcAft>
                  <a:spcPts val="1000"/>
                </a:spcAft>
              </a:pPr>
              <a:r>
                <a:rPr lang="en-IN" sz="1050" b="1">
                  <a:effectLst/>
                  <a:latin typeface="Cambria" panose="02040503050406030204" pitchFamily="18" charset="0"/>
                  <a:ea typeface="Cambria" panose="02040503050406030204" pitchFamily="18" charset="0"/>
                  <a:cs typeface="Tunga"/>
                </a:rPr>
                <a:t>Document the total number of courses (N)</a:t>
              </a:r>
              <a:endParaRPr lang="en-IN" sz="1200">
                <a:effectLst/>
                <a:latin typeface="Cambria" panose="02040503050406030204" pitchFamily="18" charset="0"/>
                <a:ea typeface="Cambria" panose="02040503050406030204" pitchFamily="18" charset="0"/>
                <a:cs typeface="Tunga"/>
              </a:endParaRPr>
            </a:p>
          </p:txBody>
        </p:sp>
        <p:sp>
          <p:nvSpPr>
            <p:cNvPr id="33" name="Text Box 42"/>
            <p:cNvSpPr txBox="1">
              <a:spLocks noChangeArrowheads="1"/>
            </p:cNvSpPr>
            <p:nvPr/>
          </p:nvSpPr>
          <p:spPr bwMode="auto">
            <a:xfrm>
              <a:off x="2840688" y="2373088"/>
              <a:ext cx="1820015" cy="728973"/>
            </a:xfrm>
            <a:prstGeom prst="rect">
              <a:avLst/>
            </a:prstGeom>
            <a:solidFill>
              <a:srgbClr val="FFFFFF"/>
            </a:solidFill>
            <a:ln w="28575">
              <a:solidFill>
                <a:schemeClr val="accent1">
                  <a:lumMod val="100000"/>
                  <a:lumOff val="0"/>
                </a:schemeClr>
              </a:solidFill>
              <a:miter lim="800000"/>
              <a:headEnd/>
              <a:tailEnd/>
            </a:ln>
          </p:spPr>
          <p:txBody>
            <a:bodyPr rot="0" vert="horz" wrap="square" lIns="91440" tIns="45720" rIns="91440" bIns="45720" anchor="t" anchorCtr="0" upright="1">
              <a:noAutofit/>
            </a:bodyPr>
            <a:lstStyle/>
            <a:p>
              <a:pPr algn="ctr">
                <a:lnSpc>
                  <a:spcPct val="115000"/>
                </a:lnSpc>
                <a:spcAft>
                  <a:spcPts val="1000"/>
                </a:spcAft>
              </a:pPr>
              <a:r>
                <a:rPr lang="en-IN" sz="1050" b="1" dirty="0">
                  <a:effectLst/>
                  <a:latin typeface="Cambria" panose="02040503050406030204" pitchFamily="18" charset="0"/>
                  <a:ea typeface="Cambria" panose="02040503050406030204" pitchFamily="18" charset="0"/>
                  <a:cs typeface="Tunga"/>
                </a:rPr>
                <a:t>Compute the sum of mapping strength for each PO/PSO(S)</a:t>
              </a:r>
              <a:endParaRPr lang="en-IN" sz="1200" dirty="0">
                <a:effectLst/>
                <a:latin typeface="Cambria" panose="02040503050406030204" pitchFamily="18" charset="0"/>
                <a:ea typeface="Cambria" panose="02040503050406030204" pitchFamily="18" charset="0"/>
                <a:cs typeface="Tunga"/>
              </a:endParaRPr>
            </a:p>
          </p:txBody>
        </p:sp>
        <p:sp>
          <p:nvSpPr>
            <p:cNvPr id="34" name="Text Box 43"/>
            <p:cNvSpPr txBox="1">
              <a:spLocks noChangeArrowheads="1"/>
            </p:cNvSpPr>
            <p:nvPr/>
          </p:nvSpPr>
          <p:spPr bwMode="auto">
            <a:xfrm>
              <a:off x="1810471" y="3379094"/>
              <a:ext cx="1653618" cy="368581"/>
            </a:xfrm>
            <a:prstGeom prst="rect">
              <a:avLst/>
            </a:prstGeom>
            <a:solidFill>
              <a:srgbClr val="FFFFFF"/>
            </a:solidFill>
            <a:ln w="28575">
              <a:solidFill>
                <a:schemeClr val="accent1">
                  <a:lumMod val="100000"/>
                  <a:lumOff val="0"/>
                </a:schemeClr>
              </a:solidFill>
              <a:miter lim="800000"/>
              <a:headEnd/>
              <a:tailEnd/>
            </a:ln>
          </p:spPr>
          <p:txBody>
            <a:bodyPr rot="0" vert="horz" wrap="square" lIns="91440" tIns="45720" rIns="91440" bIns="45720" anchor="t" anchorCtr="0" upright="1">
              <a:noAutofit/>
            </a:bodyPr>
            <a:lstStyle/>
            <a:p>
              <a:pPr>
                <a:lnSpc>
                  <a:spcPct val="115000"/>
                </a:lnSpc>
                <a:spcAft>
                  <a:spcPts val="1000"/>
                </a:spcAft>
              </a:pPr>
              <a:r>
                <a:rPr lang="en-IN" sz="1050" b="1">
                  <a:effectLst/>
                  <a:latin typeface="Cambria" panose="02040503050406030204" pitchFamily="18" charset="0"/>
                  <a:ea typeface="Cambria" panose="02040503050406030204" pitchFamily="18" charset="0"/>
                  <a:cs typeface="Tunga"/>
                </a:rPr>
                <a:t>         P = (S/N*3) *100</a:t>
              </a:r>
              <a:endParaRPr lang="en-IN" sz="1200">
                <a:effectLst/>
                <a:latin typeface="Cambria" panose="02040503050406030204" pitchFamily="18" charset="0"/>
                <a:ea typeface="Cambria" panose="02040503050406030204" pitchFamily="18" charset="0"/>
                <a:cs typeface="Tunga"/>
              </a:endParaRPr>
            </a:p>
          </p:txBody>
        </p:sp>
        <p:sp>
          <p:nvSpPr>
            <p:cNvPr id="35" name="AutoShape 44"/>
            <p:cNvSpPr>
              <a:spLocks noChangeArrowheads="1"/>
            </p:cNvSpPr>
            <p:nvPr/>
          </p:nvSpPr>
          <p:spPr bwMode="auto">
            <a:xfrm>
              <a:off x="1930680" y="3958066"/>
              <a:ext cx="1356651" cy="1057182"/>
            </a:xfrm>
            <a:prstGeom prst="diamond">
              <a:avLst/>
            </a:prstGeom>
            <a:solidFill>
              <a:schemeClr val="accent2">
                <a:lumMod val="20000"/>
                <a:lumOff val="80000"/>
              </a:schemeClr>
            </a:solidFill>
            <a:ln w="28575">
              <a:solidFill>
                <a:schemeClr val="accent1">
                  <a:lumMod val="100000"/>
                  <a:lumOff val="0"/>
                </a:schemeClr>
              </a:solidFill>
              <a:miter lim="800000"/>
              <a:headEnd/>
              <a:tailEnd/>
            </a:ln>
          </p:spPr>
          <p:txBody>
            <a:bodyPr rot="0" vert="horz" wrap="square" lIns="91440" tIns="45720" rIns="91440" bIns="45720" anchor="t" anchorCtr="0" upright="1">
              <a:noAutofit/>
            </a:bodyPr>
            <a:lstStyle/>
            <a:p>
              <a:endParaRPr lang="en-IN" sz="2000">
                <a:latin typeface="Cambria" panose="02040503050406030204" pitchFamily="18" charset="0"/>
                <a:ea typeface="Cambria" panose="02040503050406030204" pitchFamily="18" charset="0"/>
              </a:endParaRPr>
            </a:p>
          </p:txBody>
        </p:sp>
        <p:sp>
          <p:nvSpPr>
            <p:cNvPr id="36" name="Text Box 45"/>
            <p:cNvSpPr txBox="1">
              <a:spLocks noChangeArrowheads="1"/>
            </p:cNvSpPr>
            <p:nvPr/>
          </p:nvSpPr>
          <p:spPr bwMode="auto">
            <a:xfrm>
              <a:off x="2141662" y="4355322"/>
              <a:ext cx="965738" cy="229268"/>
            </a:xfrm>
            <a:prstGeom prst="rect">
              <a:avLst/>
            </a:prstGeom>
            <a:solidFill>
              <a:schemeClr val="accent2">
                <a:lumMod val="20000"/>
                <a:lumOff val="8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a:lnSpc>
                  <a:spcPct val="115000"/>
                </a:lnSpc>
                <a:spcAft>
                  <a:spcPts val="1000"/>
                </a:spcAft>
              </a:pPr>
              <a:r>
                <a:rPr lang="en-IN" sz="1000" b="1" dirty="0">
                  <a:effectLst/>
                  <a:latin typeface="Cambria" panose="02040503050406030204" pitchFamily="18" charset="0"/>
                  <a:ea typeface="Cambria" panose="02040503050406030204" pitchFamily="18" charset="0"/>
                  <a:cs typeface="Tunga"/>
                </a:rPr>
                <a:t>P&gt;=Threshold</a:t>
              </a:r>
              <a:endParaRPr lang="en-IN" sz="1200" dirty="0">
                <a:effectLst/>
                <a:latin typeface="Cambria" panose="02040503050406030204" pitchFamily="18" charset="0"/>
                <a:ea typeface="Cambria" panose="02040503050406030204" pitchFamily="18" charset="0"/>
                <a:cs typeface="Tunga"/>
              </a:endParaRPr>
            </a:p>
          </p:txBody>
        </p:sp>
        <p:sp>
          <p:nvSpPr>
            <p:cNvPr id="37" name="Text Box 46"/>
            <p:cNvSpPr txBox="1">
              <a:spLocks noChangeArrowheads="1"/>
            </p:cNvSpPr>
            <p:nvPr/>
          </p:nvSpPr>
          <p:spPr bwMode="auto">
            <a:xfrm>
              <a:off x="3758657" y="4329831"/>
              <a:ext cx="733260" cy="304895"/>
            </a:xfrm>
            <a:prstGeom prst="rect">
              <a:avLst/>
            </a:prstGeom>
            <a:solidFill>
              <a:srgbClr val="FFFFFF"/>
            </a:solidFill>
            <a:ln w="28575">
              <a:solidFill>
                <a:schemeClr val="accent1">
                  <a:lumMod val="100000"/>
                  <a:lumOff val="0"/>
                </a:schemeClr>
              </a:solidFill>
              <a:miter lim="800000"/>
              <a:headEnd/>
              <a:tailEnd/>
            </a:ln>
          </p:spPr>
          <p:txBody>
            <a:bodyPr rot="0" vert="horz" wrap="square" lIns="91440" tIns="45720" rIns="91440" bIns="45720" anchor="t" anchorCtr="0" upright="1">
              <a:noAutofit/>
            </a:bodyPr>
            <a:lstStyle/>
            <a:p>
              <a:pPr>
                <a:lnSpc>
                  <a:spcPct val="115000"/>
                </a:lnSpc>
                <a:spcAft>
                  <a:spcPts val="1000"/>
                </a:spcAft>
              </a:pPr>
              <a:r>
                <a:rPr lang="en-IN" sz="1050" b="1">
                  <a:effectLst/>
                  <a:latin typeface="Cambria" panose="02040503050406030204" pitchFamily="18" charset="0"/>
                  <a:ea typeface="Cambria" panose="02040503050406030204" pitchFamily="18" charset="0"/>
                  <a:cs typeface="Tunga"/>
                </a:rPr>
                <a:t>No Gap</a:t>
              </a:r>
              <a:endParaRPr lang="en-IN" sz="1200">
                <a:effectLst/>
                <a:latin typeface="Cambria" panose="02040503050406030204" pitchFamily="18" charset="0"/>
                <a:ea typeface="Cambria" panose="02040503050406030204" pitchFamily="18" charset="0"/>
                <a:cs typeface="Tunga"/>
              </a:endParaRPr>
            </a:p>
          </p:txBody>
        </p:sp>
        <p:sp>
          <p:nvSpPr>
            <p:cNvPr id="38" name="Text Box 47"/>
            <p:cNvSpPr txBox="1">
              <a:spLocks noChangeArrowheads="1"/>
            </p:cNvSpPr>
            <p:nvPr/>
          </p:nvSpPr>
          <p:spPr bwMode="auto">
            <a:xfrm>
              <a:off x="1171943" y="5292279"/>
              <a:ext cx="2842280" cy="584546"/>
            </a:xfrm>
            <a:prstGeom prst="rect">
              <a:avLst/>
            </a:prstGeom>
            <a:solidFill>
              <a:srgbClr val="FFFFFF"/>
            </a:solidFill>
            <a:ln w="28575">
              <a:solidFill>
                <a:schemeClr val="accent1">
                  <a:lumMod val="100000"/>
                  <a:lumOff val="0"/>
                </a:schemeClr>
              </a:solidFill>
              <a:miter lim="800000"/>
              <a:headEnd/>
              <a:tailEnd/>
            </a:ln>
          </p:spPr>
          <p:txBody>
            <a:bodyPr rot="0" vert="horz" wrap="square" lIns="91440" tIns="45720" rIns="91440" bIns="45720" anchor="t" anchorCtr="0" upright="1">
              <a:noAutofit/>
            </a:bodyPr>
            <a:lstStyle/>
            <a:p>
              <a:pPr algn="ctr">
                <a:lnSpc>
                  <a:spcPct val="115000"/>
                </a:lnSpc>
                <a:spcAft>
                  <a:spcPts val="1000"/>
                </a:spcAft>
              </a:pPr>
              <a:r>
                <a:rPr lang="en-IN" sz="1050" b="1" dirty="0">
                  <a:effectLst/>
                  <a:latin typeface="Cambria" panose="02040503050406030204" pitchFamily="18" charset="0"/>
                  <a:ea typeface="Cambria" panose="02040503050406030204" pitchFamily="18" charset="0"/>
                  <a:cs typeface="Tunga"/>
                </a:rPr>
                <a:t>University Curriculum is not </a:t>
              </a:r>
              <a:r>
                <a:rPr lang="en-IN" sz="1050" b="1" dirty="0" smtClean="0">
                  <a:effectLst/>
                  <a:latin typeface="Cambria" panose="02040503050406030204" pitchFamily="18" charset="0"/>
                  <a:ea typeface="Cambria" panose="02040503050406030204" pitchFamily="18" charset="0"/>
                  <a:cs typeface="Tunga"/>
                </a:rPr>
                <a:t>address for </a:t>
              </a:r>
              <a:r>
                <a:rPr lang="en-IN" sz="1050" b="1" dirty="0">
                  <a:effectLst/>
                  <a:latin typeface="Cambria" panose="02040503050406030204" pitchFamily="18" charset="0"/>
                  <a:ea typeface="Cambria" panose="02040503050406030204" pitchFamily="18" charset="0"/>
                  <a:cs typeface="Tunga"/>
                </a:rPr>
                <a:t>attaining Particular PO/PSO</a:t>
              </a:r>
              <a:endParaRPr lang="en-IN" sz="1200" dirty="0">
                <a:effectLst/>
                <a:latin typeface="Cambria" panose="02040503050406030204" pitchFamily="18" charset="0"/>
                <a:ea typeface="Cambria" panose="02040503050406030204" pitchFamily="18" charset="0"/>
                <a:cs typeface="Tunga"/>
              </a:endParaRPr>
            </a:p>
          </p:txBody>
        </p:sp>
        <p:sp>
          <p:nvSpPr>
            <p:cNvPr id="39" name="Text Box 48"/>
            <p:cNvSpPr txBox="1">
              <a:spLocks noChangeArrowheads="1"/>
            </p:cNvSpPr>
            <p:nvPr/>
          </p:nvSpPr>
          <p:spPr bwMode="auto">
            <a:xfrm>
              <a:off x="14331" y="6217546"/>
              <a:ext cx="1248374" cy="631850"/>
            </a:xfrm>
            <a:prstGeom prst="rect">
              <a:avLst/>
            </a:prstGeom>
            <a:solidFill>
              <a:srgbClr val="FFFFFF"/>
            </a:solidFill>
            <a:ln w="28575">
              <a:solidFill>
                <a:schemeClr val="accent1">
                  <a:lumMod val="100000"/>
                  <a:lumOff val="0"/>
                </a:schemeClr>
              </a:solidFill>
              <a:miter lim="800000"/>
              <a:headEnd/>
              <a:tailEnd/>
            </a:ln>
          </p:spPr>
          <p:txBody>
            <a:bodyPr rot="0" vert="horz" wrap="square" lIns="91440" tIns="45720" rIns="91440" bIns="45720" anchor="t" anchorCtr="0" upright="1">
              <a:noAutofit/>
            </a:bodyPr>
            <a:lstStyle/>
            <a:p>
              <a:pPr algn="ctr">
                <a:lnSpc>
                  <a:spcPct val="115000"/>
                </a:lnSpc>
                <a:spcAft>
                  <a:spcPts val="1000"/>
                </a:spcAft>
              </a:pPr>
              <a:r>
                <a:rPr lang="en-IN" sz="1050" b="1" dirty="0">
                  <a:effectLst/>
                  <a:latin typeface="Cambria" panose="02040503050406030204" pitchFamily="18" charset="0"/>
                  <a:ea typeface="Cambria" panose="02040503050406030204" pitchFamily="18" charset="0"/>
                  <a:cs typeface="Tunga"/>
                </a:rPr>
                <a:t>Feedback from students</a:t>
              </a:r>
              <a:endParaRPr lang="en-IN" sz="1200" dirty="0">
                <a:effectLst/>
                <a:latin typeface="Cambria" panose="02040503050406030204" pitchFamily="18" charset="0"/>
                <a:ea typeface="Cambria" panose="02040503050406030204" pitchFamily="18" charset="0"/>
                <a:cs typeface="Tunga"/>
              </a:endParaRPr>
            </a:p>
          </p:txBody>
        </p:sp>
        <p:sp>
          <p:nvSpPr>
            <p:cNvPr id="40" name="Text Box 49"/>
            <p:cNvSpPr txBox="1">
              <a:spLocks noChangeArrowheads="1"/>
            </p:cNvSpPr>
            <p:nvPr/>
          </p:nvSpPr>
          <p:spPr bwMode="auto">
            <a:xfrm>
              <a:off x="1400440" y="6217547"/>
              <a:ext cx="1247578" cy="640606"/>
            </a:xfrm>
            <a:prstGeom prst="rect">
              <a:avLst/>
            </a:prstGeom>
            <a:solidFill>
              <a:srgbClr val="FFFFFF"/>
            </a:solidFill>
            <a:ln w="28575">
              <a:solidFill>
                <a:schemeClr val="accent1">
                  <a:lumMod val="100000"/>
                  <a:lumOff val="0"/>
                </a:schemeClr>
              </a:solidFill>
              <a:miter lim="800000"/>
              <a:headEnd/>
              <a:tailEnd/>
            </a:ln>
          </p:spPr>
          <p:txBody>
            <a:bodyPr rot="0" vert="horz" wrap="square" lIns="91440" tIns="45720" rIns="91440" bIns="45720" anchor="t" anchorCtr="0" upright="1">
              <a:noAutofit/>
            </a:bodyPr>
            <a:lstStyle/>
            <a:p>
              <a:pPr algn="ctr">
                <a:lnSpc>
                  <a:spcPct val="115000"/>
                </a:lnSpc>
                <a:spcAft>
                  <a:spcPts val="1000"/>
                </a:spcAft>
              </a:pPr>
              <a:r>
                <a:rPr lang="en-IN" sz="1050" b="1" dirty="0">
                  <a:effectLst/>
                  <a:latin typeface="Cambria" panose="02040503050406030204" pitchFamily="18" charset="0"/>
                  <a:ea typeface="Cambria" panose="02040503050406030204" pitchFamily="18" charset="0"/>
                  <a:cs typeface="Tunga"/>
                </a:rPr>
                <a:t>Feedback from Alumni</a:t>
              </a:r>
              <a:endParaRPr lang="en-IN" sz="1200" dirty="0">
                <a:effectLst/>
                <a:latin typeface="Cambria" panose="02040503050406030204" pitchFamily="18" charset="0"/>
                <a:ea typeface="Cambria" panose="02040503050406030204" pitchFamily="18" charset="0"/>
                <a:cs typeface="Tunga"/>
              </a:endParaRPr>
            </a:p>
          </p:txBody>
        </p:sp>
        <p:sp>
          <p:nvSpPr>
            <p:cNvPr id="41" name="Text Box 50"/>
            <p:cNvSpPr txBox="1">
              <a:spLocks noChangeArrowheads="1"/>
            </p:cNvSpPr>
            <p:nvPr/>
          </p:nvSpPr>
          <p:spPr bwMode="auto">
            <a:xfrm>
              <a:off x="2771422" y="6243019"/>
              <a:ext cx="1352671" cy="615134"/>
            </a:xfrm>
            <a:prstGeom prst="rect">
              <a:avLst/>
            </a:prstGeom>
            <a:solidFill>
              <a:srgbClr val="FFFFFF"/>
            </a:solidFill>
            <a:ln w="28575">
              <a:solidFill>
                <a:schemeClr val="accent1">
                  <a:lumMod val="100000"/>
                  <a:lumOff val="0"/>
                </a:schemeClr>
              </a:solidFill>
              <a:miter lim="800000"/>
              <a:headEnd/>
              <a:tailEnd/>
            </a:ln>
          </p:spPr>
          <p:txBody>
            <a:bodyPr rot="0" vert="horz" wrap="square" lIns="91440" tIns="45720" rIns="91440" bIns="45720" anchor="t" anchorCtr="0" upright="1">
              <a:noAutofit/>
            </a:bodyPr>
            <a:lstStyle/>
            <a:p>
              <a:pPr algn="ctr">
                <a:lnSpc>
                  <a:spcPct val="115000"/>
                </a:lnSpc>
                <a:spcAft>
                  <a:spcPts val="1000"/>
                </a:spcAft>
              </a:pPr>
              <a:r>
                <a:rPr lang="en-IN" sz="1050" b="1" dirty="0">
                  <a:effectLst/>
                  <a:latin typeface="Cambria" panose="02040503050406030204" pitchFamily="18" charset="0"/>
                  <a:ea typeface="Cambria" panose="02040503050406030204" pitchFamily="18" charset="0"/>
                  <a:cs typeface="Tunga"/>
                </a:rPr>
                <a:t>Feedback from Employer</a:t>
              </a:r>
              <a:endParaRPr lang="en-IN" sz="1200" dirty="0">
                <a:effectLst/>
                <a:latin typeface="Cambria" panose="02040503050406030204" pitchFamily="18" charset="0"/>
                <a:ea typeface="Cambria" panose="02040503050406030204" pitchFamily="18" charset="0"/>
                <a:cs typeface="Tunga"/>
              </a:endParaRPr>
            </a:p>
          </p:txBody>
        </p:sp>
        <p:sp>
          <p:nvSpPr>
            <p:cNvPr id="42" name="Text Box 51"/>
            <p:cNvSpPr txBox="1">
              <a:spLocks noChangeArrowheads="1"/>
            </p:cNvSpPr>
            <p:nvPr/>
          </p:nvSpPr>
          <p:spPr bwMode="auto">
            <a:xfrm>
              <a:off x="4328705" y="6217546"/>
              <a:ext cx="1248374" cy="640608"/>
            </a:xfrm>
            <a:prstGeom prst="rect">
              <a:avLst/>
            </a:prstGeom>
            <a:solidFill>
              <a:srgbClr val="FFFFFF"/>
            </a:solidFill>
            <a:ln w="28575">
              <a:solidFill>
                <a:schemeClr val="accent1">
                  <a:lumMod val="100000"/>
                  <a:lumOff val="0"/>
                </a:schemeClr>
              </a:solidFill>
              <a:miter lim="800000"/>
              <a:headEnd/>
              <a:tailEnd/>
            </a:ln>
          </p:spPr>
          <p:txBody>
            <a:bodyPr rot="0" vert="horz" wrap="square" lIns="91440" tIns="45720" rIns="91440" bIns="45720" anchor="t" anchorCtr="0" upright="1">
              <a:noAutofit/>
            </a:bodyPr>
            <a:lstStyle/>
            <a:p>
              <a:pPr algn="ctr">
                <a:lnSpc>
                  <a:spcPct val="115000"/>
                </a:lnSpc>
                <a:spcAft>
                  <a:spcPts val="1000"/>
                </a:spcAft>
              </a:pPr>
              <a:r>
                <a:rPr lang="en-IN" sz="1050" b="1">
                  <a:effectLst/>
                  <a:latin typeface="Cambria" panose="02040503050406030204" pitchFamily="18" charset="0"/>
                  <a:ea typeface="Cambria" panose="02040503050406030204" pitchFamily="18" charset="0"/>
                  <a:cs typeface="Tunga"/>
                </a:rPr>
                <a:t>Suggestions from Faculty</a:t>
              </a:r>
              <a:endParaRPr lang="en-IN" sz="1200">
                <a:effectLst/>
                <a:latin typeface="Cambria" panose="02040503050406030204" pitchFamily="18" charset="0"/>
                <a:ea typeface="Cambria" panose="02040503050406030204" pitchFamily="18" charset="0"/>
                <a:cs typeface="Tunga"/>
              </a:endParaRPr>
            </a:p>
          </p:txBody>
        </p:sp>
        <p:sp>
          <p:nvSpPr>
            <p:cNvPr id="43" name="Text Box 52"/>
            <p:cNvSpPr txBox="1">
              <a:spLocks noChangeArrowheads="1"/>
            </p:cNvSpPr>
            <p:nvPr/>
          </p:nvSpPr>
          <p:spPr bwMode="auto">
            <a:xfrm>
              <a:off x="14331" y="7190114"/>
              <a:ext cx="5263393" cy="504709"/>
            </a:xfrm>
            <a:prstGeom prst="rect">
              <a:avLst/>
            </a:prstGeom>
            <a:solidFill>
              <a:srgbClr val="FFFFFF"/>
            </a:solidFill>
            <a:ln w="28575">
              <a:solidFill>
                <a:schemeClr val="accent1">
                  <a:lumMod val="100000"/>
                  <a:lumOff val="0"/>
                </a:schemeClr>
              </a:solidFill>
              <a:miter lim="800000"/>
              <a:headEnd/>
              <a:tailEnd/>
            </a:ln>
          </p:spPr>
          <p:txBody>
            <a:bodyPr rot="0" vert="horz" wrap="square" lIns="91440" tIns="45720" rIns="91440" bIns="45720" anchor="t" anchorCtr="0" upright="1">
              <a:noAutofit/>
            </a:bodyPr>
            <a:lstStyle/>
            <a:p>
              <a:pPr algn="ctr">
                <a:lnSpc>
                  <a:spcPct val="115000"/>
                </a:lnSpc>
                <a:spcAft>
                  <a:spcPts val="1000"/>
                </a:spcAft>
              </a:pPr>
              <a:r>
                <a:rPr lang="en-IN" sz="1050" b="1" dirty="0">
                  <a:effectLst/>
                  <a:latin typeface="Cambria" panose="02040503050406030204" pitchFamily="18" charset="0"/>
                  <a:ea typeface="Cambria" panose="02040503050406030204" pitchFamily="18" charset="0"/>
                  <a:cs typeface="Tunga"/>
                </a:rPr>
                <a:t>The obtained articulation matrix </a:t>
              </a:r>
              <a:r>
                <a:rPr lang="en-IN" sz="1050" b="1" dirty="0" smtClean="0">
                  <a:effectLst/>
                  <a:latin typeface="Cambria" panose="02040503050406030204" pitchFamily="18" charset="0"/>
                  <a:ea typeface="Cambria" panose="02040503050406030204" pitchFamily="18" charset="0"/>
                  <a:cs typeface="Tunga"/>
                </a:rPr>
                <a:t>Consisting of Courses and activities is  forwarded </a:t>
              </a:r>
              <a:r>
                <a:rPr lang="en-IN" sz="1050" b="1" dirty="0">
                  <a:effectLst/>
                  <a:latin typeface="Cambria" panose="02040503050406030204" pitchFamily="18" charset="0"/>
                  <a:ea typeface="Cambria" panose="02040503050406030204" pitchFamily="18" charset="0"/>
                  <a:cs typeface="Tunga"/>
                </a:rPr>
                <a:t>to PAC to fulfil the GAP</a:t>
              </a:r>
              <a:endParaRPr lang="en-IN" sz="1200" dirty="0">
                <a:effectLst/>
                <a:latin typeface="Cambria" panose="02040503050406030204" pitchFamily="18" charset="0"/>
                <a:ea typeface="Cambria" panose="02040503050406030204" pitchFamily="18" charset="0"/>
                <a:cs typeface="Tunga"/>
              </a:endParaRPr>
            </a:p>
          </p:txBody>
        </p:sp>
        <p:cxnSp>
          <p:nvCxnSpPr>
            <p:cNvPr id="44" name="AutoShape 53"/>
            <p:cNvCxnSpPr>
              <a:cxnSpLocks noChangeShapeType="1"/>
              <a:stCxn id="29" idx="2"/>
              <a:endCxn id="30" idx="0"/>
            </p:cNvCxnSpPr>
            <p:nvPr/>
          </p:nvCxnSpPr>
          <p:spPr bwMode="auto">
            <a:xfrm>
              <a:off x="2701360" y="528591"/>
              <a:ext cx="796" cy="288974"/>
            </a:xfrm>
            <a:prstGeom prst="straightConnector1">
              <a:avLst/>
            </a:prstGeom>
            <a:noFill/>
            <a:ln w="19050">
              <a:solidFill>
                <a:schemeClr val="accent1">
                  <a:lumMod val="100000"/>
                  <a:lumOff val="0"/>
                </a:schemeClr>
              </a:solidFill>
              <a:round/>
              <a:headEnd/>
              <a:tailEnd type="triangle" w="med" len="med"/>
            </a:ln>
            <a:extLst>
              <a:ext uri="{909E8E84-426E-40DD-AFC4-6F175D3DCCD1}">
                <a14:hiddenFill xmlns:a14="http://schemas.microsoft.com/office/drawing/2010/main">
                  <a:noFill/>
                </a14:hiddenFill>
              </a:ext>
            </a:extLst>
          </p:spPr>
        </p:cxnSp>
        <p:cxnSp>
          <p:nvCxnSpPr>
            <p:cNvPr id="45" name="AutoShape 54"/>
            <p:cNvCxnSpPr>
              <a:cxnSpLocks noChangeShapeType="1"/>
              <a:stCxn id="30" idx="2"/>
              <a:endCxn id="31" idx="0"/>
            </p:cNvCxnSpPr>
            <p:nvPr/>
          </p:nvCxnSpPr>
          <p:spPr bwMode="auto">
            <a:xfrm>
              <a:off x="2701360" y="1370038"/>
              <a:ext cx="796" cy="279421"/>
            </a:xfrm>
            <a:prstGeom prst="straightConnector1">
              <a:avLst/>
            </a:prstGeom>
            <a:noFill/>
            <a:ln w="19050">
              <a:solidFill>
                <a:schemeClr val="accent1">
                  <a:lumMod val="100000"/>
                  <a:lumOff val="0"/>
                </a:schemeClr>
              </a:solidFill>
              <a:round/>
              <a:headEnd/>
              <a:tailEnd type="triangle" w="med" len="med"/>
            </a:ln>
            <a:extLst>
              <a:ext uri="{909E8E84-426E-40DD-AFC4-6F175D3DCCD1}">
                <a14:hiddenFill xmlns:a14="http://schemas.microsoft.com/office/drawing/2010/main">
                  <a:noFill/>
                </a14:hiddenFill>
              </a:ext>
            </a:extLst>
          </p:spPr>
        </p:cxnSp>
        <p:cxnSp>
          <p:nvCxnSpPr>
            <p:cNvPr id="46" name="AutoShape 55"/>
            <p:cNvCxnSpPr>
              <a:cxnSpLocks noChangeShapeType="1"/>
              <a:stCxn id="31" idx="1"/>
              <a:endCxn id="32" idx="0"/>
            </p:cNvCxnSpPr>
            <p:nvPr/>
          </p:nvCxnSpPr>
          <p:spPr bwMode="auto">
            <a:xfrm rot="10800000" flipH="1" flipV="1">
              <a:off x="895676" y="1897037"/>
              <a:ext cx="186301" cy="468090"/>
            </a:xfrm>
            <a:prstGeom prst="bentConnector4">
              <a:avLst>
                <a:gd name="adj1" fmla="val -115356"/>
                <a:gd name="adj2" fmla="val 76287"/>
              </a:avLst>
            </a:prstGeom>
            <a:noFill/>
            <a:ln w="19050">
              <a:solidFill>
                <a:schemeClr val="accent1">
                  <a:lumMod val="100000"/>
                  <a:lumOff val="0"/>
                </a:schemeClr>
              </a:solidFill>
              <a:miter lim="800000"/>
              <a:headEnd/>
              <a:tailEnd type="triangle" w="med" len="med"/>
            </a:ln>
            <a:extLst>
              <a:ext uri="{909E8E84-426E-40DD-AFC4-6F175D3DCCD1}">
                <a14:hiddenFill xmlns:a14="http://schemas.microsoft.com/office/drawing/2010/main">
                  <a:noFill/>
                </a14:hiddenFill>
              </a:ext>
            </a:extLst>
          </p:spPr>
        </p:cxnSp>
        <p:cxnSp>
          <p:nvCxnSpPr>
            <p:cNvPr id="47" name="AutoShape 56"/>
            <p:cNvCxnSpPr>
              <a:cxnSpLocks noChangeShapeType="1"/>
              <a:stCxn id="31" idx="3"/>
              <a:endCxn id="33" idx="0"/>
            </p:cNvCxnSpPr>
            <p:nvPr/>
          </p:nvCxnSpPr>
          <p:spPr bwMode="auto">
            <a:xfrm flipH="1">
              <a:off x="3750695" y="1896243"/>
              <a:ext cx="741222" cy="476845"/>
            </a:xfrm>
            <a:prstGeom prst="bentConnector4">
              <a:avLst>
                <a:gd name="adj1" fmla="val -27229"/>
                <a:gd name="adj2" fmla="val 74457"/>
              </a:avLst>
            </a:prstGeom>
            <a:noFill/>
            <a:ln w="19050">
              <a:solidFill>
                <a:schemeClr val="accent1">
                  <a:lumMod val="100000"/>
                  <a:lumOff val="0"/>
                </a:schemeClr>
              </a:solidFill>
              <a:miter lim="800000"/>
              <a:headEnd/>
              <a:tailEnd type="triangle" w="med" len="med"/>
            </a:ln>
            <a:extLst>
              <a:ext uri="{909E8E84-426E-40DD-AFC4-6F175D3DCCD1}">
                <a14:hiddenFill xmlns:a14="http://schemas.microsoft.com/office/drawing/2010/main">
                  <a:noFill/>
                </a14:hiddenFill>
              </a:ext>
            </a:extLst>
          </p:spPr>
        </p:cxnSp>
        <p:cxnSp>
          <p:nvCxnSpPr>
            <p:cNvPr id="48" name="AutoShape 57"/>
            <p:cNvCxnSpPr>
              <a:cxnSpLocks noChangeShapeType="1"/>
              <a:stCxn id="32" idx="2"/>
              <a:endCxn id="34" idx="1"/>
            </p:cNvCxnSpPr>
            <p:nvPr/>
          </p:nvCxnSpPr>
          <p:spPr bwMode="auto">
            <a:xfrm rot="16200000" flipH="1">
              <a:off x="1180649" y="2933563"/>
              <a:ext cx="531150" cy="728494"/>
            </a:xfrm>
            <a:prstGeom prst="bentConnector2">
              <a:avLst/>
            </a:prstGeom>
            <a:noFill/>
            <a:ln w="19050">
              <a:solidFill>
                <a:schemeClr val="accent1">
                  <a:lumMod val="100000"/>
                  <a:lumOff val="0"/>
                </a:schemeClr>
              </a:solidFill>
              <a:miter lim="800000"/>
              <a:headEnd/>
              <a:tailEnd type="triangle" w="med" len="med"/>
            </a:ln>
            <a:extLst>
              <a:ext uri="{909E8E84-426E-40DD-AFC4-6F175D3DCCD1}">
                <a14:hiddenFill xmlns:a14="http://schemas.microsoft.com/office/drawing/2010/main">
                  <a:noFill/>
                </a14:hiddenFill>
              </a:ext>
            </a:extLst>
          </p:spPr>
        </p:cxnSp>
        <p:cxnSp>
          <p:nvCxnSpPr>
            <p:cNvPr id="49" name="AutoShape 58"/>
            <p:cNvCxnSpPr>
              <a:cxnSpLocks noChangeShapeType="1"/>
              <a:stCxn id="33" idx="2"/>
              <a:endCxn id="34" idx="3"/>
            </p:cNvCxnSpPr>
            <p:nvPr/>
          </p:nvCxnSpPr>
          <p:spPr bwMode="auto">
            <a:xfrm rot="5400000">
              <a:off x="3376730" y="3189419"/>
              <a:ext cx="461324" cy="286607"/>
            </a:xfrm>
            <a:prstGeom prst="bentConnector2">
              <a:avLst/>
            </a:prstGeom>
            <a:noFill/>
            <a:ln w="19050">
              <a:solidFill>
                <a:schemeClr val="accent1">
                  <a:lumMod val="100000"/>
                  <a:lumOff val="0"/>
                </a:schemeClr>
              </a:solidFill>
              <a:miter lim="800000"/>
              <a:headEnd/>
              <a:tailEnd type="triangle" w="med" len="med"/>
            </a:ln>
            <a:extLst>
              <a:ext uri="{909E8E84-426E-40DD-AFC4-6F175D3DCCD1}">
                <a14:hiddenFill xmlns:a14="http://schemas.microsoft.com/office/drawing/2010/main">
                  <a:noFill/>
                </a14:hiddenFill>
              </a:ext>
            </a:extLst>
          </p:spPr>
        </p:cxnSp>
        <p:cxnSp>
          <p:nvCxnSpPr>
            <p:cNvPr id="50" name="AutoShape 59"/>
            <p:cNvCxnSpPr>
              <a:cxnSpLocks noChangeShapeType="1"/>
              <a:stCxn id="34" idx="2"/>
              <a:endCxn id="35" idx="0"/>
            </p:cNvCxnSpPr>
            <p:nvPr/>
          </p:nvCxnSpPr>
          <p:spPr bwMode="auto">
            <a:xfrm flipH="1">
              <a:off x="2609006" y="3747675"/>
              <a:ext cx="28274" cy="210391"/>
            </a:xfrm>
            <a:prstGeom prst="straightConnector1">
              <a:avLst/>
            </a:prstGeom>
            <a:noFill/>
            <a:ln w="19050">
              <a:solidFill>
                <a:schemeClr val="accent1">
                  <a:lumMod val="100000"/>
                  <a:lumOff val="0"/>
                </a:schemeClr>
              </a:solidFill>
              <a:round/>
              <a:headEnd/>
              <a:tailEnd type="triangle" w="med" len="med"/>
            </a:ln>
            <a:extLst>
              <a:ext uri="{909E8E84-426E-40DD-AFC4-6F175D3DCCD1}">
                <a14:hiddenFill xmlns:a14="http://schemas.microsoft.com/office/drawing/2010/main">
                  <a:noFill/>
                </a14:hiddenFill>
              </a:ext>
            </a:extLst>
          </p:spPr>
        </p:cxnSp>
        <p:cxnSp>
          <p:nvCxnSpPr>
            <p:cNvPr id="51" name="AutoShape 60"/>
            <p:cNvCxnSpPr>
              <a:cxnSpLocks noChangeShapeType="1"/>
              <a:stCxn id="35" idx="3"/>
              <a:endCxn id="37" idx="1"/>
            </p:cNvCxnSpPr>
            <p:nvPr/>
          </p:nvCxnSpPr>
          <p:spPr bwMode="auto">
            <a:xfrm flipV="1">
              <a:off x="3301663" y="4482677"/>
              <a:ext cx="442663" cy="3980"/>
            </a:xfrm>
            <a:prstGeom prst="straightConnector1">
              <a:avLst/>
            </a:prstGeom>
            <a:noFill/>
            <a:ln w="19050">
              <a:solidFill>
                <a:schemeClr val="accent1">
                  <a:lumMod val="100000"/>
                  <a:lumOff val="0"/>
                </a:schemeClr>
              </a:solidFill>
              <a:round/>
              <a:headEnd/>
              <a:tailEnd type="triangle" w="med" len="med"/>
            </a:ln>
            <a:extLst>
              <a:ext uri="{909E8E84-426E-40DD-AFC4-6F175D3DCCD1}">
                <a14:hiddenFill xmlns:a14="http://schemas.microsoft.com/office/drawing/2010/main">
                  <a:noFill/>
                </a14:hiddenFill>
              </a:ext>
            </a:extLst>
          </p:spPr>
        </p:cxnSp>
        <p:cxnSp>
          <p:nvCxnSpPr>
            <p:cNvPr id="52" name="AutoShape 61"/>
            <p:cNvCxnSpPr>
              <a:cxnSpLocks noChangeShapeType="1"/>
              <a:stCxn id="35" idx="2"/>
              <a:endCxn id="38" idx="0"/>
            </p:cNvCxnSpPr>
            <p:nvPr/>
          </p:nvCxnSpPr>
          <p:spPr bwMode="auto">
            <a:xfrm flipH="1">
              <a:off x="2593083" y="5015248"/>
              <a:ext cx="15923" cy="277031"/>
            </a:xfrm>
            <a:prstGeom prst="straightConnector1">
              <a:avLst/>
            </a:prstGeom>
            <a:noFill/>
            <a:ln w="19050">
              <a:solidFill>
                <a:schemeClr val="tx2">
                  <a:lumMod val="100000"/>
                  <a:lumOff val="0"/>
                </a:schemeClr>
              </a:solidFill>
              <a:round/>
              <a:headEnd/>
              <a:tailEnd type="triangle" w="med" len="med"/>
            </a:ln>
            <a:extLst>
              <a:ext uri="{909E8E84-426E-40DD-AFC4-6F175D3DCCD1}">
                <a14:hiddenFill xmlns:a14="http://schemas.microsoft.com/office/drawing/2010/main">
                  <a:noFill/>
                </a14:hiddenFill>
              </a:ext>
            </a:extLst>
          </p:spPr>
        </p:cxnSp>
        <p:cxnSp>
          <p:nvCxnSpPr>
            <p:cNvPr id="53" name="AutoShape 62"/>
            <p:cNvCxnSpPr>
              <a:cxnSpLocks noChangeShapeType="1"/>
              <a:stCxn id="38" idx="1"/>
              <a:endCxn id="43" idx="1"/>
            </p:cNvCxnSpPr>
            <p:nvPr/>
          </p:nvCxnSpPr>
          <p:spPr bwMode="auto">
            <a:xfrm rot="10800000" flipV="1">
              <a:off x="14331" y="5584552"/>
              <a:ext cx="1157612" cy="1857916"/>
            </a:xfrm>
            <a:prstGeom prst="bentConnector3">
              <a:avLst>
                <a:gd name="adj1" fmla="val 117435"/>
              </a:avLst>
            </a:prstGeom>
            <a:noFill/>
            <a:ln w="19050">
              <a:solidFill>
                <a:schemeClr val="tx2">
                  <a:lumMod val="100000"/>
                  <a:lumOff val="0"/>
                </a:schemeClr>
              </a:solidFill>
              <a:miter lim="800000"/>
              <a:headEnd/>
              <a:tailEnd type="triangle" w="med" len="med"/>
            </a:ln>
            <a:extLst>
              <a:ext uri="{909E8E84-426E-40DD-AFC4-6F175D3DCCD1}">
                <a14:hiddenFill xmlns:a14="http://schemas.microsoft.com/office/drawing/2010/main">
                  <a:noFill/>
                </a14:hiddenFill>
              </a:ext>
            </a:extLst>
          </p:spPr>
        </p:cxnSp>
        <p:sp>
          <p:nvSpPr>
            <p:cNvPr id="54" name="AutoShape 63"/>
            <p:cNvSpPr>
              <a:spLocks noChangeArrowheads="1"/>
            </p:cNvSpPr>
            <p:nvPr/>
          </p:nvSpPr>
          <p:spPr bwMode="auto">
            <a:xfrm>
              <a:off x="4660702" y="6849396"/>
              <a:ext cx="90762" cy="331166"/>
            </a:xfrm>
            <a:prstGeom prst="downArrow">
              <a:avLst>
                <a:gd name="adj1" fmla="val 50000"/>
                <a:gd name="adj2" fmla="val 91228"/>
              </a:avLst>
            </a:prstGeom>
            <a:solidFill>
              <a:schemeClr val="accent1">
                <a:lumMod val="75000"/>
                <a:lumOff val="0"/>
              </a:schemeClr>
            </a:solidFill>
            <a:ln w="9525">
              <a:solidFill>
                <a:srgbClr val="000000"/>
              </a:solidFill>
              <a:miter lim="800000"/>
              <a:headEnd/>
              <a:tailEnd/>
            </a:ln>
          </p:spPr>
          <p:txBody>
            <a:bodyPr rot="0" vert="eaVert" wrap="square" lIns="91440" tIns="45720" rIns="91440" bIns="45720" anchor="t" anchorCtr="0" upright="1">
              <a:noAutofit/>
            </a:bodyPr>
            <a:lstStyle/>
            <a:p>
              <a:endParaRPr lang="en-IN" sz="2000">
                <a:latin typeface="Cambria" panose="02040503050406030204" pitchFamily="18" charset="0"/>
                <a:ea typeface="Cambria" panose="02040503050406030204" pitchFamily="18" charset="0"/>
              </a:endParaRPr>
            </a:p>
          </p:txBody>
        </p:sp>
        <p:sp>
          <p:nvSpPr>
            <p:cNvPr id="55" name="AutoShape 64"/>
            <p:cNvSpPr>
              <a:spLocks noChangeArrowheads="1"/>
            </p:cNvSpPr>
            <p:nvPr/>
          </p:nvSpPr>
          <p:spPr bwMode="auto">
            <a:xfrm>
              <a:off x="3372521" y="6858949"/>
              <a:ext cx="90762" cy="331166"/>
            </a:xfrm>
            <a:prstGeom prst="downArrow">
              <a:avLst>
                <a:gd name="adj1" fmla="val 50000"/>
                <a:gd name="adj2" fmla="val 91228"/>
              </a:avLst>
            </a:prstGeom>
            <a:solidFill>
              <a:schemeClr val="accent1">
                <a:lumMod val="75000"/>
                <a:lumOff val="0"/>
              </a:schemeClr>
            </a:solidFill>
            <a:ln w="9525">
              <a:solidFill>
                <a:srgbClr val="000000"/>
              </a:solidFill>
              <a:miter lim="800000"/>
              <a:headEnd/>
              <a:tailEnd/>
            </a:ln>
          </p:spPr>
          <p:txBody>
            <a:bodyPr rot="0" vert="eaVert" wrap="square" lIns="91440" tIns="45720" rIns="91440" bIns="45720" anchor="t" anchorCtr="0" upright="1">
              <a:noAutofit/>
            </a:bodyPr>
            <a:lstStyle/>
            <a:p>
              <a:endParaRPr lang="en-IN" sz="2000">
                <a:latin typeface="Cambria" panose="02040503050406030204" pitchFamily="18" charset="0"/>
                <a:ea typeface="Cambria" panose="02040503050406030204" pitchFamily="18" charset="0"/>
              </a:endParaRPr>
            </a:p>
          </p:txBody>
        </p:sp>
        <p:sp>
          <p:nvSpPr>
            <p:cNvPr id="56" name="AutoShape 65"/>
            <p:cNvSpPr>
              <a:spLocks noChangeArrowheads="1"/>
            </p:cNvSpPr>
            <p:nvPr/>
          </p:nvSpPr>
          <p:spPr bwMode="auto">
            <a:xfrm>
              <a:off x="1930680" y="6858949"/>
              <a:ext cx="90762" cy="331166"/>
            </a:xfrm>
            <a:prstGeom prst="downArrow">
              <a:avLst>
                <a:gd name="adj1" fmla="val 50000"/>
                <a:gd name="adj2" fmla="val 91228"/>
              </a:avLst>
            </a:prstGeom>
            <a:solidFill>
              <a:schemeClr val="accent1">
                <a:lumMod val="75000"/>
                <a:lumOff val="0"/>
              </a:schemeClr>
            </a:solidFill>
            <a:ln w="9525">
              <a:solidFill>
                <a:srgbClr val="000000"/>
              </a:solidFill>
              <a:miter lim="800000"/>
              <a:headEnd/>
              <a:tailEnd/>
            </a:ln>
          </p:spPr>
          <p:txBody>
            <a:bodyPr rot="0" vert="eaVert" wrap="square" lIns="91440" tIns="45720" rIns="91440" bIns="45720" anchor="t" anchorCtr="0" upright="1">
              <a:noAutofit/>
            </a:bodyPr>
            <a:lstStyle/>
            <a:p>
              <a:endParaRPr lang="en-IN" sz="2000">
                <a:latin typeface="Cambria" panose="02040503050406030204" pitchFamily="18" charset="0"/>
                <a:ea typeface="Cambria" panose="02040503050406030204" pitchFamily="18" charset="0"/>
              </a:endParaRPr>
            </a:p>
          </p:txBody>
        </p:sp>
        <p:sp>
          <p:nvSpPr>
            <p:cNvPr id="57" name="AutoShape 66"/>
            <p:cNvSpPr>
              <a:spLocks noChangeArrowheads="1"/>
            </p:cNvSpPr>
            <p:nvPr/>
          </p:nvSpPr>
          <p:spPr bwMode="auto">
            <a:xfrm>
              <a:off x="606672" y="6849396"/>
              <a:ext cx="90762" cy="331166"/>
            </a:xfrm>
            <a:prstGeom prst="downArrow">
              <a:avLst>
                <a:gd name="adj1" fmla="val 50000"/>
                <a:gd name="adj2" fmla="val 91228"/>
              </a:avLst>
            </a:prstGeom>
            <a:solidFill>
              <a:schemeClr val="accent1">
                <a:lumMod val="75000"/>
                <a:lumOff val="0"/>
              </a:schemeClr>
            </a:solidFill>
            <a:ln w="9525">
              <a:solidFill>
                <a:srgbClr val="000000"/>
              </a:solidFill>
              <a:miter lim="800000"/>
              <a:headEnd/>
              <a:tailEnd/>
            </a:ln>
          </p:spPr>
          <p:txBody>
            <a:bodyPr rot="0" vert="eaVert" wrap="square" lIns="91440" tIns="45720" rIns="91440" bIns="45720" anchor="t" anchorCtr="0" upright="1">
              <a:noAutofit/>
            </a:bodyPr>
            <a:lstStyle/>
            <a:p>
              <a:endParaRPr lang="en-IN" sz="2000">
                <a:latin typeface="Cambria" panose="02040503050406030204" pitchFamily="18" charset="0"/>
                <a:ea typeface="Cambria" panose="02040503050406030204" pitchFamily="18" charset="0"/>
              </a:endParaRPr>
            </a:p>
          </p:txBody>
        </p:sp>
        <p:sp>
          <p:nvSpPr>
            <p:cNvPr id="58" name="Text Box 67"/>
            <p:cNvSpPr txBox="1">
              <a:spLocks noChangeArrowheads="1"/>
            </p:cNvSpPr>
            <p:nvPr/>
          </p:nvSpPr>
          <p:spPr bwMode="auto">
            <a:xfrm>
              <a:off x="3287332" y="4141958"/>
              <a:ext cx="449032" cy="2635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a:lnSpc>
                  <a:spcPct val="115000"/>
                </a:lnSpc>
                <a:spcAft>
                  <a:spcPts val="1000"/>
                </a:spcAft>
              </a:pPr>
              <a:r>
                <a:rPr lang="en-IN" sz="1050" b="1">
                  <a:effectLst/>
                  <a:latin typeface="Cambria" panose="02040503050406030204" pitchFamily="18" charset="0"/>
                  <a:ea typeface="Cambria" panose="02040503050406030204" pitchFamily="18" charset="0"/>
                  <a:cs typeface="Tunga"/>
                </a:rPr>
                <a:t>Yes</a:t>
              </a:r>
              <a:endParaRPr lang="en-IN" sz="1200">
                <a:effectLst/>
                <a:latin typeface="Cambria" panose="02040503050406030204" pitchFamily="18" charset="0"/>
                <a:ea typeface="Cambria" panose="02040503050406030204" pitchFamily="18" charset="0"/>
                <a:cs typeface="Tunga"/>
              </a:endParaRPr>
            </a:p>
          </p:txBody>
        </p:sp>
        <p:sp>
          <p:nvSpPr>
            <p:cNvPr id="59" name="Text Box 68"/>
            <p:cNvSpPr txBox="1">
              <a:spLocks noChangeArrowheads="1"/>
            </p:cNvSpPr>
            <p:nvPr/>
          </p:nvSpPr>
          <p:spPr bwMode="auto">
            <a:xfrm>
              <a:off x="2771422" y="4888673"/>
              <a:ext cx="400467" cy="31046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a:lnSpc>
                  <a:spcPct val="115000"/>
                </a:lnSpc>
                <a:spcAft>
                  <a:spcPts val="1000"/>
                </a:spcAft>
              </a:pPr>
              <a:r>
                <a:rPr lang="en-IN" sz="1050" b="1">
                  <a:effectLst/>
                  <a:latin typeface="Cambria" panose="02040503050406030204" pitchFamily="18" charset="0"/>
                  <a:ea typeface="Cambria" panose="02040503050406030204" pitchFamily="18" charset="0"/>
                  <a:cs typeface="Tunga"/>
                </a:rPr>
                <a:t>No</a:t>
              </a:r>
              <a:endParaRPr lang="en-IN" sz="1200">
                <a:effectLst/>
                <a:latin typeface="Cambria" panose="02040503050406030204" pitchFamily="18" charset="0"/>
                <a:ea typeface="Cambria" panose="02040503050406030204" pitchFamily="18" charset="0"/>
                <a:cs typeface="Tunga"/>
              </a:endParaRPr>
            </a:p>
          </p:txBody>
        </p:sp>
      </p:grpSp>
      <p:sp>
        <p:nvSpPr>
          <p:cNvPr id="60" name="TextBox 59"/>
          <p:cNvSpPr txBox="1"/>
          <p:nvPr/>
        </p:nvSpPr>
        <p:spPr>
          <a:xfrm>
            <a:off x="1941814" y="1181527"/>
            <a:ext cx="2028937" cy="461665"/>
          </a:xfrm>
          <a:prstGeom prst="rect">
            <a:avLst/>
          </a:prstGeom>
          <a:solidFill>
            <a:schemeClr val="accent4">
              <a:lumMod val="20000"/>
              <a:lumOff val="80000"/>
            </a:schemeClr>
          </a:solidFill>
        </p:spPr>
        <p:txBody>
          <a:bodyPr wrap="square" rtlCol="0">
            <a:spAutoFit/>
          </a:bodyPr>
          <a:lstStyle/>
          <a:p>
            <a:pPr algn="ctr"/>
            <a:r>
              <a:rPr lang="en-IN" sz="2400" b="1" dirty="0" smtClean="0">
                <a:solidFill>
                  <a:srgbClr val="C00000"/>
                </a:solidFill>
              </a:rPr>
              <a:t>GAP Analysis</a:t>
            </a:r>
            <a:endParaRPr lang="en-IN" sz="2400" b="1" dirty="0">
              <a:solidFill>
                <a:srgbClr val="C00000"/>
              </a:solidFill>
            </a:endParaRPr>
          </a:p>
        </p:txBody>
      </p:sp>
    </p:spTree>
    <p:extLst>
      <p:ext uri="{BB962C8B-B14F-4D97-AF65-F5344CB8AC3E}">
        <p14:creationId xmlns:p14="http://schemas.microsoft.com/office/powerpoint/2010/main" val="370886244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 y="0"/>
            <a:ext cx="1415442" cy="6858000"/>
          </a:xfrm>
          <a:prstGeom prst="rect">
            <a:avLst/>
          </a:prstGeom>
          <a:solidFill>
            <a:schemeClr val="accent4">
              <a:lumMod val="20000"/>
              <a:lumOff val="8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 name="Rectangle 4"/>
          <p:cNvSpPr/>
          <p:nvPr/>
        </p:nvSpPr>
        <p:spPr>
          <a:xfrm>
            <a:off x="1415442" y="6538586"/>
            <a:ext cx="9870510" cy="319414"/>
          </a:xfrm>
          <a:prstGeom prst="rect">
            <a:avLst/>
          </a:prstGeom>
          <a:solidFill>
            <a:schemeClr val="accent4">
              <a:lumMod val="20000"/>
              <a:lumOff val="8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C00000"/>
                </a:solidFill>
              </a:rPr>
              <a:t>Department of Electronics and Communication Engineering</a:t>
            </a:r>
            <a:endParaRPr lang="en-IN" b="1" dirty="0">
              <a:solidFill>
                <a:srgbClr val="C00000"/>
              </a:solidFill>
            </a:endParaRPr>
          </a:p>
        </p:txBody>
      </p:sp>
      <p:sp>
        <p:nvSpPr>
          <p:cNvPr id="6" name="Rectangle 5"/>
          <p:cNvSpPr/>
          <p:nvPr/>
        </p:nvSpPr>
        <p:spPr>
          <a:xfrm>
            <a:off x="1240077" y="0"/>
            <a:ext cx="175364" cy="6858000"/>
          </a:xfrm>
          <a:prstGeom prst="rect">
            <a:avLst/>
          </a:prstGeom>
          <a:solidFill>
            <a:srgbClr val="C0000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 name="Rounded Rectangle 6"/>
          <p:cNvSpPr/>
          <p:nvPr/>
        </p:nvSpPr>
        <p:spPr>
          <a:xfrm>
            <a:off x="11586575" y="6538586"/>
            <a:ext cx="488515" cy="319414"/>
          </a:xfrm>
          <a:prstGeom prst="roundRect">
            <a:avLst/>
          </a:prstGeom>
          <a:solidFill>
            <a:srgbClr val="C00000"/>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solidFill>
              </a:rPr>
              <a:t>17</a:t>
            </a:r>
            <a:endParaRPr lang="en-IN" dirty="0">
              <a:solidFill>
                <a:schemeClr val="bg1"/>
              </a:solidFill>
            </a:endParaRPr>
          </a:p>
        </p:txBody>
      </p:sp>
      <p:cxnSp>
        <p:nvCxnSpPr>
          <p:cNvPr id="11" name="Straight Connector 10"/>
          <p:cNvCxnSpPr/>
          <p:nvPr/>
        </p:nvCxnSpPr>
        <p:spPr>
          <a:xfrm flipV="1">
            <a:off x="1791222" y="1013629"/>
            <a:ext cx="10039610" cy="12527"/>
          </a:xfrm>
          <a:prstGeom prst="line">
            <a:avLst/>
          </a:prstGeom>
          <a:ln w="38100"/>
        </p:spPr>
        <p:style>
          <a:lnRef idx="3">
            <a:schemeClr val="accent2"/>
          </a:lnRef>
          <a:fillRef idx="0">
            <a:schemeClr val="accent2"/>
          </a:fillRef>
          <a:effectRef idx="2">
            <a:schemeClr val="accent2"/>
          </a:effectRef>
          <a:fontRef idx="minor">
            <a:schemeClr val="tx1"/>
          </a:fontRef>
        </p:style>
      </p:cxnSp>
      <p:pic>
        <p:nvPicPr>
          <p:cNvPr id="21"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1033" y="116632"/>
            <a:ext cx="1026591" cy="960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ectangle 11"/>
          <p:cNvSpPr/>
          <p:nvPr/>
        </p:nvSpPr>
        <p:spPr>
          <a:xfrm>
            <a:off x="1833477" y="72049"/>
            <a:ext cx="10039610" cy="954107"/>
          </a:xfrm>
          <a:prstGeom prst="rect">
            <a:avLst/>
          </a:prstGeom>
        </p:spPr>
        <p:txBody>
          <a:bodyPr wrap="square">
            <a:spAutoFit/>
          </a:bodyPr>
          <a:lstStyle/>
          <a:p>
            <a:pPr algn="ctr"/>
            <a:r>
              <a:rPr lang="en-IN" sz="2800" b="1" dirty="0" smtClean="0">
                <a:solidFill>
                  <a:srgbClr val="002060"/>
                </a:solidFill>
                <a:latin typeface="Times New Roman" pitchFamily="18" charset="0"/>
                <a:cs typeface="Times New Roman" pitchFamily="18" charset="0"/>
              </a:rPr>
              <a:t>Criterion 2 -  Program Curriculum and Teaching Learning Process</a:t>
            </a:r>
            <a:endParaRPr lang="en-IN" sz="2800" b="1" dirty="0">
              <a:solidFill>
                <a:srgbClr val="002060"/>
              </a:solidFill>
              <a:latin typeface="Times New Roman" pitchFamily="18" charset="0"/>
              <a:cs typeface="Times New Roman" pitchFamily="18" charset="0"/>
            </a:endParaRPr>
          </a:p>
        </p:txBody>
      </p:sp>
      <p:graphicFrame>
        <p:nvGraphicFramePr>
          <p:cNvPr id="10" name="Table 9"/>
          <p:cNvGraphicFramePr>
            <a:graphicFrameLocks noGrp="1"/>
          </p:cNvGraphicFramePr>
          <p:nvPr>
            <p:extLst>
              <p:ext uri="{D42A27DB-BD31-4B8C-83A1-F6EECF244321}">
                <p14:modId xmlns:p14="http://schemas.microsoft.com/office/powerpoint/2010/main" val="4259821674"/>
              </p:ext>
            </p:extLst>
          </p:nvPr>
        </p:nvGraphicFramePr>
        <p:xfrm>
          <a:off x="2061411" y="1226775"/>
          <a:ext cx="9673389" cy="5101390"/>
        </p:xfrm>
        <a:graphic>
          <a:graphicData uri="http://schemas.openxmlformats.org/drawingml/2006/table">
            <a:tbl>
              <a:tblPr firstRow="1" bandRow="1">
                <a:tableStyleId>{5940675A-B579-460E-94D1-54222C63F5DA}</a:tableStyleId>
              </a:tblPr>
              <a:tblGrid>
                <a:gridCol w="9673389"/>
              </a:tblGrid>
              <a:tr h="402315">
                <a:tc>
                  <a:txBody>
                    <a:bodyPr/>
                    <a:lstStyle/>
                    <a:p>
                      <a:pPr marL="0" indent="0" algn="ctr">
                        <a:buFont typeface="Arial" pitchFamily="34" charset="0"/>
                        <a:buNone/>
                      </a:pPr>
                      <a:r>
                        <a:rPr lang="en-IN" sz="2000" b="1" dirty="0" smtClean="0"/>
                        <a:t>Bridging the  Gap</a:t>
                      </a:r>
                      <a:r>
                        <a:rPr lang="en-IN" sz="2000" b="1" baseline="0" dirty="0" smtClean="0"/>
                        <a:t> in the </a:t>
                      </a:r>
                      <a:r>
                        <a:rPr lang="en-IN" sz="2000" b="1" dirty="0" smtClean="0"/>
                        <a:t>Curriculum </a:t>
                      </a:r>
                      <a:endParaRPr lang="en-IN" sz="2000" b="1" dirty="0">
                        <a:latin typeface="Calibri"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lumMod val="40000"/>
                        <a:lumOff val="60000"/>
                      </a:schemeClr>
                    </a:solidFill>
                  </a:tcPr>
                </a:tc>
              </a:tr>
              <a:tr h="4699075">
                <a:tc>
                  <a:txBody>
                    <a:bodyPr/>
                    <a:lstStyle/>
                    <a:p>
                      <a:pPr marL="0" indent="0">
                        <a:spcAft>
                          <a:spcPts val="1200"/>
                        </a:spcAft>
                        <a:buFont typeface="Arial" pitchFamily="34" charset="0"/>
                        <a:buNone/>
                      </a:pPr>
                      <a:r>
                        <a:rPr lang="en-IN" sz="2000" dirty="0" smtClean="0"/>
                        <a:t>Through:</a:t>
                      </a:r>
                    </a:p>
                    <a:p>
                      <a:pPr marL="324000" indent="-324000">
                        <a:spcAft>
                          <a:spcPts val="1200"/>
                        </a:spcAft>
                        <a:buFont typeface="Arial" pitchFamily="34" charset="0"/>
                        <a:buChar char="•"/>
                      </a:pPr>
                      <a:r>
                        <a:rPr lang="en-IN" sz="2000" dirty="0" smtClean="0"/>
                        <a:t>Project </a:t>
                      </a:r>
                      <a:r>
                        <a:rPr lang="en-IN" sz="2000" baseline="0" dirty="0" smtClean="0"/>
                        <a:t> Based  Learning</a:t>
                      </a:r>
                      <a:endParaRPr lang="en-IN" sz="2000" dirty="0" smtClean="0"/>
                    </a:p>
                    <a:p>
                      <a:pPr marL="324000" indent="-324000">
                        <a:spcAft>
                          <a:spcPts val="1200"/>
                        </a:spcAft>
                        <a:buFont typeface="Arial" pitchFamily="34" charset="0"/>
                        <a:buChar char="•"/>
                      </a:pPr>
                      <a:r>
                        <a:rPr lang="en-IN" sz="2000" dirty="0" smtClean="0"/>
                        <a:t>Technical talks by renowned Industrialists / Academician  </a:t>
                      </a:r>
                    </a:p>
                    <a:p>
                      <a:pPr marL="324000" marR="0" lvl="0" indent="-324000" algn="l" defTabSz="914400" rtl="0" eaLnBrk="1" fontAlgn="auto" latinLnBrk="0" hangingPunct="1">
                        <a:lnSpc>
                          <a:spcPct val="100000"/>
                        </a:lnSpc>
                        <a:spcBef>
                          <a:spcPts val="0"/>
                        </a:spcBef>
                        <a:spcAft>
                          <a:spcPts val="1200"/>
                        </a:spcAft>
                        <a:buClrTx/>
                        <a:buSzTx/>
                        <a:buFont typeface="Arial" pitchFamily="34" charset="0"/>
                        <a:buChar char="•"/>
                        <a:tabLst/>
                        <a:defRPr/>
                      </a:pPr>
                      <a:r>
                        <a:rPr lang="en-IN" sz="2000" kern="0" dirty="0" smtClean="0"/>
                        <a:t>Content Beyond Syllabus through Seminars, Workshops, Industrial Visits, </a:t>
                      </a:r>
                      <a:r>
                        <a:rPr lang="en-IN" sz="2000" dirty="0" smtClean="0"/>
                        <a:t>Skill Development Program, Conferences,</a:t>
                      </a:r>
                      <a:r>
                        <a:rPr lang="en-IN" sz="2000" baseline="0" dirty="0" smtClean="0"/>
                        <a:t> Professional bodies events</a:t>
                      </a:r>
                      <a:endParaRPr lang="en-IN" sz="2000" dirty="0" smtClean="0"/>
                    </a:p>
                    <a:p>
                      <a:pPr marL="324000" marR="0" lvl="0" indent="-324000" algn="l" defTabSz="914400" rtl="0" eaLnBrk="1" fontAlgn="auto" latinLnBrk="0" hangingPunct="1">
                        <a:lnSpc>
                          <a:spcPct val="100000"/>
                        </a:lnSpc>
                        <a:spcBef>
                          <a:spcPts val="0"/>
                        </a:spcBef>
                        <a:spcAft>
                          <a:spcPts val="1200"/>
                        </a:spcAft>
                        <a:buClrTx/>
                        <a:buSzTx/>
                        <a:buFont typeface="Arial" pitchFamily="34" charset="0"/>
                        <a:buChar char="•"/>
                        <a:tabLst/>
                        <a:defRPr/>
                      </a:pPr>
                      <a:r>
                        <a:rPr lang="en-IN" sz="2000" dirty="0" smtClean="0"/>
                        <a:t>Students are encouraged to undergo summer Training/ Industrial Training conducted</a:t>
                      </a:r>
                      <a:r>
                        <a:rPr lang="en-IN" sz="2000" baseline="0" dirty="0" smtClean="0"/>
                        <a:t> by the department</a:t>
                      </a:r>
                      <a:endParaRPr lang="en-IN" sz="2000" dirty="0" smtClean="0"/>
                    </a:p>
                    <a:p>
                      <a:pPr marL="324000" marR="0" lvl="0" indent="-324000" algn="l" defTabSz="914400" rtl="0" eaLnBrk="1" fontAlgn="auto" latinLnBrk="0" hangingPunct="1">
                        <a:lnSpc>
                          <a:spcPct val="100000"/>
                        </a:lnSpc>
                        <a:spcBef>
                          <a:spcPts val="0"/>
                        </a:spcBef>
                        <a:spcAft>
                          <a:spcPts val="1200"/>
                        </a:spcAft>
                        <a:buClrTx/>
                        <a:buSzTx/>
                        <a:buFont typeface="Arial" pitchFamily="34" charset="0"/>
                        <a:buChar char="•"/>
                        <a:tabLst/>
                        <a:defRPr/>
                      </a:pPr>
                      <a:endParaRPr lang="en-IN" sz="2000" kern="0" dirty="0" smtClean="0"/>
                    </a:p>
                    <a:p>
                      <a:pPr marL="324000" indent="-324000">
                        <a:spcAft>
                          <a:spcPts val="1200"/>
                        </a:spcAft>
                        <a:buFont typeface="Arial" pitchFamily="34" charset="0"/>
                        <a:buChar char="•"/>
                      </a:pPr>
                      <a:endParaRPr lang="en-IN" sz="2000" dirty="0" smtClean="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r>
            </a:tbl>
          </a:graphicData>
        </a:graphic>
      </p:graphicFrame>
    </p:spTree>
    <p:extLst>
      <p:ext uri="{BB962C8B-B14F-4D97-AF65-F5344CB8AC3E}">
        <p14:creationId xmlns:p14="http://schemas.microsoft.com/office/powerpoint/2010/main" val="233210469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 y="0"/>
            <a:ext cx="1415442" cy="6858000"/>
          </a:xfrm>
          <a:prstGeom prst="rect">
            <a:avLst/>
          </a:prstGeom>
          <a:solidFill>
            <a:schemeClr val="accent4">
              <a:lumMod val="20000"/>
              <a:lumOff val="8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 name="Rectangle 4"/>
          <p:cNvSpPr/>
          <p:nvPr/>
        </p:nvSpPr>
        <p:spPr>
          <a:xfrm>
            <a:off x="1415442" y="6538586"/>
            <a:ext cx="9870510" cy="319414"/>
          </a:xfrm>
          <a:prstGeom prst="rect">
            <a:avLst/>
          </a:prstGeom>
          <a:solidFill>
            <a:schemeClr val="accent4">
              <a:lumMod val="20000"/>
              <a:lumOff val="8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C00000"/>
                </a:solidFill>
              </a:rPr>
              <a:t>Department of Electronics and Communication Engineering</a:t>
            </a:r>
            <a:endParaRPr lang="en-IN" b="1" dirty="0">
              <a:solidFill>
                <a:srgbClr val="C00000"/>
              </a:solidFill>
            </a:endParaRPr>
          </a:p>
        </p:txBody>
      </p:sp>
      <p:sp>
        <p:nvSpPr>
          <p:cNvPr id="6" name="Rectangle 5"/>
          <p:cNvSpPr/>
          <p:nvPr/>
        </p:nvSpPr>
        <p:spPr>
          <a:xfrm>
            <a:off x="1240077" y="0"/>
            <a:ext cx="175364" cy="6858000"/>
          </a:xfrm>
          <a:prstGeom prst="rect">
            <a:avLst/>
          </a:prstGeom>
          <a:solidFill>
            <a:srgbClr val="C0000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 name="Rounded Rectangle 6"/>
          <p:cNvSpPr/>
          <p:nvPr/>
        </p:nvSpPr>
        <p:spPr>
          <a:xfrm>
            <a:off x="11586575" y="6538586"/>
            <a:ext cx="488515" cy="319414"/>
          </a:xfrm>
          <a:prstGeom prst="roundRect">
            <a:avLst/>
          </a:prstGeom>
          <a:solidFill>
            <a:srgbClr val="C00000"/>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solidFill>
              </a:rPr>
              <a:t>18</a:t>
            </a:r>
            <a:endParaRPr lang="en-IN" dirty="0">
              <a:solidFill>
                <a:schemeClr val="bg1"/>
              </a:solidFill>
            </a:endParaRPr>
          </a:p>
        </p:txBody>
      </p:sp>
      <p:cxnSp>
        <p:nvCxnSpPr>
          <p:cNvPr id="11" name="Straight Connector 10"/>
          <p:cNvCxnSpPr/>
          <p:nvPr/>
        </p:nvCxnSpPr>
        <p:spPr>
          <a:xfrm flipV="1">
            <a:off x="1791222" y="1013629"/>
            <a:ext cx="10039610" cy="12527"/>
          </a:xfrm>
          <a:prstGeom prst="line">
            <a:avLst/>
          </a:prstGeom>
          <a:ln w="38100"/>
        </p:spPr>
        <p:style>
          <a:lnRef idx="3">
            <a:schemeClr val="accent2"/>
          </a:lnRef>
          <a:fillRef idx="0">
            <a:schemeClr val="accent2"/>
          </a:fillRef>
          <a:effectRef idx="2">
            <a:schemeClr val="accent2"/>
          </a:effectRef>
          <a:fontRef idx="minor">
            <a:schemeClr val="tx1"/>
          </a:fontRef>
        </p:style>
      </p:cxnSp>
      <p:pic>
        <p:nvPicPr>
          <p:cNvPr id="21"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1033" y="116632"/>
            <a:ext cx="1026591" cy="960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ectangle 11"/>
          <p:cNvSpPr/>
          <p:nvPr/>
        </p:nvSpPr>
        <p:spPr>
          <a:xfrm>
            <a:off x="1833477" y="72049"/>
            <a:ext cx="10039610" cy="954107"/>
          </a:xfrm>
          <a:prstGeom prst="rect">
            <a:avLst/>
          </a:prstGeom>
        </p:spPr>
        <p:txBody>
          <a:bodyPr wrap="square">
            <a:spAutoFit/>
          </a:bodyPr>
          <a:lstStyle/>
          <a:p>
            <a:pPr algn="ctr"/>
            <a:r>
              <a:rPr lang="en-IN" sz="2800" b="1" dirty="0" smtClean="0">
                <a:solidFill>
                  <a:srgbClr val="002060"/>
                </a:solidFill>
                <a:latin typeface="Times New Roman" pitchFamily="18" charset="0"/>
                <a:cs typeface="Times New Roman" pitchFamily="18" charset="0"/>
              </a:rPr>
              <a:t>Criterion 2 -  Program Curriculum and Teaching Learning Process</a:t>
            </a:r>
            <a:endParaRPr lang="en-IN" sz="2800" b="1" dirty="0">
              <a:solidFill>
                <a:srgbClr val="002060"/>
              </a:solidFill>
              <a:latin typeface="Times New Roman" pitchFamily="18" charset="0"/>
              <a:cs typeface="Times New Roman" pitchFamily="18" charset="0"/>
            </a:endParaRPr>
          </a:p>
        </p:txBody>
      </p:sp>
      <p:grpSp>
        <p:nvGrpSpPr>
          <p:cNvPr id="13" name="Group 12"/>
          <p:cNvGrpSpPr/>
          <p:nvPr/>
        </p:nvGrpSpPr>
        <p:grpSpPr>
          <a:xfrm>
            <a:off x="2353471" y="1426212"/>
            <a:ext cx="8105622" cy="4132105"/>
            <a:chOff x="395536" y="1508204"/>
            <a:chExt cx="7704856" cy="3636406"/>
          </a:xfrm>
        </p:grpSpPr>
        <p:sp>
          <p:nvSpPr>
            <p:cNvPr id="14" name="Rounded Rectangle 13"/>
            <p:cNvSpPr/>
            <p:nvPr/>
          </p:nvSpPr>
          <p:spPr>
            <a:xfrm>
              <a:off x="3347864" y="2852936"/>
              <a:ext cx="2160240" cy="936104"/>
            </a:xfrm>
            <a:prstGeom prst="roundRect">
              <a:avLst/>
            </a:prstGeom>
            <a:solidFill>
              <a:srgbClr val="800000"/>
            </a:solidFill>
          </p:spPr>
          <p:style>
            <a:lnRef idx="0">
              <a:schemeClr val="accent5"/>
            </a:lnRef>
            <a:fillRef idx="3">
              <a:schemeClr val="accent5"/>
            </a:fillRef>
            <a:effectRef idx="3">
              <a:schemeClr val="accent5"/>
            </a:effectRef>
            <a:fontRef idx="minor">
              <a:schemeClr val="lt1"/>
            </a:fontRef>
          </p:style>
          <p:txBody>
            <a:bodyPr rtlCol="0" anchor="ctr"/>
            <a:lstStyle/>
            <a:p>
              <a:pPr algn="ctr"/>
              <a:r>
                <a:rPr lang="en-IN" dirty="0" smtClean="0"/>
                <a:t>Teaching and Learning Process</a:t>
              </a:r>
              <a:endParaRPr lang="en-IN" dirty="0"/>
            </a:p>
          </p:txBody>
        </p:sp>
        <p:sp>
          <p:nvSpPr>
            <p:cNvPr id="15" name="Rounded Rectangle 14"/>
            <p:cNvSpPr/>
            <p:nvPr/>
          </p:nvSpPr>
          <p:spPr>
            <a:xfrm>
              <a:off x="395536" y="2852936"/>
              <a:ext cx="2592288" cy="936104"/>
            </a:xfrm>
            <a:prstGeom prst="roundRect">
              <a:avLst/>
            </a:prstGeom>
            <a:solidFill>
              <a:srgbClr val="660066"/>
            </a:solidFill>
          </p:spPr>
          <p:style>
            <a:lnRef idx="0">
              <a:schemeClr val="accent5"/>
            </a:lnRef>
            <a:fillRef idx="3">
              <a:schemeClr val="accent5"/>
            </a:fillRef>
            <a:effectRef idx="3">
              <a:schemeClr val="accent5"/>
            </a:effectRef>
            <a:fontRef idx="minor">
              <a:schemeClr val="lt1"/>
            </a:fontRef>
          </p:style>
          <p:txBody>
            <a:bodyPr rtlCol="0" anchor="ctr"/>
            <a:lstStyle/>
            <a:p>
              <a:pPr algn="ctr"/>
              <a:r>
                <a:rPr lang="en-IN" dirty="0" smtClean="0"/>
                <a:t>Instructional Methods and Pedagogical Initiatives</a:t>
              </a:r>
              <a:endParaRPr lang="en-IN" dirty="0"/>
            </a:p>
          </p:txBody>
        </p:sp>
        <p:sp>
          <p:nvSpPr>
            <p:cNvPr id="16" name="Rounded Rectangle 15"/>
            <p:cNvSpPr/>
            <p:nvPr/>
          </p:nvSpPr>
          <p:spPr>
            <a:xfrm>
              <a:off x="3419872" y="4149080"/>
              <a:ext cx="2088232" cy="995530"/>
            </a:xfrm>
            <a:prstGeom prst="roundRect">
              <a:avLst/>
            </a:prstGeom>
            <a:solidFill>
              <a:srgbClr val="0000CC"/>
            </a:solidFill>
          </p:spPr>
          <p:style>
            <a:lnRef idx="0">
              <a:schemeClr val="accent6"/>
            </a:lnRef>
            <a:fillRef idx="3">
              <a:schemeClr val="accent6"/>
            </a:fillRef>
            <a:effectRef idx="3">
              <a:schemeClr val="accent6"/>
            </a:effectRef>
            <a:fontRef idx="minor">
              <a:schemeClr val="lt1"/>
            </a:fontRef>
          </p:style>
          <p:txBody>
            <a:bodyPr rtlCol="0" anchor="ctr"/>
            <a:lstStyle/>
            <a:p>
              <a:pPr algn="ctr"/>
              <a:r>
                <a:rPr lang="en-IN" dirty="0" smtClean="0"/>
                <a:t>Proctoring</a:t>
              </a:r>
              <a:endParaRPr lang="en-IN" dirty="0"/>
            </a:p>
          </p:txBody>
        </p:sp>
        <p:sp>
          <p:nvSpPr>
            <p:cNvPr id="17" name="Rounded Rectangle 16"/>
            <p:cNvSpPr/>
            <p:nvPr/>
          </p:nvSpPr>
          <p:spPr>
            <a:xfrm>
              <a:off x="3307418" y="1508204"/>
              <a:ext cx="2272694" cy="936104"/>
            </a:xfrm>
            <a:prstGeom prst="roundRect">
              <a:avLst/>
            </a:prstGeom>
            <a:solidFill>
              <a:schemeClr val="accent5">
                <a:lumMod val="50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en-IN" dirty="0" smtClean="0">
                  <a:solidFill>
                    <a:schemeClr val="bg1"/>
                  </a:solidFill>
                </a:rPr>
                <a:t>Adherence to Academic Calendar</a:t>
              </a:r>
              <a:endParaRPr lang="en-IN" dirty="0">
                <a:solidFill>
                  <a:schemeClr val="bg1"/>
                </a:solidFill>
              </a:endParaRPr>
            </a:p>
          </p:txBody>
        </p:sp>
        <p:sp>
          <p:nvSpPr>
            <p:cNvPr id="18" name="Rounded Rectangle 17"/>
            <p:cNvSpPr/>
            <p:nvPr/>
          </p:nvSpPr>
          <p:spPr>
            <a:xfrm>
              <a:off x="5868144" y="2829507"/>
              <a:ext cx="2232248" cy="936104"/>
            </a:xfrm>
            <a:prstGeom prst="roundRect">
              <a:avLst/>
            </a:prstGeom>
            <a:solidFill>
              <a:schemeClr val="bg2">
                <a:lumMod val="10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en-IN" dirty="0" smtClean="0"/>
                <a:t>Identification of Slow Learners &amp; Bright Students</a:t>
              </a:r>
              <a:endParaRPr lang="en-IN" dirty="0"/>
            </a:p>
          </p:txBody>
        </p:sp>
        <p:cxnSp>
          <p:nvCxnSpPr>
            <p:cNvPr id="19" name="Straight Arrow Connector 18"/>
            <p:cNvCxnSpPr/>
            <p:nvPr/>
          </p:nvCxnSpPr>
          <p:spPr>
            <a:xfrm>
              <a:off x="4443765" y="2444308"/>
              <a:ext cx="0" cy="385199"/>
            </a:xfrm>
            <a:prstGeom prst="straightConnector1">
              <a:avLst/>
            </a:prstGeom>
            <a:ln>
              <a:solidFill>
                <a:schemeClr val="tx2">
                  <a:lumMod val="50000"/>
                </a:schemeClr>
              </a:solidFill>
              <a:tailEnd type="arrow"/>
            </a:ln>
          </p:spPr>
          <p:style>
            <a:lnRef idx="2">
              <a:schemeClr val="accent4"/>
            </a:lnRef>
            <a:fillRef idx="0">
              <a:schemeClr val="accent4"/>
            </a:fillRef>
            <a:effectRef idx="1">
              <a:schemeClr val="accent4"/>
            </a:effectRef>
            <a:fontRef idx="minor">
              <a:schemeClr val="tx1"/>
            </a:fontRef>
          </p:style>
        </p:cxnSp>
        <p:cxnSp>
          <p:nvCxnSpPr>
            <p:cNvPr id="20" name="Straight Arrow Connector 19"/>
            <p:cNvCxnSpPr/>
            <p:nvPr/>
          </p:nvCxnSpPr>
          <p:spPr>
            <a:xfrm>
              <a:off x="2987824" y="3320988"/>
              <a:ext cx="360040" cy="0"/>
            </a:xfrm>
            <a:prstGeom prst="straightConnector1">
              <a:avLst/>
            </a:prstGeom>
            <a:ln>
              <a:solidFill>
                <a:schemeClr val="bg2">
                  <a:lumMod val="1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flipV="1">
              <a:off x="4427983" y="3767339"/>
              <a:ext cx="1" cy="360040"/>
            </a:xfrm>
            <a:prstGeom prst="straightConnector1">
              <a:avLst/>
            </a:prstGeom>
            <a:ln>
              <a:solidFill>
                <a:schemeClr val="bg2">
                  <a:lumMod val="1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flipH="1">
              <a:off x="5508104" y="3285974"/>
              <a:ext cx="360040" cy="0"/>
            </a:xfrm>
            <a:prstGeom prst="straightConnector1">
              <a:avLst/>
            </a:prstGeom>
            <a:ln>
              <a:solidFill>
                <a:schemeClr val="bg2">
                  <a:lumMod val="10000"/>
                </a:schemeClr>
              </a:solidFill>
              <a:tailEnd type="arrow"/>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85697698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 y="0"/>
            <a:ext cx="1415442" cy="6858000"/>
          </a:xfrm>
          <a:prstGeom prst="rect">
            <a:avLst/>
          </a:prstGeom>
          <a:solidFill>
            <a:schemeClr val="accent4">
              <a:lumMod val="20000"/>
              <a:lumOff val="8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5" name="Rectangle 4"/>
          <p:cNvSpPr/>
          <p:nvPr/>
        </p:nvSpPr>
        <p:spPr>
          <a:xfrm>
            <a:off x="1415442" y="6538586"/>
            <a:ext cx="9870510" cy="319414"/>
          </a:xfrm>
          <a:prstGeom prst="rect">
            <a:avLst/>
          </a:prstGeom>
          <a:solidFill>
            <a:schemeClr val="accent4">
              <a:lumMod val="20000"/>
              <a:lumOff val="8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C00000"/>
                </a:solidFill>
              </a:rPr>
              <a:t>Department of Electronics and Communication Engineering</a:t>
            </a:r>
            <a:endParaRPr lang="en-IN" b="1" dirty="0">
              <a:solidFill>
                <a:srgbClr val="C00000"/>
              </a:solidFill>
            </a:endParaRPr>
          </a:p>
        </p:txBody>
      </p:sp>
      <p:sp>
        <p:nvSpPr>
          <p:cNvPr id="6" name="Rectangle 5"/>
          <p:cNvSpPr/>
          <p:nvPr/>
        </p:nvSpPr>
        <p:spPr>
          <a:xfrm>
            <a:off x="1240077" y="0"/>
            <a:ext cx="175364" cy="6858000"/>
          </a:xfrm>
          <a:prstGeom prst="rect">
            <a:avLst/>
          </a:prstGeom>
          <a:solidFill>
            <a:srgbClr val="C0000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7" name="Rounded Rectangle 6"/>
          <p:cNvSpPr/>
          <p:nvPr/>
        </p:nvSpPr>
        <p:spPr>
          <a:xfrm>
            <a:off x="11586575" y="6538586"/>
            <a:ext cx="488515" cy="319414"/>
          </a:xfrm>
          <a:prstGeom prst="roundRect">
            <a:avLst/>
          </a:prstGeom>
          <a:solidFill>
            <a:srgbClr val="C00000"/>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solidFill>
              </a:rPr>
              <a:t>1</a:t>
            </a:r>
            <a:endParaRPr lang="en-IN" dirty="0">
              <a:solidFill>
                <a:schemeClr val="bg1"/>
              </a:solidFill>
            </a:endParaRPr>
          </a:p>
        </p:txBody>
      </p:sp>
      <p:cxnSp>
        <p:nvCxnSpPr>
          <p:cNvPr id="11" name="Straight Connector 10"/>
          <p:cNvCxnSpPr/>
          <p:nvPr/>
        </p:nvCxnSpPr>
        <p:spPr>
          <a:xfrm flipV="1">
            <a:off x="1791222" y="751562"/>
            <a:ext cx="10039610" cy="12527"/>
          </a:xfrm>
          <a:prstGeom prst="line">
            <a:avLst/>
          </a:prstGeom>
          <a:ln w="38100"/>
        </p:spPr>
        <p:style>
          <a:lnRef idx="3">
            <a:schemeClr val="accent2"/>
          </a:lnRef>
          <a:fillRef idx="0">
            <a:schemeClr val="accent2"/>
          </a:fillRef>
          <a:effectRef idx="2">
            <a:schemeClr val="accent2"/>
          </a:effectRef>
          <a:fontRef idx="minor">
            <a:schemeClr val="tx1"/>
          </a:fontRef>
        </p:style>
      </p:cxnSp>
      <p:grpSp>
        <p:nvGrpSpPr>
          <p:cNvPr id="8" name="Group 16"/>
          <p:cNvGrpSpPr/>
          <p:nvPr/>
        </p:nvGrpSpPr>
        <p:grpSpPr>
          <a:xfrm>
            <a:off x="1791222" y="1026401"/>
            <a:ext cx="10039610" cy="5400286"/>
            <a:chOff x="839077" y="745669"/>
            <a:chExt cx="10465163" cy="5168971"/>
          </a:xfrm>
          <a:solidFill>
            <a:schemeClr val="accent4">
              <a:lumMod val="20000"/>
              <a:lumOff val="80000"/>
            </a:schemeClr>
          </a:solidFill>
        </p:grpSpPr>
        <p:sp>
          <p:nvSpPr>
            <p:cNvPr id="9" name="Freeform: Shape 27"/>
            <p:cNvSpPr/>
            <p:nvPr/>
          </p:nvSpPr>
          <p:spPr>
            <a:xfrm>
              <a:off x="839077" y="745669"/>
              <a:ext cx="10465163" cy="456300"/>
            </a:xfrm>
            <a:custGeom>
              <a:avLst/>
              <a:gdLst>
                <a:gd name="connsiteX0" fmla="*/ 0 w 10465163"/>
                <a:gd name="connsiteY0" fmla="*/ 76052 h 456300"/>
                <a:gd name="connsiteX1" fmla="*/ 76052 w 10465163"/>
                <a:gd name="connsiteY1" fmla="*/ 0 h 456300"/>
                <a:gd name="connsiteX2" fmla="*/ 10389111 w 10465163"/>
                <a:gd name="connsiteY2" fmla="*/ 0 h 456300"/>
                <a:gd name="connsiteX3" fmla="*/ 10465163 w 10465163"/>
                <a:gd name="connsiteY3" fmla="*/ 76052 h 456300"/>
                <a:gd name="connsiteX4" fmla="*/ 10465163 w 10465163"/>
                <a:gd name="connsiteY4" fmla="*/ 380248 h 456300"/>
                <a:gd name="connsiteX5" fmla="*/ 10389111 w 10465163"/>
                <a:gd name="connsiteY5" fmla="*/ 456300 h 456300"/>
                <a:gd name="connsiteX6" fmla="*/ 76052 w 10465163"/>
                <a:gd name="connsiteY6" fmla="*/ 456300 h 456300"/>
                <a:gd name="connsiteX7" fmla="*/ 0 w 10465163"/>
                <a:gd name="connsiteY7" fmla="*/ 380248 h 456300"/>
                <a:gd name="connsiteX8" fmla="*/ 0 w 10465163"/>
                <a:gd name="connsiteY8" fmla="*/ 76052 h 456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65163" h="456300">
                  <a:moveTo>
                    <a:pt x="0" y="76052"/>
                  </a:moveTo>
                  <a:cubicBezTo>
                    <a:pt x="0" y="34050"/>
                    <a:pt x="34050" y="0"/>
                    <a:pt x="76052" y="0"/>
                  </a:cubicBezTo>
                  <a:lnTo>
                    <a:pt x="10389111" y="0"/>
                  </a:lnTo>
                  <a:cubicBezTo>
                    <a:pt x="10431113" y="0"/>
                    <a:pt x="10465163" y="34050"/>
                    <a:pt x="10465163" y="76052"/>
                  </a:cubicBezTo>
                  <a:lnTo>
                    <a:pt x="10465163" y="380248"/>
                  </a:lnTo>
                  <a:cubicBezTo>
                    <a:pt x="10465163" y="422250"/>
                    <a:pt x="10431113" y="456300"/>
                    <a:pt x="10389111" y="456300"/>
                  </a:cubicBezTo>
                  <a:lnTo>
                    <a:pt x="76052" y="456300"/>
                  </a:lnTo>
                  <a:cubicBezTo>
                    <a:pt x="34050" y="456300"/>
                    <a:pt x="0" y="422250"/>
                    <a:pt x="0" y="380248"/>
                  </a:cubicBezTo>
                  <a:lnTo>
                    <a:pt x="0" y="76052"/>
                  </a:lnTo>
                  <a:close/>
                </a:path>
              </a:pathLst>
            </a:custGeom>
            <a:grpFill/>
            <a:ln>
              <a:noFill/>
            </a:ln>
          </p:spPr>
          <p:style>
            <a:lnRef idx="0">
              <a:scrgbClr r="0" g="0" b="0"/>
            </a:lnRef>
            <a:fillRef idx="0">
              <a:scrgbClr r="0" g="0" b="0"/>
            </a:fillRef>
            <a:effectRef idx="0">
              <a:scrgbClr r="0" g="0" b="0"/>
            </a:effectRef>
            <a:fontRef idx="minor">
              <a:schemeClr val="lt1"/>
            </a:fontRef>
          </p:style>
          <p:txBody>
            <a:bodyPr spcFirstLastPara="0" vert="horz" wrap="square" lIns="128955" tIns="128955" rIns="128955" bIns="128955" numCol="1" spcCol="1270" anchor="ctr" anchorCtr="0">
              <a:noAutofit/>
            </a:bodyPr>
            <a:lstStyle/>
            <a:p>
              <a:pPr marL="0" lvl="0" indent="0" algn="l" defTabSz="889000">
                <a:lnSpc>
                  <a:spcPct val="90000"/>
                </a:lnSpc>
                <a:spcBef>
                  <a:spcPct val="0"/>
                </a:spcBef>
                <a:spcAft>
                  <a:spcPct val="35000"/>
                </a:spcAft>
                <a:buNone/>
              </a:pPr>
              <a:r>
                <a:rPr lang="en-IN" sz="2400" kern="1200" dirty="0">
                  <a:ln w="0"/>
                  <a:solidFill>
                    <a:schemeClr val="tx1"/>
                  </a:solidFill>
                  <a:effectLst>
                    <a:outerShdw blurRad="38100" dist="19050" dir="2700000" algn="tl" rotWithShape="0">
                      <a:schemeClr val="dk1">
                        <a:alpha val="40000"/>
                      </a:schemeClr>
                    </a:outerShdw>
                  </a:effectLst>
                  <a:latin typeface="Calibri" pitchFamily="34" charset="0"/>
                  <a:cs typeface="Times New Roman" panose="02020603050405020304" pitchFamily="18" charset="0"/>
                </a:rPr>
                <a:t>Introduction</a:t>
              </a:r>
            </a:p>
          </p:txBody>
        </p:sp>
        <p:sp>
          <p:nvSpPr>
            <p:cNvPr id="10" name="Freeform: Shape 28"/>
            <p:cNvSpPr/>
            <p:nvPr/>
          </p:nvSpPr>
          <p:spPr>
            <a:xfrm>
              <a:off x="839077" y="1222040"/>
              <a:ext cx="10465163" cy="456300"/>
            </a:xfrm>
            <a:custGeom>
              <a:avLst/>
              <a:gdLst>
                <a:gd name="connsiteX0" fmla="*/ 0 w 10465163"/>
                <a:gd name="connsiteY0" fmla="*/ 76052 h 456300"/>
                <a:gd name="connsiteX1" fmla="*/ 76052 w 10465163"/>
                <a:gd name="connsiteY1" fmla="*/ 0 h 456300"/>
                <a:gd name="connsiteX2" fmla="*/ 10389111 w 10465163"/>
                <a:gd name="connsiteY2" fmla="*/ 0 h 456300"/>
                <a:gd name="connsiteX3" fmla="*/ 10465163 w 10465163"/>
                <a:gd name="connsiteY3" fmla="*/ 76052 h 456300"/>
                <a:gd name="connsiteX4" fmla="*/ 10465163 w 10465163"/>
                <a:gd name="connsiteY4" fmla="*/ 380248 h 456300"/>
                <a:gd name="connsiteX5" fmla="*/ 10389111 w 10465163"/>
                <a:gd name="connsiteY5" fmla="*/ 456300 h 456300"/>
                <a:gd name="connsiteX6" fmla="*/ 76052 w 10465163"/>
                <a:gd name="connsiteY6" fmla="*/ 456300 h 456300"/>
                <a:gd name="connsiteX7" fmla="*/ 0 w 10465163"/>
                <a:gd name="connsiteY7" fmla="*/ 380248 h 456300"/>
                <a:gd name="connsiteX8" fmla="*/ 0 w 10465163"/>
                <a:gd name="connsiteY8" fmla="*/ 76052 h 456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65163" h="456300">
                  <a:moveTo>
                    <a:pt x="0" y="76052"/>
                  </a:moveTo>
                  <a:cubicBezTo>
                    <a:pt x="0" y="34050"/>
                    <a:pt x="34050" y="0"/>
                    <a:pt x="76052" y="0"/>
                  </a:cubicBezTo>
                  <a:lnTo>
                    <a:pt x="10389111" y="0"/>
                  </a:lnTo>
                  <a:cubicBezTo>
                    <a:pt x="10431113" y="0"/>
                    <a:pt x="10465163" y="34050"/>
                    <a:pt x="10465163" y="76052"/>
                  </a:cubicBezTo>
                  <a:lnTo>
                    <a:pt x="10465163" y="380248"/>
                  </a:lnTo>
                  <a:cubicBezTo>
                    <a:pt x="10465163" y="422250"/>
                    <a:pt x="10431113" y="456300"/>
                    <a:pt x="10389111" y="456300"/>
                  </a:cubicBezTo>
                  <a:lnTo>
                    <a:pt x="76052" y="456300"/>
                  </a:lnTo>
                  <a:cubicBezTo>
                    <a:pt x="34050" y="456300"/>
                    <a:pt x="0" y="422250"/>
                    <a:pt x="0" y="380248"/>
                  </a:cubicBezTo>
                  <a:lnTo>
                    <a:pt x="0" y="76052"/>
                  </a:lnTo>
                  <a:close/>
                </a:path>
              </a:pathLst>
            </a:custGeom>
            <a:grpFill/>
            <a:ln>
              <a:noFill/>
            </a:ln>
          </p:spPr>
          <p:style>
            <a:lnRef idx="0">
              <a:scrgbClr r="0" g="0" b="0"/>
            </a:lnRef>
            <a:fillRef idx="0">
              <a:scrgbClr r="0" g="0" b="0"/>
            </a:fillRef>
            <a:effectRef idx="0">
              <a:scrgbClr r="0" g="0" b="0"/>
            </a:effectRef>
            <a:fontRef idx="minor">
              <a:schemeClr val="lt1"/>
            </a:fontRef>
          </p:style>
          <p:txBody>
            <a:bodyPr spcFirstLastPara="0" vert="horz" wrap="square" lIns="128955" tIns="128955" rIns="128955" bIns="128955" numCol="1" spcCol="1270" anchor="ctr" anchorCtr="0">
              <a:noAutofit/>
            </a:bodyPr>
            <a:lstStyle/>
            <a:p>
              <a:pPr defTabSz="889000">
                <a:lnSpc>
                  <a:spcPct val="90000"/>
                </a:lnSpc>
                <a:spcBef>
                  <a:spcPct val="0"/>
                </a:spcBef>
                <a:spcAft>
                  <a:spcPct val="35000"/>
                </a:spcAft>
              </a:pPr>
              <a:r>
                <a:rPr lang="en-IN" sz="2400" dirty="0">
                  <a:ln w="0"/>
                  <a:solidFill>
                    <a:schemeClr val="tx1"/>
                  </a:solidFill>
                  <a:effectLst>
                    <a:outerShdw blurRad="38100" dist="19050" dir="2700000" algn="tl" rotWithShape="0">
                      <a:schemeClr val="dk1">
                        <a:alpha val="40000"/>
                      </a:schemeClr>
                    </a:outerShdw>
                  </a:effectLst>
                  <a:latin typeface="Calibri" pitchFamily="34" charset="0"/>
                  <a:cs typeface="Times New Roman" panose="02020603050405020304" pitchFamily="18" charset="0"/>
                </a:rPr>
                <a:t>Department Achievements</a:t>
              </a:r>
            </a:p>
          </p:txBody>
        </p:sp>
        <p:sp>
          <p:nvSpPr>
            <p:cNvPr id="12" name="Freeform: Shape 29"/>
            <p:cNvSpPr/>
            <p:nvPr/>
          </p:nvSpPr>
          <p:spPr>
            <a:xfrm>
              <a:off x="839077" y="1692740"/>
              <a:ext cx="10465163" cy="456300"/>
            </a:xfrm>
            <a:custGeom>
              <a:avLst/>
              <a:gdLst>
                <a:gd name="connsiteX0" fmla="*/ 0 w 10465163"/>
                <a:gd name="connsiteY0" fmla="*/ 76052 h 456300"/>
                <a:gd name="connsiteX1" fmla="*/ 76052 w 10465163"/>
                <a:gd name="connsiteY1" fmla="*/ 0 h 456300"/>
                <a:gd name="connsiteX2" fmla="*/ 10389111 w 10465163"/>
                <a:gd name="connsiteY2" fmla="*/ 0 h 456300"/>
                <a:gd name="connsiteX3" fmla="*/ 10465163 w 10465163"/>
                <a:gd name="connsiteY3" fmla="*/ 76052 h 456300"/>
                <a:gd name="connsiteX4" fmla="*/ 10465163 w 10465163"/>
                <a:gd name="connsiteY4" fmla="*/ 380248 h 456300"/>
                <a:gd name="connsiteX5" fmla="*/ 10389111 w 10465163"/>
                <a:gd name="connsiteY5" fmla="*/ 456300 h 456300"/>
                <a:gd name="connsiteX6" fmla="*/ 76052 w 10465163"/>
                <a:gd name="connsiteY6" fmla="*/ 456300 h 456300"/>
                <a:gd name="connsiteX7" fmla="*/ 0 w 10465163"/>
                <a:gd name="connsiteY7" fmla="*/ 380248 h 456300"/>
                <a:gd name="connsiteX8" fmla="*/ 0 w 10465163"/>
                <a:gd name="connsiteY8" fmla="*/ 76052 h 456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65163" h="456300">
                  <a:moveTo>
                    <a:pt x="0" y="76052"/>
                  </a:moveTo>
                  <a:cubicBezTo>
                    <a:pt x="0" y="34050"/>
                    <a:pt x="34050" y="0"/>
                    <a:pt x="76052" y="0"/>
                  </a:cubicBezTo>
                  <a:lnTo>
                    <a:pt x="10389111" y="0"/>
                  </a:lnTo>
                  <a:cubicBezTo>
                    <a:pt x="10431113" y="0"/>
                    <a:pt x="10465163" y="34050"/>
                    <a:pt x="10465163" y="76052"/>
                  </a:cubicBezTo>
                  <a:lnTo>
                    <a:pt x="10465163" y="380248"/>
                  </a:lnTo>
                  <a:cubicBezTo>
                    <a:pt x="10465163" y="422250"/>
                    <a:pt x="10431113" y="456300"/>
                    <a:pt x="10389111" y="456300"/>
                  </a:cubicBezTo>
                  <a:lnTo>
                    <a:pt x="76052" y="456300"/>
                  </a:lnTo>
                  <a:cubicBezTo>
                    <a:pt x="34050" y="456300"/>
                    <a:pt x="0" y="422250"/>
                    <a:pt x="0" y="380248"/>
                  </a:cubicBezTo>
                  <a:lnTo>
                    <a:pt x="0" y="76052"/>
                  </a:lnTo>
                  <a:close/>
                </a:path>
              </a:pathLst>
            </a:custGeom>
            <a:grpFill/>
            <a:ln>
              <a:noFill/>
            </a:ln>
          </p:spPr>
          <p:style>
            <a:lnRef idx="0">
              <a:scrgbClr r="0" g="0" b="0"/>
            </a:lnRef>
            <a:fillRef idx="0">
              <a:scrgbClr r="0" g="0" b="0"/>
            </a:fillRef>
            <a:effectRef idx="0">
              <a:scrgbClr r="0" g="0" b="0"/>
            </a:effectRef>
            <a:fontRef idx="minor">
              <a:schemeClr val="lt1"/>
            </a:fontRef>
          </p:style>
          <p:txBody>
            <a:bodyPr spcFirstLastPara="0" vert="horz" wrap="square" lIns="128955" tIns="128955" rIns="128955" bIns="128955" numCol="1" spcCol="1270" anchor="ctr" anchorCtr="0">
              <a:noAutofit/>
            </a:bodyPr>
            <a:lstStyle/>
            <a:p>
              <a:pPr defTabSz="889000">
                <a:lnSpc>
                  <a:spcPct val="90000"/>
                </a:lnSpc>
                <a:spcBef>
                  <a:spcPct val="0"/>
                </a:spcBef>
                <a:spcAft>
                  <a:spcPct val="35000"/>
                </a:spcAft>
              </a:pPr>
              <a:r>
                <a:rPr lang="en-IN" sz="2400" dirty="0">
                  <a:ln w="0"/>
                  <a:solidFill>
                    <a:srgbClr val="C00000"/>
                  </a:solidFill>
                  <a:effectLst>
                    <a:outerShdw blurRad="38100" dist="19050" dir="2700000" algn="tl" rotWithShape="0">
                      <a:schemeClr val="dk1">
                        <a:alpha val="40000"/>
                      </a:schemeClr>
                    </a:outerShdw>
                  </a:effectLst>
                  <a:latin typeface="Calibri" pitchFamily="34" charset="0"/>
                  <a:cs typeface="Times New Roman" panose="02020603050405020304" pitchFamily="18" charset="0"/>
                </a:rPr>
                <a:t>Criterion 1     </a:t>
              </a:r>
              <a:r>
                <a:rPr lang="en-IN" sz="2400" dirty="0">
                  <a:ln w="0"/>
                  <a:solidFill>
                    <a:schemeClr val="tx1"/>
                  </a:solidFill>
                  <a:effectLst>
                    <a:outerShdw blurRad="38100" dist="19050" dir="2700000" algn="tl" rotWithShape="0">
                      <a:schemeClr val="dk1">
                        <a:alpha val="40000"/>
                      </a:schemeClr>
                    </a:outerShdw>
                  </a:effectLst>
                  <a:latin typeface="Calibri" pitchFamily="34" charset="0"/>
                  <a:cs typeface="Times New Roman" panose="02020603050405020304" pitchFamily="18" charset="0"/>
                </a:rPr>
                <a:t>Vision, Mission and PEOs</a:t>
              </a:r>
            </a:p>
          </p:txBody>
        </p:sp>
        <p:sp>
          <p:nvSpPr>
            <p:cNvPr id="13" name="Freeform: Shape 30"/>
            <p:cNvSpPr/>
            <p:nvPr/>
          </p:nvSpPr>
          <p:spPr>
            <a:xfrm>
              <a:off x="839077" y="2163440"/>
              <a:ext cx="10465163" cy="456300"/>
            </a:xfrm>
            <a:custGeom>
              <a:avLst/>
              <a:gdLst>
                <a:gd name="connsiteX0" fmla="*/ 0 w 10465163"/>
                <a:gd name="connsiteY0" fmla="*/ 76052 h 456300"/>
                <a:gd name="connsiteX1" fmla="*/ 76052 w 10465163"/>
                <a:gd name="connsiteY1" fmla="*/ 0 h 456300"/>
                <a:gd name="connsiteX2" fmla="*/ 10389111 w 10465163"/>
                <a:gd name="connsiteY2" fmla="*/ 0 h 456300"/>
                <a:gd name="connsiteX3" fmla="*/ 10465163 w 10465163"/>
                <a:gd name="connsiteY3" fmla="*/ 76052 h 456300"/>
                <a:gd name="connsiteX4" fmla="*/ 10465163 w 10465163"/>
                <a:gd name="connsiteY4" fmla="*/ 380248 h 456300"/>
                <a:gd name="connsiteX5" fmla="*/ 10389111 w 10465163"/>
                <a:gd name="connsiteY5" fmla="*/ 456300 h 456300"/>
                <a:gd name="connsiteX6" fmla="*/ 76052 w 10465163"/>
                <a:gd name="connsiteY6" fmla="*/ 456300 h 456300"/>
                <a:gd name="connsiteX7" fmla="*/ 0 w 10465163"/>
                <a:gd name="connsiteY7" fmla="*/ 380248 h 456300"/>
                <a:gd name="connsiteX8" fmla="*/ 0 w 10465163"/>
                <a:gd name="connsiteY8" fmla="*/ 76052 h 456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65163" h="456300">
                  <a:moveTo>
                    <a:pt x="0" y="76052"/>
                  </a:moveTo>
                  <a:cubicBezTo>
                    <a:pt x="0" y="34050"/>
                    <a:pt x="34050" y="0"/>
                    <a:pt x="76052" y="0"/>
                  </a:cubicBezTo>
                  <a:lnTo>
                    <a:pt x="10389111" y="0"/>
                  </a:lnTo>
                  <a:cubicBezTo>
                    <a:pt x="10431113" y="0"/>
                    <a:pt x="10465163" y="34050"/>
                    <a:pt x="10465163" y="76052"/>
                  </a:cubicBezTo>
                  <a:lnTo>
                    <a:pt x="10465163" y="380248"/>
                  </a:lnTo>
                  <a:cubicBezTo>
                    <a:pt x="10465163" y="422250"/>
                    <a:pt x="10431113" y="456300"/>
                    <a:pt x="10389111" y="456300"/>
                  </a:cubicBezTo>
                  <a:lnTo>
                    <a:pt x="76052" y="456300"/>
                  </a:lnTo>
                  <a:cubicBezTo>
                    <a:pt x="34050" y="456300"/>
                    <a:pt x="0" y="422250"/>
                    <a:pt x="0" y="380248"/>
                  </a:cubicBezTo>
                  <a:lnTo>
                    <a:pt x="0" y="76052"/>
                  </a:lnTo>
                  <a:close/>
                </a:path>
              </a:pathLst>
            </a:custGeom>
            <a:grpFill/>
            <a:ln>
              <a:noFill/>
            </a:ln>
          </p:spPr>
          <p:style>
            <a:lnRef idx="0">
              <a:scrgbClr r="0" g="0" b="0"/>
            </a:lnRef>
            <a:fillRef idx="0">
              <a:scrgbClr r="0" g="0" b="0"/>
            </a:fillRef>
            <a:effectRef idx="0">
              <a:scrgbClr r="0" g="0" b="0"/>
            </a:effectRef>
            <a:fontRef idx="minor">
              <a:schemeClr val="lt1"/>
            </a:fontRef>
          </p:style>
          <p:txBody>
            <a:bodyPr spcFirstLastPara="0" vert="horz" wrap="square" lIns="128955" tIns="128955" rIns="128955" bIns="128955" numCol="1" spcCol="1270" anchor="ctr" anchorCtr="0">
              <a:noAutofit/>
            </a:bodyPr>
            <a:lstStyle/>
            <a:p>
              <a:pPr defTabSz="889000">
                <a:lnSpc>
                  <a:spcPct val="90000"/>
                </a:lnSpc>
                <a:spcBef>
                  <a:spcPct val="0"/>
                </a:spcBef>
                <a:spcAft>
                  <a:spcPct val="35000"/>
                </a:spcAft>
              </a:pPr>
              <a:r>
                <a:rPr lang="en-IN" sz="2400" dirty="0">
                  <a:ln w="0"/>
                  <a:solidFill>
                    <a:srgbClr val="C00000"/>
                  </a:solidFill>
                  <a:effectLst>
                    <a:outerShdw blurRad="38100" dist="19050" dir="2700000" algn="tl" rotWithShape="0">
                      <a:schemeClr val="dk1">
                        <a:alpha val="40000"/>
                      </a:schemeClr>
                    </a:outerShdw>
                  </a:effectLst>
                  <a:latin typeface="Calibri" pitchFamily="34" charset="0"/>
                  <a:cs typeface="Times New Roman" panose="02020603050405020304" pitchFamily="18" charset="0"/>
                </a:rPr>
                <a:t>Criterion 2 </a:t>
              </a:r>
              <a:r>
                <a:rPr lang="en-IN" sz="2400" dirty="0" smtClean="0">
                  <a:ln w="0"/>
                  <a:solidFill>
                    <a:srgbClr val="C00000"/>
                  </a:solidFill>
                  <a:effectLst>
                    <a:outerShdw blurRad="38100" dist="19050" dir="2700000" algn="tl" rotWithShape="0">
                      <a:schemeClr val="dk1">
                        <a:alpha val="40000"/>
                      </a:schemeClr>
                    </a:outerShdw>
                  </a:effectLst>
                  <a:latin typeface="Calibri" pitchFamily="34" charset="0"/>
                  <a:cs typeface="Times New Roman" panose="02020603050405020304" pitchFamily="18" charset="0"/>
                </a:rPr>
                <a:t>    </a:t>
              </a:r>
              <a:r>
                <a:rPr lang="en-IN" sz="2400" dirty="0" smtClean="0">
                  <a:ln w="0"/>
                  <a:solidFill>
                    <a:schemeClr val="tx1"/>
                  </a:solidFill>
                  <a:effectLst>
                    <a:outerShdw blurRad="38100" dist="19050" dir="2700000" algn="tl" rotWithShape="0">
                      <a:schemeClr val="dk1">
                        <a:alpha val="40000"/>
                      </a:schemeClr>
                    </a:outerShdw>
                  </a:effectLst>
                  <a:latin typeface="Calibri" pitchFamily="34" charset="0"/>
                  <a:cs typeface="Times New Roman" panose="02020603050405020304" pitchFamily="18" charset="0"/>
                </a:rPr>
                <a:t>Program Curriculum and Teaching-Learning Processes</a:t>
              </a:r>
              <a:endParaRPr lang="en-IN" sz="2400" dirty="0">
                <a:ln w="0"/>
                <a:solidFill>
                  <a:schemeClr val="tx1"/>
                </a:solidFill>
                <a:effectLst>
                  <a:outerShdw blurRad="38100" dist="19050" dir="2700000" algn="tl" rotWithShape="0">
                    <a:schemeClr val="dk1">
                      <a:alpha val="40000"/>
                    </a:schemeClr>
                  </a:outerShdw>
                </a:effectLst>
                <a:latin typeface="Calibri" pitchFamily="34" charset="0"/>
                <a:cs typeface="Times New Roman" panose="02020603050405020304" pitchFamily="18" charset="0"/>
              </a:endParaRPr>
            </a:p>
          </p:txBody>
        </p:sp>
        <p:sp>
          <p:nvSpPr>
            <p:cNvPr id="14" name="Freeform: Shape 31"/>
            <p:cNvSpPr/>
            <p:nvPr/>
          </p:nvSpPr>
          <p:spPr>
            <a:xfrm>
              <a:off x="839077" y="2634140"/>
              <a:ext cx="10465163" cy="456300"/>
            </a:xfrm>
            <a:custGeom>
              <a:avLst/>
              <a:gdLst>
                <a:gd name="connsiteX0" fmla="*/ 0 w 10465163"/>
                <a:gd name="connsiteY0" fmla="*/ 76052 h 456300"/>
                <a:gd name="connsiteX1" fmla="*/ 76052 w 10465163"/>
                <a:gd name="connsiteY1" fmla="*/ 0 h 456300"/>
                <a:gd name="connsiteX2" fmla="*/ 10389111 w 10465163"/>
                <a:gd name="connsiteY2" fmla="*/ 0 h 456300"/>
                <a:gd name="connsiteX3" fmla="*/ 10465163 w 10465163"/>
                <a:gd name="connsiteY3" fmla="*/ 76052 h 456300"/>
                <a:gd name="connsiteX4" fmla="*/ 10465163 w 10465163"/>
                <a:gd name="connsiteY4" fmla="*/ 380248 h 456300"/>
                <a:gd name="connsiteX5" fmla="*/ 10389111 w 10465163"/>
                <a:gd name="connsiteY5" fmla="*/ 456300 h 456300"/>
                <a:gd name="connsiteX6" fmla="*/ 76052 w 10465163"/>
                <a:gd name="connsiteY6" fmla="*/ 456300 h 456300"/>
                <a:gd name="connsiteX7" fmla="*/ 0 w 10465163"/>
                <a:gd name="connsiteY7" fmla="*/ 380248 h 456300"/>
                <a:gd name="connsiteX8" fmla="*/ 0 w 10465163"/>
                <a:gd name="connsiteY8" fmla="*/ 76052 h 456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65163" h="456300">
                  <a:moveTo>
                    <a:pt x="0" y="76052"/>
                  </a:moveTo>
                  <a:cubicBezTo>
                    <a:pt x="0" y="34050"/>
                    <a:pt x="34050" y="0"/>
                    <a:pt x="76052" y="0"/>
                  </a:cubicBezTo>
                  <a:lnTo>
                    <a:pt x="10389111" y="0"/>
                  </a:lnTo>
                  <a:cubicBezTo>
                    <a:pt x="10431113" y="0"/>
                    <a:pt x="10465163" y="34050"/>
                    <a:pt x="10465163" y="76052"/>
                  </a:cubicBezTo>
                  <a:lnTo>
                    <a:pt x="10465163" y="380248"/>
                  </a:lnTo>
                  <a:cubicBezTo>
                    <a:pt x="10465163" y="422250"/>
                    <a:pt x="10431113" y="456300"/>
                    <a:pt x="10389111" y="456300"/>
                  </a:cubicBezTo>
                  <a:lnTo>
                    <a:pt x="76052" y="456300"/>
                  </a:lnTo>
                  <a:cubicBezTo>
                    <a:pt x="34050" y="456300"/>
                    <a:pt x="0" y="422250"/>
                    <a:pt x="0" y="380248"/>
                  </a:cubicBezTo>
                  <a:lnTo>
                    <a:pt x="0" y="76052"/>
                  </a:lnTo>
                  <a:close/>
                </a:path>
              </a:pathLst>
            </a:custGeom>
            <a:grpFill/>
            <a:ln>
              <a:noFill/>
            </a:ln>
          </p:spPr>
          <p:style>
            <a:lnRef idx="0">
              <a:scrgbClr r="0" g="0" b="0"/>
            </a:lnRef>
            <a:fillRef idx="0">
              <a:scrgbClr r="0" g="0" b="0"/>
            </a:fillRef>
            <a:effectRef idx="0">
              <a:scrgbClr r="0" g="0" b="0"/>
            </a:effectRef>
            <a:fontRef idx="minor">
              <a:schemeClr val="lt1"/>
            </a:fontRef>
          </p:style>
          <p:txBody>
            <a:bodyPr spcFirstLastPara="0" vert="horz" wrap="square" lIns="128955" tIns="128955" rIns="128955" bIns="128955" numCol="1" spcCol="1270" anchor="ctr" anchorCtr="0">
              <a:noAutofit/>
            </a:bodyPr>
            <a:lstStyle/>
            <a:p>
              <a:pPr defTabSz="889000">
                <a:lnSpc>
                  <a:spcPct val="90000"/>
                </a:lnSpc>
                <a:spcBef>
                  <a:spcPct val="0"/>
                </a:spcBef>
                <a:spcAft>
                  <a:spcPct val="35000"/>
                </a:spcAft>
              </a:pPr>
              <a:r>
                <a:rPr lang="it-IT" sz="2400" dirty="0">
                  <a:ln w="0"/>
                  <a:solidFill>
                    <a:srgbClr val="C00000"/>
                  </a:solidFill>
                  <a:effectLst>
                    <a:outerShdw blurRad="38100" dist="19050" dir="2700000" algn="tl" rotWithShape="0">
                      <a:schemeClr val="dk1">
                        <a:alpha val="40000"/>
                      </a:schemeClr>
                    </a:outerShdw>
                  </a:effectLst>
                  <a:latin typeface="Calibri" pitchFamily="34" charset="0"/>
                  <a:cs typeface="Times New Roman" panose="02020603050405020304" pitchFamily="18" charset="0"/>
                </a:rPr>
                <a:t>Criterion 3     </a:t>
              </a:r>
              <a:r>
                <a:rPr lang="it-IT" sz="2400" dirty="0" smtClean="0">
                  <a:ln w="0"/>
                  <a:solidFill>
                    <a:schemeClr val="tx1"/>
                  </a:solidFill>
                  <a:effectLst>
                    <a:outerShdw blurRad="38100" dist="19050" dir="2700000" algn="tl" rotWithShape="0">
                      <a:schemeClr val="dk1">
                        <a:alpha val="40000"/>
                      </a:schemeClr>
                    </a:outerShdw>
                  </a:effectLst>
                  <a:latin typeface="Calibri" pitchFamily="34" charset="0"/>
                  <a:cs typeface="Times New Roman" panose="02020603050405020304" pitchFamily="18" charset="0"/>
                </a:rPr>
                <a:t>Program Outcomes and Course Outcomes</a:t>
              </a:r>
              <a:endParaRPr lang="en-IN" sz="2400" dirty="0">
                <a:ln w="0"/>
                <a:solidFill>
                  <a:schemeClr val="tx1"/>
                </a:solidFill>
                <a:effectLst>
                  <a:outerShdw blurRad="38100" dist="19050" dir="2700000" algn="tl" rotWithShape="0">
                    <a:schemeClr val="dk1">
                      <a:alpha val="40000"/>
                    </a:schemeClr>
                  </a:outerShdw>
                </a:effectLst>
                <a:latin typeface="Calibri" pitchFamily="34" charset="0"/>
                <a:cs typeface="Times New Roman" panose="02020603050405020304" pitchFamily="18" charset="0"/>
              </a:endParaRPr>
            </a:p>
          </p:txBody>
        </p:sp>
        <p:sp>
          <p:nvSpPr>
            <p:cNvPr id="15" name="Freeform: Shape 32"/>
            <p:cNvSpPr/>
            <p:nvPr/>
          </p:nvSpPr>
          <p:spPr>
            <a:xfrm>
              <a:off x="839077" y="3104840"/>
              <a:ext cx="10465163" cy="456300"/>
            </a:xfrm>
            <a:custGeom>
              <a:avLst/>
              <a:gdLst>
                <a:gd name="connsiteX0" fmla="*/ 0 w 10465163"/>
                <a:gd name="connsiteY0" fmla="*/ 76052 h 456300"/>
                <a:gd name="connsiteX1" fmla="*/ 76052 w 10465163"/>
                <a:gd name="connsiteY1" fmla="*/ 0 h 456300"/>
                <a:gd name="connsiteX2" fmla="*/ 10389111 w 10465163"/>
                <a:gd name="connsiteY2" fmla="*/ 0 h 456300"/>
                <a:gd name="connsiteX3" fmla="*/ 10465163 w 10465163"/>
                <a:gd name="connsiteY3" fmla="*/ 76052 h 456300"/>
                <a:gd name="connsiteX4" fmla="*/ 10465163 w 10465163"/>
                <a:gd name="connsiteY4" fmla="*/ 380248 h 456300"/>
                <a:gd name="connsiteX5" fmla="*/ 10389111 w 10465163"/>
                <a:gd name="connsiteY5" fmla="*/ 456300 h 456300"/>
                <a:gd name="connsiteX6" fmla="*/ 76052 w 10465163"/>
                <a:gd name="connsiteY6" fmla="*/ 456300 h 456300"/>
                <a:gd name="connsiteX7" fmla="*/ 0 w 10465163"/>
                <a:gd name="connsiteY7" fmla="*/ 380248 h 456300"/>
                <a:gd name="connsiteX8" fmla="*/ 0 w 10465163"/>
                <a:gd name="connsiteY8" fmla="*/ 76052 h 456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65163" h="456300">
                  <a:moveTo>
                    <a:pt x="0" y="76052"/>
                  </a:moveTo>
                  <a:cubicBezTo>
                    <a:pt x="0" y="34050"/>
                    <a:pt x="34050" y="0"/>
                    <a:pt x="76052" y="0"/>
                  </a:cubicBezTo>
                  <a:lnTo>
                    <a:pt x="10389111" y="0"/>
                  </a:lnTo>
                  <a:cubicBezTo>
                    <a:pt x="10431113" y="0"/>
                    <a:pt x="10465163" y="34050"/>
                    <a:pt x="10465163" y="76052"/>
                  </a:cubicBezTo>
                  <a:lnTo>
                    <a:pt x="10465163" y="380248"/>
                  </a:lnTo>
                  <a:cubicBezTo>
                    <a:pt x="10465163" y="422250"/>
                    <a:pt x="10431113" y="456300"/>
                    <a:pt x="10389111" y="456300"/>
                  </a:cubicBezTo>
                  <a:lnTo>
                    <a:pt x="76052" y="456300"/>
                  </a:lnTo>
                  <a:cubicBezTo>
                    <a:pt x="34050" y="456300"/>
                    <a:pt x="0" y="422250"/>
                    <a:pt x="0" y="380248"/>
                  </a:cubicBezTo>
                  <a:lnTo>
                    <a:pt x="0" y="76052"/>
                  </a:lnTo>
                  <a:close/>
                </a:path>
              </a:pathLst>
            </a:custGeom>
            <a:grpFill/>
            <a:ln>
              <a:noFill/>
            </a:ln>
          </p:spPr>
          <p:style>
            <a:lnRef idx="0">
              <a:scrgbClr r="0" g="0" b="0"/>
            </a:lnRef>
            <a:fillRef idx="0">
              <a:scrgbClr r="0" g="0" b="0"/>
            </a:fillRef>
            <a:effectRef idx="0">
              <a:scrgbClr r="0" g="0" b="0"/>
            </a:effectRef>
            <a:fontRef idx="minor">
              <a:schemeClr val="lt1"/>
            </a:fontRef>
          </p:style>
          <p:txBody>
            <a:bodyPr spcFirstLastPara="0" vert="horz" wrap="square" lIns="128955" tIns="128955" rIns="128955" bIns="128955" numCol="1" spcCol="1270" anchor="ctr" anchorCtr="0">
              <a:noAutofit/>
            </a:bodyPr>
            <a:lstStyle/>
            <a:p>
              <a:pPr defTabSz="889000">
                <a:lnSpc>
                  <a:spcPct val="90000"/>
                </a:lnSpc>
                <a:spcBef>
                  <a:spcPct val="0"/>
                </a:spcBef>
                <a:spcAft>
                  <a:spcPct val="35000"/>
                </a:spcAft>
              </a:pPr>
              <a:r>
                <a:rPr lang="en-IN" sz="2400" dirty="0">
                  <a:ln w="0"/>
                  <a:solidFill>
                    <a:srgbClr val="C00000"/>
                  </a:solidFill>
                  <a:effectLst>
                    <a:outerShdw blurRad="38100" dist="19050" dir="2700000" algn="tl" rotWithShape="0">
                      <a:schemeClr val="dk1">
                        <a:alpha val="40000"/>
                      </a:schemeClr>
                    </a:outerShdw>
                  </a:effectLst>
                  <a:latin typeface="Calibri" pitchFamily="34" charset="0"/>
                  <a:cs typeface="Times New Roman" panose="02020603050405020304" pitchFamily="18" charset="0"/>
                </a:rPr>
                <a:t>Criterion 4     </a:t>
              </a:r>
              <a:r>
                <a:rPr lang="en-IN" sz="2400" dirty="0" smtClean="0">
                  <a:ln w="0"/>
                  <a:solidFill>
                    <a:schemeClr val="tx1"/>
                  </a:solidFill>
                  <a:effectLst>
                    <a:outerShdw blurRad="38100" dist="19050" dir="2700000" algn="tl" rotWithShape="0">
                      <a:schemeClr val="dk1">
                        <a:alpha val="40000"/>
                      </a:schemeClr>
                    </a:outerShdw>
                  </a:effectLst>
                  <a:latin typeface="Calibri" pitchFamily="34" charset="0"/>
                  <a:cs typeface="Times New Roman" panose="02020603050405020304" pitchFamily="18" charset="0"/>
                </a:rPr>
                <a:t>Students </a:t>
              </a:r>
              <a:r>
                <a:rPr lang="en-IN" sz="2400" dirty="0">
                  <a:ln w="0"/>
                  <a:solidFill>
                    <a:schemeClr val="tx1"/>
                  </a:solidFill>
                  <a:effectLst>
                    <a:outerShdw blurRad="38100" dist="19050" dir="2700000" algn="tl" rotWithShape="0">
                      <a:schemeClr val="dk1">
                        <a:alpha val="40000"/>
                      </a:schemeClr>
                    </a:outerShdw>
                  </a:effectLst>
                  <a:latin typeface="Calibri" pitchFamily="34" charset="0"/>
                  <a:cs typeface="Times New Roman" panose="02020603050405020304" pitchFamily="18" charset="0"/>
                </a:rPr>
                <a:t>Performance</a:t>
              </a:r>
            </a:p>
          </p:txBody>
        </p:sp>
        <p:sp>
          <p:nvSpPr>
            <p:cNvPr id="16" name="Freeform: Shape 33"/>
            <p:cNvSpPr/>
            <p:nvPr/>
          </p:nvSpPr>
          <p:spPr>
            <a:xfrm>
              <a:off x="839077" y="3575541"/>
              <a:ext cx="10465163" cy="456300"/>
            </a:xfrm>
            <a:custGeom>
              <a:avLst/>
              <a:gdLst>
                <a:gd name="connsiteX0" fmla="*/ 0 w 10465163"/>
                <a:gd name="connsiteY0" fmla="*/ 76052 h 456300"/>
                <a:gd name="connsiteX1" fmla="*/ 76052 w 10465163"/>
                <a:gd name="connsiteY1" fmla="*/ 0 h 456300"/>
                <a:gd name="connsiteX2" fmla="*/ 10389111 w 10465163"/>
                <a:gd name="connsiteY2" fmla="*/ 0 h 456300"/>
                <a:gd name="connsiteX3" fmla="*/ 10465163 w 10465163"/>
                <a:gd name="connsiteY3" fmla="*/ 76052 h 456300"/>
                <a:gd name="connsiteX4" fmla="*/ 10465163 w 10465163"/>
                <a:gd name="connsiteY4" fmla="*/ 380248 h 456300"/>
                <a:gd name="connsiteX5" fmla="*/ 10389111 w 10465163"/>
                <a:gd name="connsiteY5" fmla="*/ 456300 h 456300"/>
                <a:gd name="connsiteX6" fmla="*/ 76052 w 10465163"/>
                <a:gd name="connsiteY6" fmla="*/ 456300 h 456300"/>
                <a:gd name="connsiteX7" fmla="*/ 0 w 10465163"/>
                <a:gd name="connsiteY7" fmla="*/ 380248 h 456300"/>
                <a:gd name="connsiteX8" fmla="*/ 0 w 10465163"/>
                <a:gd name="connsiteY8" fmla="*/ 76052 h 456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65163" h="456300">
                  <a:moveTo>
                    <a:pt x="0" y="76052"/>
                  </a:moveTo>
                  <a:cubicBezTo>
                    <a:pt x="0" y="34050"/>
                    <a:pt x="34050" y="0"/>
                    <a:pt x="76052" y="0"/>
                  </a:cubicBezTo>
                  <a:lnTo>
                    <a:pt x="10389111" y="0"/>
                  </a:lnTo>
                  <a:cubicBezTo>
                    <a:pt x="10431113" y="0"/>
                    <a:pt x="10465163" y="34050"/>
                    <a:pt x="10465163" y="76052"/>
                  </a:cubicBezTo>
                  <a:lnTo>
                    <a:pt x="10465163" y="380248"/>
                  </a:lnTo>
                  <a:cubicBezTo>
                    <a:pt x="10465163" y="422250"/>
                    <a:pt x="10431113" y="456300"/>
                    <a:pt x="10389111" y="456300"/>
                  </a:cubicBezTo>
                  <a:lnTo>
                    <a:pt x="76052" y="456300"/>
                  </a:lnTo>
                  <a:cubicBezTo>
                    <a:pt x="34050" y="456300"/>
                    <a:pt x="0" y="422250"/>
                    <a:pt x="0" y="380248"/>
                  </a:cubicBezTo>
                  <a:lnTo>
                    <a:pt x="0" y="76052"/>
                  </a:lnTo>
                  <a:close/>
                </a:path>
              </a:pathLst>
            </a:custGeom>
            <a:grpFill/>
            <a:ln>
              <a:noFill/>
            </a:ln>
          </p:spPr>
          <p:style>
            <a:lnRef idx="0">
              <a:scrgbClr r="0" g="0" b="0"/>
            </a:lnRef>
            <a:fillRef idx="0">
              <a:scrgbClr r="0" g="0" b="0"/>
            </a:fillRef>
            <a:effectRef idx="0">
              <a:scrgbClr r="0" g="0" b="0"/>
            </a:effectRef>
            <a:fontRef idx="minor">
              <a:schemeClr val="lt1"/>
            </a:fontRef>
          </p:style>
          <p:txBody>
            <a:bodyPr spcFirstLastPara="0" vert="horz" wrap="square" lIns="128955" tIns="128955" rIns="128955" bIns="128955" numCol="1" spcCol="1270" anchor="ctr" anchorCtr="0">
              <a:noAutofit/>
            </a:bodyPr>
            <a:lstStyle/>
            <a:p>
              <a:pPr defTabSz="889000">
                <a:lnSpc>
                  <a:spcPct val="90000"/>
                </a:lnSpc>
                <a:spcBef>
                  <a:spcPct val="0"/>
                </a:spcBef>
                <a:spcAft>
                  <a:spcPct val="35000"/>
                </a:spcAft>
              </a:pPr>
              <a:r>
                <a:rPr lang="en-IN" sz="2400" dirty="0">
                  <a:ln w="0"/>
                  <a:solidFill>
                    <a:srgbClr val="C00000"/>
                  </a:solidFill>
                  <a:effectLst>
                    <a:outerShdw blurRad="38100" dist="19050" dir="2700000" algn="tl" rotWithShape="0">
                      <a:schemeClr val="dk1">
                        <a:alpha val="40000"/>
                      </a:schemeClr>
                    </a:outerShdw>
                  </a:effectLst>
                  <a:latin typeface="Calibri" pitchFamily="34" charset="0"/>
                  <a:cs typeface="Times New Roman" panose="02020603050405020304" pitchFamily="18" charset="0"/>
                </a:rPr>
                <a:t>Criterion 5     </a:t>
              </a:r>
              <a:r>
                <a:rPr lang="en-IN" sz="2400" dirty="0">
                  <a:ln w="0"/>
                  <a:solidFill>
                    <a:schemeClr val="tx1"/>
                  </a:solidFill>
                  <a:effectLst>
                    <a:outerShdw blurRad="38100" dist="19050" dir="2700000" algn="tl" rotWithShape="0">
                      <a:schemeClr val="dk1">
                        <a:alpha val="40000"/>
                      </a:schemeClr>
                    </a:outerShdw>
                  </a:effectLst>
                  <a:latin typeface="Calibri" pitchFamily="34" charset="0"/>
                  <a:cs typeface="Times New Roman" panose="02020603050405020304" pitchFamily="18" charset="0"/>
                </a:rPr>
                <a:t>Faculty </a:t>
              </a:r>
              <a:r>
                <a:rPr lang="en-IN" sz="2400" dirty="0" smtClean="0">
                  <a:ln w="0"/>
                  <a:solidFill>
                    <a:schemeClr val="tx1"/>
                  </a:solidFill>
                  <a:effectLst>
                    <a:outerShdw blurRad="38100" dist="19050" dir="2700000" algn="tl" rotWithShape="0">
                      <a:schemeClr val="dk1">
                        <a:alpha val="40000"/>
                      </a:schemeClr>
                    </a:outerShdw>
                  </a:effectLst>
                  <a:latin typeface="Calibri" pitchFamily="34" charset="0"/>
                  <a:cs typeface="Times New Roman" panose="02020603050405020304" pitchFamily="18" charset="0"/>
                </a:rPr>
                <a:t>Information and Contributions</a:t>
              </a:r>
              <a:endParaRPr lang="en-IN" sz="2400" dirty="0">
                <a:ln w="0"/>
                <a:solidFill>
                  <a:schemeClr val="tx1"/>
                </a:solidFill>
                <a:effectLst>
                  <a:outerShdw blurRad="38100" dist="19050" dir="2700000" algn="tl" rotWithShape="0">
                    <a:schemeClr val="dk1">
                      <a:alpha val="40000"/>
                    </a:schemeClr>
                  </a:outerShdw>
                </a:effectLst>
                <a:latin typeface="Calibri" pitchFamily="34" charset="0"/>
                <a:cs typeface="Times New Roman" panose="02020603050405020304" pitchFamily="18" charset="0"/>
              </a:endParaRPr>
            </a:p>
          </p:txBody>
        </p:sp>
        <p:sp>
          <p:nvSpPr>
            <p:cNvPr id="17" name="Freeform: Shape 34"/>
            <p:cNvSpPr/>
            <p:nvPr/>
          </p:nvSpPr>
          <p:spPr>
            <a:xfrm>
              <a:off x="839077" y="4046241"/>
              <a:ext cx="10465163" cy="456300"/>
            </a:xfrm>
            <a:custGeom>
              <a:avLst/>
              <a:gdLst>
                <a:gd name="connsiteX0" fmla="*/ 0 w 10465163"/>
                <a:gd name="connsiteY0" fmla="*/ 76052 h 456300"/>
                <a:gd name="connsiteX1" fmla="*/ 76052 w 10465163"/>
                <a:gd name="connsiteY1" fmla="*/ 0 h 456300"/>
                <a:gd name="connsiteX2" fmla="*/ 10389111 w 10465163"/>
                <a:gd name="connsiteY2" fmla="*/ 0 h 456300"/>
                <a:gd name="connsiteX3" fmla="*/ 10465163 w 10465163"/>
                <a:gd name="connsiteY3" fmla="*/ 76052 h 456300"/>
                <a:gd name="connsiteX4" fmla="*/ 10465163 w 10465163"/>
                <a:gd name="connsiteY4" fmla="*/ 380248 h 456300"/>
                <a:gd name="connsiteX5" fmla="*/ 10389111 w 10465163"/>
                <a:gd name="connsiteY5" fmla="*/ 456300 h 456300"/>
                <a:gd name="connsiteX6" fmla="*/ 76052 w 10465163"/>
                <a:gd name="connsiteY6" fmla="*/ 456300 h 456300"/>
                <a:gd name="connsiteX7" fmla="*/ 0 w 10465163"/>
                <a:gd name="connsiteY7" fmla="*/ 380248 h 456300"/>
                <a:gd name="connsiteX8" fmla="*/ 0 w 10465163"/>
                <a:gd name="connsiteY8" fmla="*/ 76052 h 456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65163" h="456300">
                  <a:moveTo>
                    <a:pt x="0" y="76052"/>
                  </a:moveTo>
                  <a:cubicBezTo>
                    <a:pt x="0" y="34050"/>
                    <a:pt x="34050" y="0"/>
                    <a:pt x="76052" y="0"/>
                  </a:cubicBezTo>
                  <a:lnTo>
                    <a:pt x="10389111" y="0"/>
                  </a:lnTo>
                  <a:cubicBezTo>
                    <a:pt x="10431113" y="0"/>
                    <a:pt x="10465163" y="34050"/>
                    <a:pt x="10465163" y="76052"/>
                  </a:cubicBezTo>
                  <a:lnTo>
                    <a:pt x="10465163" y="380248"/>
                  </a:lnTo>
                  <a:cubicBezTo>
                    <a:pt x="10465163" y="422250"/>
                    <a:pt x="10431113" y="456300"/>
                    <a:pt x="10389111" y="456300"/>
                  </a:cubicBezTo>
                  <a:lnTo>
                    <a:pt x="76052" y="456300"/>
                  </a:lnTo>
                  <a:cubicBezTo>
                    <a:pt x="34050" y="456300"/>
                    <a:pt x="0" y="422250"/>
                    <a:pt x="0" y="380248"/>
                  </a:cubicBezTo>
                  <a:lnTo>
                    <a:pt x="0" y="76052"/>
                  </a:lnTo>
                  <a:close/>
                </a:path>
              </a:pathLst>
            </a:custGeom>
            <a:grpFill/>
            <a:ln>
              <a:noFill/>
            </a:ln>
          </p:spPr>
          <p:style>
            <a:lnRef idx="0">
              <a:scrgbClr r="0" g="0" b="0"/>
            </a:lnRef>
            <a:fillRef idx="0">
              <a:scrgbClr r="0" g="0" b="0"/>
            </a:fillRef>
            <a:effectRef idx="0">
              <a:scrgbClr r="0" g="0" b="0"/>
            </a:effectRef>
            <a:fontRef idx="minor">
              <a:schemeClr val="lt1"/>
            </a:fontRef>
          </p:style>
          <p:txBody>
            <a:bodyPr spcFirstLastPara="0" vert="horz" wrap="square" lIns="128955" tIns="128955" rIns="128955" bIns="128955" numCol="1" spcCol="1270" anchor="ctr" anchorCtr="0">
              <a:noAutofit/>
            </a:bodyPr>
            <a:lstStyle/>
            <a:p>
              <a:pPr defTabSz="889000">
                <a:lnSpc>
                  <a:spcPct val="90000"/>
                </a:lnSpc>
                <a:spcBef>
                  <a:spcPct val="0"/>
                </a:spcBef>
                <a:spcAft>
                  <a:spcPct val="35000"/>
                </a:spcAft>
              </a:pPr>
              <a:r>
                <a:rPr lang="en-IN" sz="2400" dirty="0">
                  <a:ln w="0"/>
                  <a:solidFill>
                    <a:srgbClr val="C00000"/>
                  </a:solidFill>
                  <a:effectLst>
                    <a:outerShdw blurRad="38100" dist="19050" dir="2700000" algn="tl" rotWithShape="0">
                      <a:schemeClr val="dk1">
                        <a:alpha val="40000"/>
                      </a:schemeClr>
                    </a:outerShdw>
                  </a:effectLst>
                  <a:latin typeface="Calibri" pitchFamily="34" charset="0"/>
                  <a:cs typeface="Times New Roman" panose="02020603050405020304" pitchFamily="18" charset="0"/>
                </a:rPr>
                <a:t>Criterion 6     </a:t>
              </a:r>
              <a:r>
                <a:rPr lang="en-IN" sz="2400" dirty="0">
                  <a:ln w="0"/>
                  <a:solidFill>
                    <a:schemeClr val="tx1"/>
                  </a:solidFill>
                  <a:effectLst>
                    <a:outerShdw blurRad="38100" dist="19050" dir="2700000" algn="tl" rotWithShape="0">
                      <a:schemeClr val="dk1">
                        <a:alpha val="40000"/>
                      </a:schemeClr>
                    </a:outerShdw>
                  </a:effectLst>
                  <a:latin typeface="Calibri" pitchFamily="34" charset="0"/>
                  <a:cs typeface="Times New Roman" panose="02020603050405020304" pitchFamily="18" charset="0"/>
                </a:rPr>
                <a:t>Facilities and Technical Support</a:t>
              </a:r>
            </a:p>
          </p:txBody>
        </p:sp>
        <p:sp>
          <p:nvSpPr>
            <p:cNvPr id="18" name="Freeform: Shape 35"/>
            <p:cNvSpPr/>
            <p:nvPr/>
          </p:nvSpPr>
          <p:spPr>
            <a:xfrm>
              <a:off x="839077" y="4516941"/>
              <a:ext cx="10465163" cy="456300"/>
            </a:xfrm>
            <a:custGeom>
              <a:avLst/>
              <a:gdLst>
                <a:gd name="connsiteX0" fmla="*/ 0 w 10465163"/>
                <a:gd name="connsiteY0" fmla="*/ 76052 h 456300"/>
                <a:gd name="connsiteX1" fmla="*/ 76052 w 10465163"/>
                <a:gd name="connsiteY1" fmla="*/ 0 h 456300"/>
                <a:gd name="connsiteX2" fmla="*/ 10389111 w 10465163"/>
                <a:gd name="connsiteY2" fmla="*/ 0 h 456300"/>
                <a:gd name="connsiteX3" fmla="*/ 10465163 w 10465163"/>
                <a:gd name="connsiteY3" fmla="*/ 76052 h 456300"/>
                <a:gd name="connsiteX4" fmla="*/ 10465163 w 10465163"/>
                <a:gd name="connsiteY4" fmla="*/ 380248 h 456300"/>
                <a:gd name="connsiteX5" fmla="*/ 10389111 w 10465163"/>
                <a:gd name="connsiteY5" fmla="*/ 456300 h 456300"/>
                <a:gd name="connsiteX6" fmla="*/ 76052 w 10465163"/>
                <a:gd name="connsiteY6" fmla="*/ 456300 h 456300"/>
                <a:gd name="connsiteX7" fmla="*/ 0 w 10465163"/>
                <a:gd name="connsiteY7" fmla="*/ 380248 h 456300"/>
                <a:gd name="connsiteX8" fmla="*/ 0 w 10465163"/>
                <a:gd name="connsiteY8" fmla="*/ 76052 h 456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65163" h="456300">
                  <a:moveTo>
                    <a:pt x="0" y="76052"/>
                  </a:moveTo>
                  <a:cubicBezTo>
                    <a:pt x="0" y="34050"/>
                    <a:pt x="34050" y="0"/>
                    <a:pt x="76052" y="0"/>
                  </a:cubicBezTo>
                  <a:lnTo>
                    <a:pt x="10389111" y="0"/>
                  </a:lnTo>
                  <a:cubicBezTo>
                    <a:pt x="10431113" y="0"/>
                    <a:pt x="10465163" y="34050"/>
                    <a:pt x="10465163" y="76052"/>
                  </a:cubicBezTo>
                  <a:lnTo>
                    <a:pt x="10465163" y="380248"/>
                  </a:lnTo>
                  <a:cubicBezTo>
                    <a:pt x="10465163" y="422250"/>
                    <a:pt x="10431113" y="456300"/>
                    <a:pt x="10389111" y="456300"/>
                  </a:cubicBezTo>
                  <a:lnTo>
                    <a:pt x="76052" y="456300"/>
                  </a:lnTo>
                  <a:cubicBezTo>
                    <a:pt x="34050" y="456300"/>
                    <a:pt x="0" y="422250"/>
                    <a:pt x="0" y="380248"/>
                  </a:cubicBezTo>
                  <a:lnTo>
                    <a:pt x="0" y="76052"/>
                  </a:lnTo>
                  <a:close/>
                </a:path>
              </a:pathLst>
            </a:custGeom>
            <a:grpFill/>
            <a:ln>
              <a:noFill/>
            </a:ln>
          </p:spPr>
          <p:style>
            <a:lnRef idx="0">
              <a:scrgbClr r="0" g="0" b="0"/>
            </a:lnRef>
            <a:fillRef idx="0">
              <a:scrgbClr r="0" g="0" b="0"/>
            </a:fillRef>
            <a:effectRef idx="0">
              <a:scrgbClr r="0" g="0" b="0"/>
            </a:effectRef>
            <a:fontRef idx="minor">
              <a:schemeClr val="lt1"/>
            </a:fontRef>
          </p:style>
          <p:txBody>
            <a:bodyPr spcFirstLastPara="0" vert="horz" wrap="square" lIns="128955" tIns="128955" rIns="128955" bIns="128955" numCol="1" spcCol="1270" anchor="ctr" anchorCtr="0">
              <a:noAutofit/>
            </a:bodyPr>
            <a:lstStyle/>
            <a:p>
              <a:pPr defTabSz="889000">
                <a:lnSpc>
                  <a:spcPct val="90000"/>
                </a:lnSpc>
                <a:spcBef>
                  <a:spcPct val="0"/>
                </a:spcBef>
                <a:spcAft>
                  <a:spcPct val="35000"/>
                </a:spcAft>
              </a:pPr>
              <a:r>
                <a:rPr lang="en-IN" sz="2400" dirty="0">
                  <a:ln w="0"/>
                  <a:solidFill>
                    <a:srgbClr val="C00000"/>
                  </a:solidFill>
                  <a:effectLst>
                    <a:outerShdw blurRad="38100" dist="19050" dir="2700000" algn="tl" rotWithShape="0">
                      <a:schemeClr val="dk1">
                        <a:alpha val="40000"/>
                      </a:schemeClr>
                    </a:outerShdw>
                  </a:effectLst>
                  <a:latin typeface="Calibri" pitchFamily="34" charset="0"/>
                  <a:cs typeface="Times New Roman" panose="02020603050405020304" pitchFamily="18" charset="0"/>
                </a:rPr>
                <a:t>Criterion 7     </a:t>
              </a:r>
              <a:r>
                <a:rPr lang="en-IN" sz="2400" dirty="0">
                  <a:ln w="0"/>
                  <a:solidFill>
                    <a:schemeClr val="tx1"/>
                  </a:solidFill>
                  <a:effectLst>
                    <a:outerShdw blurRad="38100" dist="19050" dir="2700000" algn="tl" rotWithShape="0">
                      <a:schemeClr val="dk1">
                        <a:alpha val="40000"/>
                      </a:schemeClr>
                    </a:outerShdw>
                  </a:effectLst>
                  <a:latin typeface="Calibri" pitchFamily="34" charset="0"/>
                  <a:cs typeface="Times New Roman" panose="02020603050405020304" pitchFamily="18" charset="0"/>
                </a:rPr>
                <a:t>Continuous Improvement</a:t>
              </a:r>
            </a:p>
          </p:txBody>
        </p:sp>
        <p:sp>
          <p:nvSpPr>
            <p:cNvPr id="19" name="Freeform: Shape 36"/>
            <p:cNvSpPr/>
            <p:nvPr/>
          </p:nvSpPr>
          <p:spPr>
            <a:xfrm>
              <a:off x="839077" y="4987641"/>
              <a:ext cx="10465163" cy="456300"/>
            </a:xfrm>
            <a:custGeom>
              <a:avLst/>
              <a:gdLst>
                <a:gd name="connsiteX0" fmla="*/ 0 w 10465163"/>
                <a:gd name="connsiteY0" fmla="*/ 76052 h 456300"/>
                <a:gd name="connsiteX1" fmla="*/ 76052 w 10465163"/>
                <a:gd name="connsiteY1" fmla="*/ 0 h 456300"/>
                <a:gd name="connsiteX2" fmla="*/ 10389111 w 10465163"/>
                <a:gd name="connsiteY2" fmla="*/ 0 h 456300"/>
                <a:gd name="connsiteX3" fmla="*/ 10465163 w 10465163"/>
                <a:gd name="connsiteY3" fmla="*/ 76052 h 456300"/>
                <a:gd name="connsiteX4" fmla="*/ 10465163 w 10465163"/>
                <a:gd name="connsiteY4" fmla="*/ 380248 h 456300"/>
                <a:gd name="connsiteX5" fmla="*/ 10389111 w 10465163"/>
                <a:gd name="connsiteY5" fmla="*/ 456300 h 456300"/>
                <a:gd name="connsiteX6" fmla="*/ 76052 w 10465163"/>
                <a:gd name="connsiteY6" fmla="*/ 456300 h 456300"/>
                <a:gd name="connsiteX7" fmla="*/ 0 w 10465163"/>
                <a:gd name="connsiteY7" fmla="*/ 380248 h 456300"/>
                <a:gd name="connsiteX8" fmla="*/ 0 w 10465163"/>
                <a:gd name="connsiteY8" fmla="*/ 76052 h 456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65163" h="456300">
                  <a:moveTo>
                    <a:pt x="0" y="76052"/>
                  </a:moveTo>
                  <a:cubicBezTo>
                    <a:pt x="0" y="34050"/>
                    <a:pt x="34050" y="0"/>
                    <a:pt x="76052" y="0"/>
                  </a:cubicBezTo>
                  <a:lnTo>
                    <a:pt x="10389111" y="0"/>
                  </a:lnTo>
                  <a:cubicBezTo>
                    <a:pt x="10431113" y="0"/>
                    <a:pt x="10465163" y="34050"/>
                    <a:pt x="10465163" y="76052"/>
                  </a:cubicBezTo>
                  <a:lnTo>
                    <a:pt x="10465163" y="380248"/>
                  </a:lnTo>
                  <a:cubicBezTo>
                    <a:pt x="10465163" y="422250"/>
                    <a:pt x="10431113" y="456300"/>
                    <a:pt x="10389111" y="456300"/>
                  </a:cubicBezTo>
                  <a:lnTo>
                    <a:pt x="76052" y="456300"/>
                  </a:lnTo>
                  <a:cubicBezTo>
                    <a:pt x="34050" y="456300"/>
                    <a:pt x="0" y="422250"/>
                    <a:pt x="0" y="380248"/>
                  </a:cubicBezTo>
                  <a:lnTo>
                    <a:pt x="0" y="76052"/>
                  </a:lnTo>
                  <a:close/>
                </a:path>
              </a:pathLst>
            </a:custGeom>
            <a:grpFill/>
            <a:ln>
              <a:noFill/>
            </a:ln>
          </p:spPr>
          <p:style>
            <a:lnRef idx="0">
              <a:scrgbClr r="0" g="0" b="0"/>
            </a:lnRef>
            <a:fillRef idx="0">
              <a:scrgbClr r="0" g="0" b="0"/>
            </a:fillRef>
            <a:effectRef idx="0">
              <a:scrgbClr r="0" g="0" b="0"/>
            </a:effectRef>
            <a:fontRef idx="minor">
              <a:schemeClr val="lt1"/>
            </a:fontRef>
          </p:style>
          <p:txBody>
            <a:bodyPr spcFirstLastPara="0" vert="horz" wrap="square" lIns="128955" tIns="128955" rIns="128955" bIns="128955" numCol="1" spcCol="1270" anchor="ctr" anchorCtr="0">
              <a:noAutofit/>
            </a:bodyPr>
            <a:lstStyle/>
            <a:p>
              <a:pPr defTabSz="889000">
                <a:lnSpc>
                  <a:spcPct val="90000"/>
                </a:lnSpc>
                <a:spcBef>
                  <a:spcPct val="0"/>
                </a:spcBef>
                <a:spcAft>
                  <a:spcPct val="35000"/>
                </a:spcAft>
              </a:pPr>
              <a:r>
                <a:rPr lang="en-IN" sz="2400" dirty="0">
                  <a:ln w="0"/>
                  <a:solidFill>
                    <a:schemeClr val="tx1"/>
                  </a:solidFill>
                  <a:effectLst>
                    <a:outerShdw blurRad="38100" dist="19050" dir="2700000" algn="tl" rotWithShape="0">
                      <a:schemeClr val="dk1">
                        <a:alpha val="40000"/>
                      </a:schemeClr>
                    </a:outerShdw>
                  </a:effectLst>
                  <a:latin typeface="Calibri" pitchFamily="34" charset="0"/>
                  <a:cs typeface="Times New Roman" panose="02020603050405020304" pitchFamily="18" charset="0"/>
                </a:rPr>
                <a:t>OBE </a:t>
              </a:r>
              <a:r>
                <a:rPr lang="en-IN" sz="2400" dirty="0" smtClean="0">
                  <a:ln w="0"/>
                  <a:solidFill>
                    <a:schemeClr val="tx1"/>
                  </a:solidFill>
                  <a:effectLst>
                    <a:outerShdw blurRad="38100" dist="19050" dir="2700000" algn="tl" rotWithShape="0">
                      <a:schemeClr val="dk1">
                        <a:alpha val="40000"/>
                      </a:schemeClr>
                    </a:outerShdw>
                  </a:effectLst>
                  <a:latin typeface="Calibri" pitchFamily="34" charset="0"/>
                  <a:cs typeface="Times New Roman" panose="02020603050405020304" pitchFamily="18" charset="0"/>
                </a:rPr>
                <a:t>Philosophy of the Department</a:t>
              </a:r>
              <a:endParaRPr lang="en-IN" sz="2400" dirty="0">
                <a:ln w="0"/>
                <a:solidFill>
                  <a:schemeClr val="tx1"/>
                </a:solidFill>
                <a:effectLst>
                  <a:outerShdw blurRad="38100" dist="19050" dir="2700000" algn="tl" rotWithShape="0">
                    <a:schemeClr val="dk1">
                      <a:alpha val="40000"/>
                    </a:schemeClr>
                  </a:outerShdw>
                </a:effectLst>
                <a:latin typeface="Calibri" pitchFamily="34" charset="0"/>
                <a:cs typeface="Times New Roman" panose="02020603050405020304" pitchFamily="18" charset="0"/>
              </a:endParaRPr>
            </a:p>
          </p:txBody>
        </p:sp>
        <p:sp>
          <p:nvSpPr>
            <p:cNvPr id="20" name="Freeform: Shape 37"/>
            <p:cNvSpPr/>
            <p:nvPr/>
          </p:nvSpPr>
          <p:spPr>
            <a:xfrm>
              <a:off x="839077" y="5458340"/>
              <a:ext cx="10465163" cy="456300"/>
            </a:xfrm>
            <a:custGeom>
              <a:avLst/>
              <a:gdLst>
                <a:gd name="connsiteX0" fmla="*/ 0 w 10465163"/>
                <a:gd name="connsiteY0" fmla="*/ 76052 h 456300"/>
                <a:gd name="connsiteX1" fmla="*/ 76052 w 10465163"/>
                <a:gd name="connsiteY1" fmla="*/ 0 h 456300"/>
                <a:gd name="connsiteX2" fmla="*/ 10389111 w 10465163"/>
                <a:gd name="connsiteY2" fmla="*/ 0 h 456300"/>
                <a:gd name="connsiteX3" fmla="*/ 10465163 w 10465163"/>
                <a:gd name="connsiteY3" fmla="*/ 76052 h 456300"/>
                <a:gd name="connsiteX4" fmla="*/ 10465163 w 10465163"/>
                <a:gd name="connsiteY4" fmla="*/ 380248 h 456300"/>
                <a:gd name="connsiteX5" fmla="*/ 10389111 w 10465163"/>
                <a:gd name="connsiteY5" fmla="*/ 456300 h 456300"/>
                <a:gd name="connsiteX6" fmla="*/ 76052 w 10465163"/>
                <a:gd name="connsiteY6" fmla="*/ 456300 h 456300"/>
                <a:gd name="connsiteX7" fmla="*/ 0 w 10465163"/>
                <a:gd name="connsiteY7" fmla="*/ 380248 h 456300"/>
                <a:gd name="connsiteX8" fmla="*/ 0 w 10465163"/>
                <a:gd name="connsiteY8" fmla="*/ 76052 h 456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65163" h="456300">
                  <a:moveTo>
                    <a:pt x="0" y="76052"/>
                  </a:moveTo>
                  <a:cubicBezTo>
                    <a:pt x="0" y="34050"/>
                    <a:pt x="34050" y="0"/>
                    <a:pt x="76052" y="0"/>
                  </a:cubicBezTo>
                  <a:lnTo>
                    <a:pt x="10389111" y="0"/>
                  </a:lnTo>
                  <a:cubicBezTo>
                    <a:pt x="10431113" y="0"/>
                    <a:pt x="10465163" y="34050"/>
                    <a:pt x="10465163" y="76052"/>
                  </a:cubicBezTo>
                  <a:lnTo>
                    <a:pt x="10465163" y="380248"/>
                  </a:lnTo>
                  <a:cubicBezTo>
                    <a:pt x="10465163" y="422250"/>
                    <a:pt x="10431113" y="456300"/>
                    <a:pt x="10389111" y="456300"/>
                  </a:cubicBezTo>
                  <a:lnTo>
                    <a:pt x="76052" y="456300"/>
                  </a:lnTo>
                  <a:cubicBezTo>
                    <a:pt x="34050" y="456300"/>
                    <a:pt x="0" y="422250"/>
                    <a:pt x="0" y="380248"/>
                  </a:cubicBezTo>
                  <a:lnTo>
                    <a:pt x="0" y="76052"/>
                  </a:lnTo>
                  <a:close/>
                </a:path>
              </a:pathLst>
            </a:custGeom>
            <a:grpFill/>
            <a:ln>
              <a:noFill/>
            </a:ln>
          </p:spPr>
          <p:style>
            <a:lnRef idx="0">
              <a:scrgbClr r="0" g="0" b="0"/>
            </a:lnRef>
            <a:fillRef idx="0">
              <a:scrgbClr r="0" g="0" b="0"/>
            </a:fillRef>
            <a:effectRef idx="0">
              <a:scrgbClr r="0" g="0" b="0"/>
            </a:effectRef>
            <a:fontRef idx="minor">
              <a:schemeClr val="lt1"/>
            </a:fontRef>
          </p:style>
          <p:txBody>
            <a:bodyPr spcFirstLastPara="0" vert="horz" wrap="square" lIns="128955" tIns="128955" rIns="128955" bIns="128955" numCol="1" spcCol="1270" anchor="ctr" anchorCtr="0">
              <a:noAutofit/>
            </a:bodyPr>
            <a:lstStyle/>
            <a:p>
              <a:pPr defTabSz="889000">
                <a:lnSpc>
                  <a:spcPct val="90000"/>
                </a:lnSpc>
                <a:spcBef>
                  <a:spcPct val="0"/>
                </a:spcBef>
                <a:spcAft>
                  <a:spcPct val="35000"/>
                </a:spcAft>
              </a:pPr>
              <a:r>
                <a:rPr lang="en-US" sz="2400" dirty="0">
                  <a:ln w="0"/>
                  <a:solidFill>
                    <a:schemeClr val="tx1"/>
                  </a:solidFill>
                  <a:effectLst>
                    <a:outerShdw blurRad="38100" dist="19050" dir="2700000" algn="tl" rotWithShape="0">
                      <a:schemeClr val="dk1">
                        <a:alpha val="40000"/>
                      </a:schemeClr>
                    </a:outerShdw>
                  </a:effectLst>
                  <a:latin typeface="Calibri" pitchFamily="34" charset="0"/>
                  <a:cs typeface="Times New Roman" panose="02020603050405020304" pitchFamily="18" charset="0"/>
                </a:rPr>
                <a:t>Conclusion</a:t>
              </a:r>
              <a:endParaRPr lang="en-IN" sz="2400" dirty="0">
                <a:ln w="0"/>
                <a:solidFill>
                  <a:schemeClr val="tx1"/>
                </a:solidFill>
                <a:effectLst>
                  <a:outerShdw blurRad="38100" dist="19050" dir="2700000" algn="tl" rotWithShape="0">
                    <a:schemeClr val="dk1">
                      <a:alpha val="40000"/>
                    </a:schemeClr>
                  </a:outerShdw>
                </a:effectLst>
                <a:latin typeface="Calibri" pitchFamily="34" charset="0"/>
                <a:cs typeface="Times New Roman" panose="02020603050405020304" pitchFamily="18" charset="0"/>
              </a:endParaRPr>
            </a:p>
          </p:txBody>
        </p:sp>
      </p:grpSp>
      <p:sp>
        <p:nvSpPr>
          <p:cNvPr id="3" name="TextBox 2"/>
          <p:cNvSpPr txBox="1"/>
          <p:nvPr/>
        </p:nvSpPr>
        <p:spPr>
          <a:xfrm>
            <a:off x="5401733" y="142988"/>
            <a:ext cx="1529586" cy="584775"/>
          </a:xfrm>
          <a:prstGeom prst="rect">
            <a:avLst/>
          </a:prstGeom>
          <a:noFill/>
        </p:spPr>
        <p:txBody>
          <a:bodyPr wrap="none" rtlCol="0">
            <a:spAutoFit/>
          </a:bodyPr>
          <a:lstStyle/>
          <a:p>
            <a:r>
              <a:rPr lang="en-IN" sz="3200" b="1" dirty="0" smtClean="0">
                <a:solidFill>
                  <a:srgbClr val="002060"/>
                </a:solidFill>
                <a:latin typeface="Times New Roman" pitchFamily="18" charset="0"/>
                <a:cs typeface="Times New Roman" pitchFamily="18" charset="0"/>
              </a:rPr>
              <a:t>Agenda</a:t>
            </a:r>
            <a:endParaRPr lang="en-IN" sz="3200" b="1" dirty="0">
              <a:solidFill>
                <a:srgbClr val="002060"/>
              </a:solidFill>
              <a:latin typeface="Times New Roman" pitchFamily="18" charset="0"/>
              <a:cs typeface="Times New Roman" pitchFamily="18" charset="0"/>
            </a:endParaRPr>
          </a:p>
        </p:txBody>
      </p:sp>
      <p:pic>
        <p:nvPicPr>
          <p:cNvPr id="21"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1033" y="116632"/>
            <a:ext cx="1026591" cy="960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2830937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 y="0"/>
            <a:ext cx="1415442" cy="6858000"/>
          </a:xfrm>
          <a:prstGeom prst="rect">
            <a:avLst/>
          </a:prstGeom>
          <a:solidFill>
            <a:schemeClr val="accent4">
              <a:lumMod val="20000"/>
              <a:lumOff val="8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 name="Rectangle 4"/>
          <p:cNvSpPr/>
          <p:nvPr/>
        </p:nvSpPr>
        <p:spPr>
          <a:xfrm>
            <a:off x="1415442" y="6538586"/>
            <a:ext cx="9870510" cy="319414"/>
          </a:xfrm>
          <a:prstGeom prst="rect">
            <a:avLst/>
          </a:prstGeom>
          <a:solidFill>
            <a:schemeClr val="accent4">
              <a:lumMod val="20000"/>
              <a:lumOff val="8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C00000"/>
                </a:solidFill>
              </a:rPr>
              <a:t>Department of Electronics and Communication Engineering</a:t>
            </a:r>
            <a:endParaRPr lang="en-IN" b="1" dirty="0">
              <a:solidFill>
                <a:srgbClr val="C00000"/>
              </a:solidFill>
            </a:endParaRPr>
          </a:p>
        </p:txBody>
      </p:sp>
      <p:sp>
        <p:nvSpPr>
          <p:cNvPr id="6" name="Rectangle 5"/>
          <p:cNvSpPr/>
          <p:nvPr/>
        </p:nvSpPr>
        <p:spPr>
          <a:xfrm>
            <a:off x="1240077" y="0"/>
            <a:ext cx="175364" cy="6858000"/>
          </a:xfrm>
          <a:prstGeom prst="rect">
            <a:avLst/>
          </a:prstGeom>
          <a:solidFill>
            <a:srgbClr val="C0000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 name="Rounded Rectangle 6"/>
          <p:cNvSpPr/>
          <p:nvPr/>
        </p:nvSpPr>
        <p:spPr>
          <a:xfrm>
            <a:off x="11586575" y="6538586"/>
            <a:ext cx="488515" cy="319414"/>
          </a:xfrm>
          <a:prstGeom prst="roundRect">
            <a:avLst/>
          </a:prstGeom>
          <a:solidFill>
            <a:srgbClr val="C00000"/>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solidFill>
              </a:rPr>
              <a:t>19</a:t>
            </a:r>
            <a:endParaRPr lang="en-IN" dirty="0">
              <a:solidFill>
                <a:schemeClr val="bg1"/>
              </a:solidFill>
            </a:endParaRPr>
          </a:p>
        </p:txBody>
      </p:sp>
      <p:cxnSp>
        <p:nvCxnSpPr>
          <p:cNvPr id="11" name="Straight Connector 10"/>
          <p:cNvCxnSpPr/>
          <p:nvPr/>
        </p:nvCxnSpPr>
        <p:spPr>
          <a:xfrm flipV="1">
            <a:off x="1791222" y="971704"/>
            <a:ext cx="10039610" cy="12527"/>
          </a:xfrm>
          <a:prstGeom prst="line">
            <a:avLst/>
          </a:prstGeom>
          <a:ln w="38100"/>
        </p:spPr>
        <p:style>
          <a:lnRef idx="3">
            <a:schemeClr val="accent2"/>
          </a:lnRef>
          <a:fillRef idx="0">
            <a:schemeClr val="accent2"/>
          </a:fillRef>
          <a:effectRef idx="2">
            <a:schemeClr val="accent2"/>
          </a:effectRef>
          <a:fontRef idx="minor">
            <a:schemeClr val="tx1"/>
          </a:fontRef>
        </p:style>
      </p:cxnSp>
      <p:pic>
        <p:nvPicPr>
          <p:cNvPr id="21"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1033" y="116632"/>
            <a:ext cx="1026591" cy="960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0" name="Group 9"/>
          <p:cNvGrpSpPr/>
          <p:nvPr/>
        </p:nvGrpSpPr>
        <p:grpSpPr>
          <a:xfrm>
            <a:off x="2512130" y="1151852"/>
            <a:ext cx="8145287" cy="4802802"/>
            <a:chOff x="323529" y="1052736"/>
            <a:chExt cx="8145287" cy="4802802"/>
          </a:xfrm>
        </p:grpSpPr>
        <p:sp>
          <p:nvSpPr>
            <p:cNvPr id="12" name="Rounded Rectangle 11"/>
            <p:cNvSpPr/>
            <p:nvPr/>
          </p:nvSpPr>
          <p:spPr>
            <a:xfrm>
              <a:off x="323529" y="2996952"/>
              <a:ext cx="2664296" cy="910188"/>
            </a:xfrm>
            <a:prstGeom prst="roundRect">
              <a:avLst/>
            </a:prstGeom>
            <a:solidFill>
              <a:schemeClr val="accent6">
                <a:lumMod val="20000"/>
                <a:lumOff val="80000"/>
              </a:schemeClr>
            </a:solidFill>
          </p:spPr>
          <p:style>
            <a:lnRef idx="1">
              <a:schemeClr val="accent5"/>
            </a:lnRef>
            <a:fillRef idx="2">
              <a:schemeClr val="accent5"/>
            </a:fillRef>
            <a:effectRef idx="1">
              <a:schemeClr val="accent5"/>
            </a:effectRef>
            <a:fontRef idx="minor">
              <a:schemeClr val="dk1"/>
            </a:fontRef>
          </p:style>
          <p:txBody>
            <a:bodyPr rtlCol="0" anchor="ctr"/>
            <a:lstStyle/>
            <a:p>
              <a:pPr algn="ctr"/>
              <a:r>
                <a:rPr lang="en-IN" sz="1400" b="1" dirty="0"/>
                <a:t>Instructional Methods and Pedagogical Initiatives</a:t>
              </a:r>
            </a:p>
          </p:txBody>
        </p:sp>
        <p:sp>
          <p:nvSpPr>
            <p:cNvPr id="13" name="Rounded Rectangle 12"/>
            <p:cNvSpPr/>
            <p:nvPr/>
          </p:nvSpPr>
          <p:spPr>
            <a:xfrm>
              <a:off x="3275856" y="1058894"/>
              <a:ext cx="2448272" cy="792088"/>
            </a:xfrm>
            <a:prstGeom prst="roundRect">
              <a:avLst/>
            </a:prstGeom>
            <a:solidFill>
              <a:srgbClr val="CCCCFF"/>
            </a:solidFill>
          </p:spPr>
          <p:style>
            <a:lnRef idx="1">
              <a:schemeClr val="accent3"/>
            </a:lnRef>
            <a:fillRef idx="2">
              <a:schemeClr val="accent3"/>
            </a:fillRef>
            <a:effectRef idx="1">
              <a:schemeClr val="accent3"/>
            </a:effectRef>
            <a:fontRef idx="minor">
              <a:schemeClr val="dk1"/>
            </a:fontRef>
          </p:style>
          <p:txBody>
            <a:bodyPr rtlCol="0" anchor="ctr"/>
            <a:lstStyle/>
            <a:p>
              <a:pPr algn="ctr"/>
              <a:r>
                <a:rPr lang="en-IN" sz="1400" b="1" dirty="0"/>
                <a:t>Lecture methods &amp; Interactive Learning</a:t>
              </a:r>
            </a:p>
          </p:txBody>
        </p:sp>
        <p:sp>
          <p:nvSpPr>
            <p:cNvPr id="14" name="Rounded Rectangle 13"/>
            <p:cNvSpPr/>
            <p:nvPr/>
          </p:nvSpPr>
          <p:spPr>
            <a:xfrm>
              <a:off x="3295583" y="2492896"/>
              <a:ext cx="2448272" cy="720080"/>
            </a:xfrm>
            <a:prstGeom prst="roundRect">
              <a:avLst/>
            </a:prstGeom>
            <a:solidFill>
              <a:schemeClr val="accent4">
                <a:lumMod val="20000"/>
                <a:lumOff val="80000"/>
              </a:schemeClr>
            </a:solidFill>
          </p:spPr>
          <p:style>
            <a:lnRef idx="1">
              <a:schemeClr val="accent1"/>
            </a:lnRef>
            <a:fillRef idx="2">
              <a:schemeClr val="accent1"/>
            </a:fillRef>
            <a:effectRef idx="1">
              <a:schemeClr val="accent1"/>
            </a:effectRef>
            <a:fontRef idx="minor">
              <a:schemeClr val="dk1"/>
            </a:fontRef>
          </p:style>
          <p:txBody>
            <a:bodyPr rtlCol="0" anchor="ctr"/>
            <a:lstStyle/>
            <a:p>
              <a:pPr algn="ctr"/>
              <a:r>
                <a:rPr lang="en-IN" sz="1400" b="1" dirty="0"/>
                <a:t>Computer assisted learning</a:t>
              </a:r>
            </a:p>
          </p:txBody>
        </p:sp>
        <p:sp>
          <p:nvSpPr>
            <p:cNvPr id="15" name="Rounded Rectangle 14"/>
            <p:cNvSpPr/>
            <p:nvPr/>
          </p:nvSpPr>
          <p:spPr>
            <a:xfrm>
              <a:off x="3295583" y="3763124"/>
              <a:ext cx="2448272" cy="770354"/>
            </a:xfrm>
            <a:prstGeom prst="roundRect">
              <a:avLst/>
            </a:prstGeom>
            <a:solidFill>
              <a:schemeClr val="accent2">
                <a:lumMod val="20000"/>
                <a:lumOff val="80000"/>
              </a:schemeClr>
            </a:solidFill>
          </p:spPr>
          <p:style>
            <a:lnRef idx="1">
              <a:schemeClr val="accent2"/>
            </a:lnRef>
            <a:fillRef idx="2">
              <a:schemeClr val="accent2"/>
            </a:fillRef>
            <a:effectRef idx="1">
              <a:schemeClr val="accent2"/>
            </a:effectRef>
            <a:fontRef idx="minor">
              <a:schemeClr val="dk1"/>
            </a:fontRef>
          </p:style>
          <p:txBody>
            <a:bodyPr rtlCol="0" anchor="ctr"/>
            <a:lstStyle/>
            <a:p>
              <a:pPr algn="ctr"/>
              <a:r>
                <a:rPr lang="en-IN" sz="1400" b="1" dirty="0"/>
                <a:t>Project based learning</a:t>
              </a:r>
            </a:p>
          </p:txBody>
        </p:sp>
        <p:sp>
          <p:nvSpPr>
            <p:cNvPr id="16" name="Rounded Rectangle 15"/>
            <p:cNvSpPr/>
            <p:nvPr/>
          </p:nvSpPr>
          <p:spPr>
            <a:xfrm>
              <a:off x="3300516" y="5085184"/>
              <a:ext cx="2448272" cy="770354"/>
            </a:xfrm>
            <a:prstGeom prst="roundRect">
              <a:avLst/>
            </a:prstGeom>
            <a:solidFill>
              <a:schemeClr val="accent5">
                <a:lumMod val="60000"/>
                <a:lumOff val="40000"/>
              </a:schemeClr>
            </a:solidFill>
          </p:spPr>
          <p:style>
            <a:lnRef idx="1">
              <a:schemeClr val="accent3"/>
            </a:lnRef>
            <a:fillRef idx="2">
              <a:schemeClr val="accent3"/>
            </a:fillRef>
            <a:effectRef idx="1">
              <a:schemeClr val="accent3"/>
            </a:effectRef>
            <a:fontRef idx="minor">
              <a:schemeClr val="dk1"/>
            </a:fontRef>
          </p:style>
          <p:txBody>
            <a:bodyPr rtlCol="0" anchor="ctr"/>
            <a:lstStyle/>
            <a:p>
              <a:pPr algn="ctr"/>
              <a:r>
                <a:rPr lang="en-IN" sz="1400" b="1" dirty="0"/>
                <a:t>Laboratory learning</a:t>
              </a:r>
            </a:p>
          </p:txBody>
        </p:sp>
        <p:sp>
          <p:nvSpPr>
            <p:cNvPr id="17" name="Rounded Rectangle 16"/>
            <p:cNvSpPr/>
            <p:nvPr/>
          </p:nvSpPr>
          <p:spPr>
            <a:xfrm>
              <a:off x="6010195" y="1052736"/>
              <a:ext cx="2448272" cy="792088"/>
            </a:xfrm>
            <a:prstGeom prst="roundRect">
              <a:avLst/>
            </a:prstGeom>
            <a:solidFill>
              <a:schemeClr val="accent5">
                <a:lumMod val="40000"/>
                <a:lumOff val="60000"/>
              </a:schemeClr>
            </a:solidFill>
          </p:spPr>
          <p:style>
            <a:lnRef idx="1">
              <a:schemeClr val="accent2"/>
            </a:lnRef>
            <a:fillRef idx="2">
              <a:schemeClr val="accent2"/>
            </a:fillRef>
            <a:effectRef idx="1">
              <a:schemeClr val="accent2"/>
            </a:effectRef>
            <a:fontRef idx="minor">
              <a:schemeClr val="dk1"/>
            </a:fontRef>
          </p:style>
          <p:txBody>
            <a:bodyPr rtlCol="0" anchor="ctr"/>
            <a:lstStyle/>
            <a:p>
              <a:pPr algn="ctr"/>
              <a:r>
                <a:rPr lang="en-IN" sz="1400" b="1" dirty="0"/>
                <a:t>Board work, PPT, Audio/Video, Seminar, Group Discussion</a:t>
              </a:r>
            </a:p>
          </p:txBody>
        </p:sp>
        <p:sp>
          <p:nvSpPr>
            <p:cNvPr id="18" name="Rounded Rectangle 17"/>
            <p:cNvSpPr/>
            <p:nvPr/>
          </p:nvSpPr>
          <p:spPr>
            <a:xfrm>
              <a:off x="6010195" y="2484498"/>
              <a:ext cx="2448272" cy="690656"/>
            </a:xfrm>
            <a:prstGeom prst="roundRect">
              <a:avLst/>
            </a:prstGeom>
            <a:solidFill>
              <a:srgbClr val="99CCFF"/>
            </a:solidFill>
          </p:spPr>
          <p:style>
            <a:lnRef idx="1">
              <a:schemeClr val="accent3"/>
            </a:lnRef>
            <a:fillRef idx="2">
              <a:schemeClr val="accent3"/>
            </a:fillRef>
            <a:effectRef idx="1">
              <a:schemeClr val="accent3"/>
            </a:effectRef>
            <a:fontRef idx="minor">
              <a:schemeClr val="dk1"/>
            </a:fontRef>
          </p:style>
          <p:txBody>
            <a:bodyPr rtlCol="0" anchor="ctr"/>
            <a:lstStyle/>
            <a:p>
              <a:pPr algn="ctr"/>
              <a:r>
                <a:rPr lang="en-IN" sz="1400" b="1" dirty="0"/>
                <a:t>Internet facilities with            Wi-Fi ,teaching tools.</a:t>
              </a:r>
            </a:p>
          </p:txBody>
        </p:sp>
        <p:sp>
          <p:nvSpPr>
            <p:cNvPr id="19" name="Rounded Rectangle 18"/>
            <p:cNvSpPr/>
            <p:nvPr/>
          </p:nvSpPr>
          <p:spPr>
            <a:xfrm>
              <a:off x="6010195" y="3762386"/>
              <a:ext cx="2448272" cy="770354"/>
            </a:xfrm>
            <a:prstGeom prst="roundRect">
              <a:avLst/>
            </a:prstGeom>
            <a:solidFill>
              <a:srgbClr val="FF9999"/>
            </a:solidFill>
          </p:spPr>
          <p:style>
            <a:lnRef idx="1">
              <a:schemeClr val="accent3"/>
            </a:lnRef>
            <a:fillRef idx="2">
              <a:schemeClr val="accent3"/>
            </a:fillRef>
            <a:effectRef idx="1">
              <a:schemeClr val="accent3"/>
            </a:effectRef>
            <a:fontRef idx="minor">
              <a:schemeClr val="dk1"/>
            </a:fontRef>
          </p:style>
          <p:txBody>
            <a:bodyPr rtlCol="0" anchor="ctr"/>
            <a:lstStyle/>
            <a:p>
              <a:pPr algn="ctr"/>
              <a:r>
                <a:rPr lang="en-IN" sz="1400" b="1" dirty="0"/>
                <a:t>Mini Projects and Projects</a:t>
              </a:r>
            </a:p>
          </p:txBody>
        </p:sp>
        <p:sp>
          <p:nvSpPr>
            <p:cNvPr id="20" name="Rounded Rectangle 19"/>
            <p:cNvSpPr/>
            <p:nvPr/>
          </p:nvSpPr>
          <p:spPr>
            <a:xfrm>
              <a:off x="6020544" y="5085184"/>
              <a:ext cx="2448272" cy="770354"/>
            </a:xfrm>
            <a:prstGeom prst="roundRect">
              <a:avLst/>
            </a:prstGeom>
            <a:solidFill>
              <a:schemeClr val="accent5">
                <a:lumMod val="20000"/>
                <a:lumOff val="80000"/>
              </a:schemeClr>
            </a:solidFill>
          </p:spPr>
          <p:style>
            <a:lnRef idx="1">
              <a:schemeClr val="accent3"/>
            </a:lnRef>
            <a:fillRef idx="2">
              <a:schemeClr val="accent3"/>
            </a:fillRef>
            <a:effectRef idx="1">
              <a:schemeClr val="accent3"/>
            </a:effectRef>
            <a:fontRef idx="minor">
              <a:schemeClr val="dk1"/>
            </a:fontRef>
          </p:style>
          <p:txBody>
            <a:bodyPr rtlCol="0" anchor="ctr"/>
            <a:lstStyle/>
            <a:p>
              <a:pPr algn="ctr"/>
              <a:r>
                <a:rPr lang="en-IN" sz="1400" b="1" dirty="0"/>
                <a:t>Well equipped Labs and open ended experiments</a:t>
              </a:r>
            </a:p>
          </p:txBody>
        </p:sp>
        <p:cxnSp>
          <p:nvCxnSpPr>
            <p:cNvPr id="22" name="Straight Connector 21"/>
            <p:cNvCxnSpPr>
              <a:stCxn id="12" idx="3"/>
            </p:cNvCxnSpPr>
            <p:nvPr/>
          </p:nvCxnSpPr>
          <p:spPr>
            <a:xfrm>
              <a:off x="2987825" y="3452046"/>
              <a:ext cx="144016"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3131840" y="1454938"/>
              <a:ext cx="0" cy="4134302"/>
            </a:xfrm>
            <a:prstGeom prst="line">
              <a:avLst/>
            </a:prstGeom>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p:nvPr/>
          </p:nvCxnSpPr>
          <p:spPr>
            <a:xfrm>
              <a:off x="3115563" y="1454938"/>
              <a:ext cx="180020"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a:off x="3131840" y="2996952"/>
              <a:ext cx="180020"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p:nvPr/>
          </p:nvCxnSpPr>
          <p:spPr>
            <a:xfrm>
              <a:off x="5724128" y="1454938"/>
              <a:ext cx="288032"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p:nvPr/>
          </p:nvCxnSpPr>
          <p:spPr>
            <a:xfrm>
              <a:off x="3131840" y="4148301"/>
              <a:ext cx="180020"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8" name="Straight Arrow Connector 27"/>
            <p:cNvCxnSpPr/>
            <p:nvPr/>
          </p:nvCxnSpPr>
          <p:spPr>
            <a:xfrm>
              <a:off x="3131840" y="5589240"/>
              <a:ext cx="180020"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9" name="Straight Arrow Connector 28"/>
            <p:cNvCxnSpPr/>
            <p:nvPr/>
          </p:nvCxnSpPr>
          <p:spPr>
            <a:xfrm>
              <a:off x="5743855" y="2829826"/>
              <a:ext cx="288032"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0" name="Straight Arrow Connector 29"/>
            <p:cNvCxnSpPr/>
            <p:nvPr/>
          </p:nvCxnSpPr>
          <p:spPr>
            <a:xfrm>
              <a:off x="5732512" y="4148301"/>
              <a:ext cx="288032"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1" name="Straight Arrow Connector 30"/>
            <p:cNvCxnSpPr/>
            <p:nvPr/>
          </p:nvCxnSpPr>
          <p:spPr>
            <a:xfrm>
              <a:off x="5754216" y="5470361"/>
              <a:ext cx="288032"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sp>
        <p:nvSpPr>
          <p:cNvPr id="32" name="Rounded Rectangle 29"/>
          <p:cNvSpPr/>
          <p:nvPr/>
        </p:nvSpPr>
        <p:spPr>
          <a:xfrm>
            <a:off x="2471995" y="1185327"/>
            <a:ext cx="2437927" cy="1294474"/>
          </a:xfrm>
          <a:prstGeom prst="roundRect">
            <a:avLst/>
          </a:prstGeom>
          <a:solidFill>
            <a:srgbClr val="F79646"/>
          </a:solidFill>
          <a:ln w="38100" cap="flat" cmpd="sng" algn="ctr">
            <a:no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pPr>
            <a:r>
              <a:rPr kumimoji="0" lang="en-IN" b="1" i="0" u="none" strike="noStrike" kern="0" cap="none" spc="0" normalizeH="0" baseline="0" noProof="0" dirty="0">
                <a:ln>
                  <a:noFill/>
                </a:ln>
                <a:solidFill>
                  <a:prstClr val="white"/>
                </a:solidFill>
                <a:effectLst/>
                <a:uLnTx/>
                <a:uFillTx/>
                <a:latin typeface="Calibri"/>
              </a:rPr>
              <a:t>All </a:t>
            </a:r>
            <a:r>
              <a:rPr kumimoji="0" lang="en-IN" b="1" i="0" u="none" strike="noStrike" kern="0" cap="none" spc="0" normalizeH="0" baseline="0" noProof="0" dirty="0">
                <a:ln>
                  <a:noFill/>
                </a:ln>
                <a:solidFill>
                  <a:prstClr val="black"/>
                </a:solidFill>
                <a:effectLst/>
                <a:uLnTx/>
                <a:uFillTx/>
                <a:latin typeface="Calibri"/>
              </a:rPr>
              <a:t>Class Rooms </a:t>
            </a:r>
            <a:r>
              <a:rPr kumimoji="0" lang="en-IN" b="1" i="0" u="none" strike="noStrike" kern="0" cap="none" spc="0" normalizeH="0" baseline="0" noProof="0" dirty="0">
                <a:ln>
                  <a:noFill/>
                </a:ln>
                <a:solidFill>
                  <a:prstClr val="white"/>
                </a:solidFill>
                <a:effectLst/>
                <a:uLnTx/>
                <a:uFillTx/>
                <a:latin typeface="Calibri"/>
              </a:rPr>
              <a:t>are fitted</a:t>
            </a:r>
            <a:r>
              <a:rPr kumimoji="0" lang="en-IN" b="1" i="0" u="none" strike="noStrike" kern="0" cap="none" spc="0" normalizeH="0" baseline="0" noProof="0" dirty="0">
                <a:ln>
                  <a:noFill/>
                </a:ln>
                <a:solidFill>
                  <a:prstClr val="black"/>
                </a:solidFill>
                <a:effectLst/>
                <a:uLnTx/>
                <a:uFillTx/>
                <a:latin typeface="Calibri"/>
              </a:rPr>
              <a:t> </a:t>
            </a:r>
            <a:r>
              <a:rPr kumimoji="0" lang="en-IN" b="1" i="0" u="none" strike="noStrike" kern="0" cap="none" spc="0" normalizeH="0" baseline="0" noProof="0" dirty="0">
                <a:ln>
                  <a:noFill/>
                </a:ln>
                <a:solidFill>
                  <a:prstClr val="white"/>
                </a:solidFill>
                <a:effectLst/>
                <a:uLnTx/>
                <a:uFillTx/>
                <a:latin typeface="Calibri"/>
              </a:rPr>
              <a:t>with </a:t>
            </a:r>
            <a:r>
              <a:rPr lang="en-IN" b="1" kern="0" dirty="0">
                <a:solidFill>
                  <a:prstClr val="white"/>
                </a:solidFill>
                <a:latin typeface="Calibri"/>
              </a:rPr>
              <a:t>black</a:t>
            </a:r>
            <a:r>
              <a:rPr kumimoji="0" lang="en-IN" b="1" i="0" u="none" strike="noStrike" kern="0" cap="none" spc="0" normalizeH="0" baseline="0" noProof="0" dirty="0">
                <a:ln>
                  <a:noFill/>
                </a:ln>
                <a:solidFill>
                  <a:prstClr val="white"/>
                </a:solidFill>
                <a:effectLst/>
                <a:uLnTx/>
                <a:uFillTx/>
                <a:latin typeface="Calibri"/>
              </a:rPr>
              <a:t> board and Multimedia Projector.</a:t>
            </a:r>
          </a:p>
        </p:txBody>
      </p:sp>
      <p:sp>
        <p:nvSpPr>
          <p:cNvPr id="33" name="Rounded Rectangle 30"/>
          <p:cNvSpPr/>
          <p:nvPr/>
        </p:nvSpPr>
        <p:spPr>
          <a:xfrm>
            <a:off x="2471995" y="4754875"/>
            <a:ext cx="2416397" cy="1199779"/>
          </a:xfrm>
          <a:prstGeom prst="roundRect">
            <a:avLst/>
          </a:prstGeom>
          <a:solidFill>
            <a:srgbClr val="F79646"/>
          </a:solidFill>
          <a:ln w="38100" cap="flat" cmpd="sng" algn="ctr">
            <a:no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pPr>
            <a:r>
              <a:rPr kumimoji="0" lang="en-IN" sz="1800" b="1" i="0" u="none" strike="noStrike" kern="0" cap="none" spc="0" normalizeH="0" baseline="0" noProof="0" dirty="0">
                <a:ln>
                  <a:noFill/>
                </a:ln>
                <a:solidFill>
                  <a:prstClr val="white"/>
                </a:solidFill>
                <a:effectLst/>
                <a:uLnTx/>
                <a:uFillTx/>
                <a:latin typeface="Calibri"/>
                <a:ea typeface="+mn-ea"/>
                <a:cs typeface="+mn-cs"/>
              </a:rPr>
              <a:t>All </a:t>
            </a:r>
            <a:r>
              <a:rPr kumimoji="0" lang="en-IN" sz="1800" b="1" i="0" u="none" strike="noStrike" kern="0" cap="none" spc="0" normalizeH="0" baseline="0" noProof="0" dirty="0">
                <a:ln>
                  <a:noFill/>
                </a:ln>
                <a:solidFill>
                  <a:prstClr val="black"/>
                </a:solidFill>
                <a:effectLst/>
                <a:uLnTx/>
                <a:uFillTx/>
                <a:latin typeface="Calibri"/>
                <a:ea typeface="+mn-ea"/>
                <a:cs typeface="+mn-cs"/>
              </a:rPr>
              <a:t>Labs</a:t>
            </a:r>
            <a:r>
              <a:rPr kumimoji="0" lang="en-IN" sz="1800" b="1" i="0" u="none" strike="noStrike" kern="0" cap="none" spc="0" normalizeH="0" baseline="0" noProof="0" dirty="0">
                <a:ln>
                  <a:noFill/>
                </a:ln>
                <a:solidFill>
                  <a:prstClr val="white"/>
                </a:solidFill>
                <a:effectLst/>
                <a:uLnTx/>
                <a:uFillTx/>
                <a:latin typeface="Calibri"/>
                <a:ea typeface="+mn-ea"/>
                <a:cs typeface="+mn-cs"/>
              </a:rPr>
              <a:t> are well equipped as per curriculum.</a:t>
            </a:r>
          </a:p>
        </p:txBody>
      </p:sp>
      <p:sp>
        <p:nvSpPr>
          <p:cNvPr id="34" name="Arrow: Down 8">
            <a:extLst>
              <a:ext uri="{FF2B5EF4-FFF2-40B4-BE49-F238E27FC236}">
                <a16:creationId xmlns="" xmlns:a16="http://schemas.microsoft.com/office/drawing/2014/main" id="{6D04EAA8-8E14-4EE7-9D00-3C980F7B3C5C}"/>
              </a:ext>
            </a:extLst>
          </p:cNvPr>
          <p:cNvSpPr/>
          <p:nvPr/>
        </p:nvSpPr>
        <p:spPr>
          <a:xfrm>
            <a:off x="3690958" y="2479801"/>
            <a:ext cx="45719" cy="61626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Arrow: Down 10">
            <a:extLst>
              <a:ext uri="{FF2B5EF4-FFF2-40B4-BE49-F238E27FC236}">
                <a16:creationId xmlns="" xmlns:a16="http://schemas.microsoft.com/office/drawing/2014/main" id="{523C04A1-3AC6-4504-BE2B-0E995DC3642B}"/>
              </a:ext>
            </a:extLst>
          </p:cNvPr>
          <p:cNvSpPr/>
          <p:nvPr/>
        </p:nvSpPr>
        <p:spPr>
          <a:xfrm rot="10800000">
            <a:off x="3653271" y="4006255"/>
            <a:ext cx="83406" cy="74861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p:cNvSpPr/>
          <p:nvPr/>
        </p:nvSpPr>
        <p:spPr>
          <a:xfrm>
            <a:off x="1833477" y="72049"/>
            <a:ext cx="10039610" cy="954107"/>
          </a:xfrm>
          <a:prstGeom prst="rect">
            <a:avLst/>
          </a:prstGeom>
        </p:spPr>
        <p:txBody>
          <a:bodyPr wrap="square">
            <a:spAutoFit/>
          </a:bodyPr>
          <a:lstStyle/>
          <a:p>
            <a:pPr algn="ctr"/>
            <a:r>
              <a:rPr lang="en-IN" sz="2800" b="1" dirty="0" smtClean="0">
                <a:solidFill>
                  <a:srgbClr val="002060"/>
                </a:solidFill>
                <a:latin typeface="Times New Roman" pitchFamily="18" charset="0"/>
                <a:cs typeface="Times New Roman" pitchFamily="18" charset="0"/>
              </a:rPr>
              <a:t>Criterion 2 -  Program Curriculum and Teaching Learning Process</a:t>
            </a:r>
            <a:endParaRPr lang="en-IN" sz="2800" b="1" dirty="0">
              <a:solidFill>
                <a:srgbClr val="002060"/>
              </a:solidFill>
              <a:latin typeface="Times New Roman" pitchFamily="18" charset="0"/>
              <a:cs typeface="Times New Roman" pitchFamily="18" charset="0"/>
            </a:endParaRPr>
          </a:p>
        </p:txBody>
      </p:sp>
    </p:spTree>
    <p:extLst>
      <p:ext uri="{BB962C8B-B14F-4D97-AF65-F5344CB8AC3E}">
        <p14:creationId xmlns:p14="http://schemas.microsoft.com/office/powerpoint/2010/main" val="317315496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 y="0"/>
            <a:ext cx="1415442" cy="6858000"/>
          </a:xfrm>
          <a:prstGeom prst="rect">
            <a:avLst/>
          </a:prstGeom>
          <a:solidFill>
            <a:schemeClr val="accent4">
              <a:lumMod val="20000"/>
              <a:lumOff val="8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 name="Rectangle 4"/>
          <p:cNvSpPr/>
          <p:nvPr/>
        </p:nvSpPr>
        <p:spPr>
          <a:xfrm>
            <a:off x="1415442" y="6538586"/>
            <a:ext cx="9870510" cy="319414"/>
          </a:xfrm>
          <a:prstGeom prst="rect">
            <a:avLst/>
          </a:prstGeom>
          <a:solidFill>
            <a:schemeClr val="accent4">
              <a:lumMod val="20000"/>
              <a:lumOff val="8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C00000"/>
                </a:solidFill>
              </a:rPr>
              <a:t>Department of Electronics and Communication Engineering</a:t>
            </a:r>
            <a:endParaRPr lang="en-IN" b="1" dirty="0">
              <a:solidFill>
                <a:srgbClr val="C00000"/>
              </a:solidFill>
            </a:endParaRPr>
          </a:p>
        </p:txBody>
      </p:sp>
      <p:sp>
        <p:nvSpPr>
          <p:cNvPr id="6" name="Rectangle 5"/>
          <p:cNvSpPr/>
          <p:nvPr/>
        </p:nvSpPr>
        <p:spPr>
          <a:xfrm>
            <a:off x="1240077" y="0"/>
            <a:ext cx="175364" cy="6858000"/>
          </a:xfrm>
          <a:prstGeom prst="rect">
            <a:avLst/>
          </a:prstGeom>
          <a:solidFill>
            <a:srgbClr val="C0000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 name="Rounded Rectangle 6"/>
          <p:cNvSpPr/>
          <p:nvPr/>
        </p:nvSpPr>
        <p:spPr>
          <a:xfrm>
            <a:off x="11586575" y="6538586"/>
            <a:ext cx="488515" cy="319414"/>
          </a:xfrm>
          <a:prstGeom prst="roundRect">
            <a:avLst/>
          </a:prstGeom>
          <a:solidFill>
            <a:srgbClr val="C00000"/>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solidFill>
              </a:rPr>
              <a:t>20</a:t>
            </a:r>
            <a:endParaRPr lang="en-IN" dirty="0">
              <a:solidFill>
                <a:schemeClr val="bg1"/>
              </a:solidFill>
            </a:endParaRPr>
          </a:p>
        </p:txBody>
      </p:sp>
      <p:cxnSp>
        <p:nvCxnSpPr>
          <p:cNvPr id="11" name="Straight Connector 10"/>
          <p:cNvCxnSpPr/>
          <p:nvPr/>
        </p:nvCxnSpPr>
        <p:spPr>
          <a:xfrm flipV="1">
            <a:off x="1791222" y="971704"/>
            <a:ext cx="10039610" cy="12527"/>
          </a:xfrm>
          <a:prstGeom prst="line">
            <a:avLst/>
          </a:prstGeom>
          <a:ln w="38100"/>
        </p:spPr>
        <p:style>
          <a:lnRef idx="3">
            <a:schemeClr val="accent2"/>
          </a:lnRef>
          <a:fillRef idx="0">
            <a:schemeClr val="accent2"/>
          </a:fillRef>
          <a:effectRef idx="2">
            <a:schemeClr val="accent2"/>
          </a:effectRef>
          <a:fontRef idx="minor">
            <a:schemeClr val="tx1"/>
          </a:fontRef>
        </p:style>
      </p:cxnSp>
      <p:pic>
        <p:nvPicPr>
          <p:cNvPr id="21"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1033" y="116632"/>
            <a:ext cx="1026591" cy="960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6" name="Rectangle 35"/>
          <p:cNvSpPr/>
          <p:nvPr/>
        </p:nvSpPr>
        <p:spPr>
          <a:xfrm>
            <a:off x="1833477" y="72049"/>
            <a:ext cx="10039610" cy="954107"/>
          </a:xfrm>
          <a:prstGeom prst="rect">
            <a:avLst/>
          </a:prstGeom>
        </p:spPr>
        <p:txBody>
          <a:bodyPr wrap="square">
            <a:spAutoFit/>
          </a:bodyPr>
          <a:lstStyle/>
          <a:p>
            <a:pPr algn="ctr"/>
            <a:r>
              <a:rPr lang="en-IN" sz="2800" b="1" dirty="0" smtClean="0">
                <a:solidFill>
                  <a:srgbClr val="002060"/>
                </a:solidFill>
                <a:latin typeface="Times New Roman" pitchFamily="18" charset="0"/>
                <a:cs typeface="Times New Roman" pitchFamily="18" charset="0"/>
              </a:rPr>
              <a:t>Criterion 2 -  Program Curriculum and Teaching Learning Process</a:t>
            </a:r>
            <a:endParaRPr lang="en-IN" sz="2800" b="1" dirty="0">
              <a:solidFill>
                <a:srgbClr val="002060"/>
              </a:solidFill>
              <a:latin typeface="Times New Roman" pitchFamily="18" charset="0"/>
              <a:cs typeface="Times New Roman" pitchFamily="18" charset="0"/>
            </a:endParaRPr>
          </a:p>
        </p:txBody>
      </p:sp>
      <p:graphicFrame>
        <p:nvGraphicFramePr>
          <p:cNvPr id="2" name="Table 1"/>
          <p:cNvGraphicFramePr>
            <a:graphicFrameLocks noGrp="1"/>
          </p:cNvGraphicFramePr>
          <p:nvPr>
            <p:extLst>
              <p:ext uri="{D42A27DB-BD31-4B8C-83A1-F6EECF244321}">
                <p14:modId xmlns:p14="http://schemas.microsoft.com/office/powerpoint/2010/main" val="285481238"/>
              </p:ext>
            </p:extLst>
          </p:nvPr>
        </p:nvGraphicFramePr>
        <p:xfrm>
          <a:off x="1855561" y="1017478"/>
          <a:ext cx="9934222" cy="5532120"/>
        </p:xfrm>
        <a:graphic>
          <a:graphicData uri="http://schemas.openxmlformats.org/drawingml/2006/table">
            <a:tbl>
              <a:tblPr firstRow="1" bandRow="1">
                <a:tableStyleId>{5940675A-B579-460E-94D1-54222C63F5DA}</a:tableStyleId>
              </a:tblPr>
              <a:tblGrid>
                <a:gridCol w="4656668"/>
                <a:gridCol w="5277554"/>
              </a:tblGrid>
              <a:tr h="370840">
                <a:tc>
                  <a:txBody>
                    <a:bodyPr/>
                    <a:lstStyle/>
                    <a:p>
                      <a:pPr algn="ctr">
                        <a:lnSpc>
                          <a:spcPct val="150000"/>
                        </a:lnSpc>
                      </a:pPr>
                      <a:r>
                        <a:rPr lang="en-IN" b="1" dirty="0" smtClean="0"/>
                        <a:t>Slow Learners</a:t>
                      </a:r>
                      <a:endParaRPr lang="en-IN" b="1" dirty="0"/>
                    </a:p>
                  </a:txBody>
                  <a:tcPr>
                    <a:solidFill>
                      <a:schemeClr val="accent2">
                        <a:lumMod val="20000"/>
                        <a:lumOff val="80000"/>
                      </a:schemeClr>
                    </a:solidFill>
                  </a:tcPr>
                </a:tc>
                <a:tc>
                  <a:txBody>
                    <a:bodyPr/>
                    <a:lstStyle/>
                    <a:p>
                      <a:pPr algn="ctr">
                        <a:lnSpc>
                          <a:spcPct val="150000"/>
                        </a:lnSpc>
                      </a:pPr>
                      <a:r>
                        <a:rPr lang="en-IN" b="1" dirty="0" smtClean="0"/>
                        <a:t>Bright</a:t>
                      </a:r>
                      <a:r>
                        <a:rPr lang="en-IN" b="1" baseline="0" dirty="0" smtClean="0"/>
                        <a:t> Students</a:t>
                      </a:r>
                      <a:endParaRPr lang="en-IN" b="1" dirty="0"/>
                    </a:p>
                  </a:txBody>
                  <a:tcPr>
                    <a:solidFill>
                      <a:schemeClr val="accent2">
                        <a:lumMod val="20000"/>
                        <a:lumOff val="80000"/>
                      </a:schemeClr>
                    </a:solidFill>
                  </a:tcPr>
                </a:tc>
              </a:tr>
              <a:tr h="370840">
                <a:tc>
                  <a:txBody>
                    <a:bodyPr/>
                    <a:lstStyle/>
                    <a:p>
                      <a:pPr marL="285750" indent="-285750">
                        <a:lnSpc>
                          <a:spcPct val="150000"/>
                        </a:lnSpc>
                        <a:buFont typeface="Arial" pitchFamily="34" charset="0"/>
                        <a:buChar char="•"/>
                      </a:pPr>
                      <a:r>
                        <a:rPr lang="en-IN" dirty="0" smtClean="0"/>
                        <a:t>Failed in More than 2 Subjects in SEE</a:t>
                      </a:r>
                    </a:p>
                    <a:p>
                      <a:pPr marL="285750" indent="-285750">
                        <a:lnSpc>
                          <a:spcPct val="150000"/>
                        </a:lnSpc>
                        <a:buFont typeface="Arial" pitchFamily="34" charset="0"/>
                        <a:buChar char="•"/>
                      </a:pPr>
                      <a:r>
                        <a:rPr lang="en-IN" dirty="0" smtClean="0"/>
                        <a:t>Performance in CIE</a:t>
                      </a:r>
                      <a:r>
                        <a:rPr lang="en-IN" baseline="0" dirty="0" smtClean="0"/>
                        <a:t> Test 1 and Test 2 </a:t>
                      </a:r>
                      <a:r>
                        <a:rPr lang="en-IN" dirty="0" smtClean="0"/>
                        <a:t>≤ 40%</a:t>
                      </a:r>
                    </a:p>
                    <a:p>
                      <a:pPr marL="285750" indent="-285750">
                        <a:lnSpc>
                          <a:spcPct val="150000"/>
                        </a:lnSpc>
                        <a:buFont typeface="Arial" pitchFamily="34" charset="0"/>
                        <a:buChar char="•"/>
                      </a:pPr>
                      <a:r>
                        <a:rPr lang="en-IN" dirty="0" smtClean="0"/>
                        <a:t>Identified</a:t>
                      </a:r>
                      <a:r>
                        <a:rPr lang="en-IN" baseline="0" dirty="0" smtClean="0"/>
                        <a:t> by course teacher and Proctor</a:t>
                      </a:r>
                    </a:p>
                    <a:p>
                      <a:pPr marL="0" indent="0">
                        <a:lnSpc>
                          <a:spcPct val="150000"/>
                        </a:lnSpc>
                        <a:buFont typeface="Arial" pitchFamily="34" charset="0"/>
                        <a:buNone/>
                      </a:pPr>
                      <a:r>
                        <a:rPr lang="en-IN" b="1" baseline="0" dirty="0" smtClean="0">
                          <a:solidFill>
                            <a:srgbClr val="C00000"/>
                          </a:solidFill>
                        </a:rPr>
                        <a:t>Action Taken</a:t>
                      </a:r>
                    </a:p>
                    <a:p>
                      <a:pPr marL="285750" indent="-285750">
                        <a:lnSpc>
                          <a:spcPct val="150000"/>
                        </a:lnSpc>
                        <a:buFont typeface="Arial" pitchFamily="34" charset="0"/>
                        <a:buChar char="•"/>
                      </a:pPr>
                      <a:r>
                        <a:rPr lang="en-IN" baseline="0" dirty="0" smtClean="0"/>
                        <a:t>Special classes are arranged for respective courses.</a:t>
                      </a:r>
                    </a:p>
                    <a:p>
                      <a:pPr marL="285750" indent="-285750">
                        <a:lnSpc>
                          <a:spcPct val="150000"/>
                        </a:lnSpc>
                        <a:buFont typeface="Arial" pitchFamily="34" charset="0"/>
                        <a:buChar char="•"/>
                      </a:pPr>
                      <a:r>
                        <a:rPr lang="en-IN" baseline="0" dirty="0" smtClean="0"/>
                        <a:t>Counselled by Proctor and interact with their parents.</a:t>
                      </a:r>
                    </a:p>
                    <a:p>
                      <a:pPr marL="285750" indent="-285750">
                        <a:lnSpc>
                          <a:spcPct val="150000"/>
                        </a:lnSpc>
                        <a:buFont typeface="Arial" pitchFamily="34" charset="0"/>
                        <a:buChar char="•"/>
                      </a:pPr>
                      <a:r>
                        <a:rPr lang="en-IN" baseline="0" dirty="0" smtClean="0"/>
                        <a:t>Regular monitoring and observing them during TLP.</a:t>
                      </a:r>
                    </a:p>
                    <a:p>
                      <a:pPr marL="285750" indent="-285750">
                        <a:lnSpc>
                          <a:spcPct val="150000"/>
                        </a:lnSpc>
                        <a:buFont typeface="Arial" pitchFamily="34" charset="0"/>
                        <a:buChar char="•"/>
                      </a:pPr>
                      <a:endParaRPr lang="en-IN" baseline="0" dirty="0" smtClean="0"/>
                    </a:p>
                    <a:p>
                      <a:pPr marL="285750" indent="-285750">
                        <a:lnSpc>
                          <a:spcPct val="150000"/>
                        </a:lnSpc>
                        <a:buFont typeface="Arial" pitchFamily="34" charset="0"/>
                        <a:buChar char="•"/>
                      </a:pPr>
                      <a:endParaRPr lang="en-IN" dirty="0"/>
                    </a:p>
                  </a:txBody>
                  <a:tcPr/>
                </a:tc>
                <a:tc>
                  <a:txBody>
                    <a:bodyPr/>
                    <a:lstStyle/>
                    <a:p>
                      <a:pPr marL="285750" indent="-285750">
                        <a:lnSpc>
                          <a:spcPct val="150000"/>
                        </a:lnSpc>
                        <a:buFont typeface="Arial" pitchFamily="34" charset="0"/>
                        <a:buChar char="•"/>
                      </a:pPr>
                      <a:r>
                        <a:rPr lang="en-IN" dirty="0" smtClean="0"/>
                        <a:t>Identified top</a:t>
                      </a:r>
                      <a:r>
                        <a:rPr lang="en-IN" baseline="0" dirty="0" smtClean="0"/>
                        <a:t> 5 students in SEE</a:t>
                      </a:r>
                    </a:p>
                    <a:p>
                      <a:pPr marL="285750" indent="-285750">
                        <a:lnSpc>
                          <a:spcPct val="150000"/>
                        </a:lnSpc>
                        <a:buFont typeface="Arial" pitchFamily="34" charset="0"/>
                        <a:buChar char="•"/>
                      </a:pPr>
                      <a:r>
                        <a:rPr lang="en-IN" baseline="0" dirty="0" smtClean="0"/>
                        <a:t>Recommended by proctors</a:t>
                      </a:r>
                    </a:p>
                    <a:p>
                      <a:pPr marL="285750" indent="-285750">
                        <a:lnSpc>
                          <a:spcPct val="150000"/>
                        </a:lnSpc>
                        <a:buFont typeface="Arial" pitchFamily="34" charset="0"/>
                        <a:buChar char="•"/>
                      </a:pPr>
                      <a:r>
                        <a:rPr lang="en-IN" baseline="0" dirty="0" smtClean="0"/>
                        <a:t>Identified from their participation in classroom discussions.</a:t>
                      </a:r>
                    </a:p>
                    <a:p>
                      <a:pPr marL="0" indent="0">
                        <a:lnSpc>
                          <a:spcPct val="150000"/>
                        </a:lnSpc>
                        <a:buFont typeface="Arial" pitchFamily="34" charset="0"/>
                        <a:buNone/>
                      </a:pPr>
                      <a:r>
                        <a:rPr lang="en-IN" b="1" baseline="0" dirty="0" smtClean="0">
                          <a:solidFill>
                            <a:srgbClr val="C00000"/>
                          </a:solidFill>
                        </a:rPr>
                        <a:t>Action Taken</a:t>
                      </a:r>
                    </a:p>
                    <a:p>
                      <a:pPr marL="285750" indent="-285750">
                        <a:lnSpc>
                          <a:spcPct val="150000"/>
                        </a:lnSpc>
                        <a:buFont typeface="Arial" pitchFamily="34" charset="0"/>
                        <a:buChar char="•"/>
                      </a:pPr>
                      <a:r>
                        <a:rPr lang="en-IN" dirty="0" smtClean="0"/>
                        <a:t>Additional</a:t>
                      </a:r>
                      <a:r>
                        <a:rPr lang="en-IN" baseline="0" dirty="0" smtClean="0"/>
                        <a:t> book are provided by department and central library.</a:t>
                      </a:r>
                    </a:p>
                    <a:p>
                      <a:pPr marL="285750" indent="-285750">
                        <a:lnSpc>
                          <a:spcPct val="150000"/>
                        </a:lnSpc>
                        <a:buFont typeface="Arial" pitchFamily="34" charset="0"/>
                        <a:buChar char="•"/>
                      </a:pPr>
                      <a:r>
                        <a:rPr lang="en-IN" baseline="0" dirty="0" smtClean="0"/>
                        <a:t>Encouraged to do real time projects and to publish papers in reputed journals and conferences.</a:t>
                      </a:r>
                    </a:p>
                    <a:p>
                      <a:pPr marL="285750" indent="-285750">
                        <a:lnSpc>
                          <a:spcPct val="150000"/>
                        </a:lnSpc>
                        <a:buFont typeface="Arial" pitchFamily="34" charset="0"/>
                        <a:buChar char="•"/>
                      </a:pPr>
                      <a:r>
                        <a:rPr lang="en-IN" baseline="0" dirty="0" smtClean="0"/>
                        <a:t>Encourage to do online certification courses.</a:t>
                      </a:r>
                    </a:p>
                    <a:p>
                      <a:pPr marL="285750" indent="-285750">
                        <a:lnSpc>
                          <a:spcPct val="150000"/>
                        </a:lnSpc>
                        <a:buFont typeface="Arial" pitchFamily="34" charset="0"/>
                        <a:buChar char="•"/>
                      </a:pPr>
                      <a:r>
                        <a:rPr lang="en-IN" baseline="0" dirty="0" smtClean="0"/>
                        <a:t>Encouraged to participate in technical events like Hackathon, Project Exhibition etc.,</a:t>
                      </a:r>
                      <a:endParaRPr lang="en-IN" dirty="0"/>
                    </a:p>
                  </a:txBody>
                  <a:tcPr/>
                </a:tc>
              </a:tr>
            </a:tbl>
          </a:graphicData>
        </a:graphic>
      </p:graphicFrame>
    </p:spTree>
    <p:extLst>
      <p:ext uri="{BB962C8B-B14F-4D97-AF65-F5344CB8AC3E}">
        <p14:creationId xmlns:p14="http://schemas.microsoft.com/office/powerpoint/2010/main" val="236068343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 y="0"/>
            <a:ext cx="1415442" cy="6858000"/>
          </a:xfrm>
          <a:prstGeom prst="rect">
            <a:avLst/>
          </a:prstGeom>
          <a:solidFill>
            <a:schemeClr val="accent4">
              <a:lumMod val="20000"/>
              <a:lumOff val="8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 name="Rectangle 4"/>
          <p:cNvSpPr/>
          <p:nvPr/>
        </p:nvSpPr>
        <p:spPr>
          <a:xfrm>
            <a:off x="1415442" y="6538586"/>
            <a:ext cx="9870510" cy="319414"/>
          </a:xfrm>
          <a:prstGeom prst="rect">
            <a:avLst/>
          </a:prstGeom>
          <a:solidFill>
            <a:schemeClr val="accent4">
              <a:lumMod val="20000"/>
              <a:lumOff val="8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C00000"/>
                </a:solidFill>
              </a:rPr>
              <a:t>Department of Electronics and Communication Engineering</a:t>
            </a:r>
            <a:endParaRPr lang="en-IN" b="1" dirty="0">
              <a:solidFill>
                <a:srgbClr val="C00000"/>
              </a:solidFill>
            </a:endParaRPr>
          </a:p>
        </p:txBody>
      </p:sp>
      <p:sp>
        <p:nvSpPr>
          <p:cNvPr id="6" name="Rectangle 5"/>
          <p:cNvSpPr/>
          <p:nvPr/>
        </p:nvSpPr>
        <p:spPr>
          <a:xfrm>
            <a:off x="1240077" y="0"/>
            <a:ext cx="175364" cy="6858000"/>
          </a:xfrm>
          <a:prstGeom prst="rect">
            <a:avLst/>
          </a:prstGeom>
          <a:solidFill>
            <a:srgbClr val="C0000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 name="Rounded Rectangle 6"/>
          <p:cNvSpPr/>
          <p:nvPr/>
        </p:nvSpPr>
        <p:spPr>
          <a:xfrm>
            <a:off x="11586575" y="6538586"/>
            <a:ext cx="488515" cy="319414"/>
          </a:xfrm>
          <a:prstGeom prst="roundRect">
            <a:avLst/>
          </a:prstGeom>
          <a:solidFill>
            <a:srgbClr val="C00000"/>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solidFill>
              </a:rPr>
              <a:t>21</a:t>
            </a:r>
            <a:endParaRPr lang="en-IN" dirty="0">
              <a:solidFill>
                <a:schemeClr val="bg1"/>
              </a:solidFill>
            </a:endParaRPr>
          </a:p>
        </p:txBody>
      </p:sp>
      <p:cxnSp>
        <p:nvCxnSpPr>
          <p:cNvPr id="11" name="Straight Connector 10"/>
          <p:cNvCxnSpPr/>
          <p:nvPr/>
        </p:nvCxnSpPr>
        <p:spPr>
          <a:xfrm flipV="1">
            <a:off x="1791222" y="759629"/>
            <a:ext cx="10039610" cy="12527"/>
          </a:xfrm>
          <a:prstGeom prst="line">
            <a:avLst/>
          </a:prstGeom>
          <a:ln w="38100"/>
        </p:spPr>
        <p:style>
          <a:lnRef idx="3">
            <a:schemeClr val="accent2"/>
          </a:lnRef>
          <a:fillRef idx="0">
            <a:schemeClr val="accent2"/>
          </a:fillRef>
          <a:effectRef idx="2">
            <a:schemeClr val="accent2"/>
          </a:effectRef>
          <a:fontRef idx="minor">
            <a:schemeClr val="tx1"/>
          </a:fontRef>
        </p:style>
      </p:cxnSp>
      <p:pic>
        <p:nvPicPr>
          <p:cNvPr id="21"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1033" y="116632"/>
            <a:ext cx="1026591" cy="960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ectangle 11"/>
          <p:cNvSpPr/>
          <p:nvPr/>
        </p:nvSpPr>
        <p:spPr>
          <a:xfrm>
            <a:off x="1791222" y="116632"/>
            <a:ext cx="10039610" cy="523220"/>
          </a:xfrm>
          <a:prstGeom prst="rect">
            <a:avLst/>
          </a:prstGeom>
        </p:spPr>
        <p:txBody>
          <a:bodyPr wrap="square">
            <a:spAutoFit/>
          </a:bodyPr>
          <a:lstStyle/>
          <a:p>
            <a:pPr algn="ctr"/>
            <a:r>
              <a:rPr lang="en-IN" sz="2800" b="1" dirty="0" smtClean="0">
                <a:solidFill>
                  <a:srgbClr val="002060"/>
                </a:solidFill>
                <a:latin typeface="Times New Roman" pitchFamily="18" charset="0"/>
                <a:cs typeface="Times New Roman" pitchFamily="18" charset="0"/>
              </a:rPr>
              <a:t>Criterion 3 -  Program Outcomes and Course Outcomes</a:t>
            </a:r>
            <a:endParaRPr lang="en-IN" sz="2800" b="1" dirty="0">
              <a:solidFill>
                <a:srgbClr val="002060"/>
              </a:solidFill>
              <a:latin typeface="Times New Roman" pitchFamily="18" charset="0"/>
              <a:cs typeface="Times New Roman" pitchFamily="18" charset="0"/>
            </a:endParaRPr>
          </a:p>
        </p:txBody>
      </p:sp>
      <p:sp>
        <p:nvSpPr>
          <p:cNvPr id="10" name="TextBox 9"/>
          <p:cNvSpPr txBox="1"/>
          <p:nvPr/>
        </p:nvSpPr>
        <p:spPr>
          <a:xfrm>
            <a:off x="2598441" y="1291177"/>
            <a:ext cx="7992888" cy="4108817"/>
          </a:xfrm>
          <a:prstGeom prst="rect">
            <a:avLst/>
          </a:prstGeom>
          <a:ln/>
          <a:effectLst>
            <a:glow rad="101600">
              <a:schemeClr val="accent5">
                <a:satMod val="175000"/>
                <a:alpha val="40000"/>
              </a:schemeClr>
            </a:glow>
          </a:effectLst>
        </p:spPr>
        <p:style>
          <a:lnRef idx="2">
            <a:schemeClr val="accent5"/>
          </a:lnRef>
          <a:fillRef idx="1">
            <a:schemeClr val="lt1"/>
          </a:fillRef>
          <a:effectRef idx="0">
            <a:schemeClr val="accent5"/>
          </a:effectRef>
          <a:fontRef idx="minor">
            <a:schemeClr val="dk1"/>
          </a:fontRef>
        </p:style>
        <p:txBody>
          <a:bodyPr wrap="square" rtlCol="0">
            <a:spAutoFit/>
          </a:bodyPr>
          <a:lstStyle/>
          <a:p>
            <a:pPr marL="342900" indent="-342900" algn="just">
              <a:buFont typeface="+mj-lt"/>
              <a:buAutoNum type="arabicPeriod"/>
            </a:pPr>
            <a:endParaRPr lang="en-IN" dirty="0"/>
          </a:p>
          <a:p>
            <a:pPr algn="just">
              <a:lnSpc>
                <a:spcPct val="150000"/>
              </a:lnSpc>
            </a:pPr>
            <a:r>
              <a:rPr lang="en-US" b="1" dirty="0">
                <a:solidFill>
                  <a:srgbClr val="002060"/>
                </a:solidFill>
              </a:rPr>
              <a:t>PSO 1: </a:t>
            </a:r>
            <a:r>
              <a:rPr lang="en-US" dirty="0"/>
              <a:t>To apply the knowledge of electronics and communication engineering as well as automation tools to create electronic circuits, systems and solutions.</a:t>
            </a:r>
          </a:p>
          <a:p>
            <a:pPr algn="just">
              <a:lnSpc>
                <a:spcPct val="150000"/>
              </a:lnSpc>
            </a:pPr>
            <a:endParaRPr lang="en-US" dirty="0"/>
          </a:p>
          <a:p>
            <a:pPr algn="just">
              <a:lnSpc>
                <a:spcPct val="150000"/>
              </a:lnSpc>
            </a:pPr>
            <a:r>
              <a:rPr lang="en-US" b="1" dirty="0">
                <a:solidFill>
                  <a:srgbClr val="002060"/>
                </a:solidFill>
              </a:rPr>
              <a:t>PSO 2: </a:t>
            </a:r>
            <a:r>
              <a:rPr lang="en-US" dirty="0"/>
              <a:t>To collaborate effectively with electronics and information technology industries through internship, induction, technical seminar, technical project, research, product design and development, industrial visit, staff training in order to provide the actual industrial exposure to students and faculties.</a:t>
            </a:r>
            <a:endParaRPr lang="en-IN" dirty="0"/>
          </a:p>
        </p:txBody>
      </p:sp>
      <p:sp>
        <p:nvSpPr>
          <p:cNvPr id="13" name="Rounded Rectangle 12"/>
          <p:cNvSpPr/>
          <p:nvPr/>
        </p:nvSpPr>
        <p:spPr>
          <a:xfrm>
            <a:off x="2354253" y="1082793"/>
            <a:ext cx="4392488" cy="416769"/>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b="1" dirty="0">
                <a:solidFill>
                  <a:srgbClr val="C00000"/>
                </a:solidFill>
              </a:rPr>
              <a:t>Program Specific Outcomes (PSOs)</a:t>
            </a:r>
            <a:endParaRPr lang="en-IN" dirty="0"/>
          </a:p>
        </p:txBody>
      </p:sp>
    </p:spTree>
    <p:extLst>
      <p:ext uri="{BB962C8B-B14F-4D97-AF65-F5344CB8AC3E}">
        <p14:creationId xmlns:p14="http://schemas.microsoft.com/office/powerpoint/2010/main" val="33470723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 y="0"/>
            <a:ext cx="1415442" cy="6858000"/>
          </a:xfrm>
          <a:prstGeom prst="rect">
            <a:avLst/>
          </a:prstGeom>
          <a:solidFill>
            <a:schemeClr val="accent4">
              <a:lumMod val="20000"/>
              <a:lumOff val="8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 name="Rectangle 4"/>
          <p:cNvSpPr/>
          <p:nvPr/>
        </p:nvSpPr>
        <p:spPr>
          <a:xfrm>
            <a:off x="1415442" y="6538586"/>
            <a:ext cx="9870510" cy="319414"/>
          </a:xfrm>
          <a:prstGeom prst="rect">
            <a:avLst/>
          </a:prstGeom>
          <a:solidFill>
            <a:schemeClr val="accent4">
              <a:lumMod val="20000"/>
              <a:lumOff val="8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C00000"/>
                </a:solidFill>
              </a:rPr>
              <a:t>Department of Electronics and Communication Engineering</a:t>
            </a:r>
            <a:endParaRPr lang="en-IN" b="1" dirty="0">
              <a:solidFill>
                <a:srgbClr val="C00000"/>
              </a:solidFill>
            </a:endParaRPr>
          </a:p>
        </p:txBody>
      </p:sp>
      <p:sp>
        <p:nvSpPr>
          <p:cNvPr id="6" name="Rectangle 5"/>
          <p:cNvSpPr/>
          <p:nvPr/>
        </p:nvSpPr>
        <p:spPr>
          <a:xfrm>
            <a:off x="1240077" y="0"/>
            <a:ext cx="175364" cy="6858000"/>
          </a:xfrm>
          <a:prstGeom prst="rect">
            <a:avLst/>
          </a:prstGeom>
          <a:solidFill>
            <a:srgbClr val="C0000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 name="Rounded Rectangle 6"/>
          <p:cNvSpPr/>
          <p:nvPr/>
        </p:nvSpPr>
        <p:spPr>
          <a:xfrm>
            <a:off x="11586575" y="6538586"/>
            <a:ext cx="488515" cy="319414"/>
          </a:xfrm>
          <a:prstGeom prst="roundRect">
            <a:avLst/>
          </a:prstGeom>
          <a:solidFill>
            <a:srgbClr val="C00000"/>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solidFill>
              </a:rPr>
              <a:t>22</a:t>
            </a:r>
            <a:endParaRPr lang="en-IN" dirty="0">
              <a:solidFill>
                <a:schemeClr val="bg1"/>
              </a:solidFill>
            </a:endParaRPr>
          </a:p>
        </p:txBody>
      </p:sp>
      <p:cxnSp>
        <p:nvCxnSpPr>
          <p:cNvPr id="11" name="Straight Connector 10"/>
          <p:cNvCxnSpPr/>
          <p:nvPr/>
        </p:nvCxnSpPr>
        <p:spPr>
          <a:xfrm flipV="1">
            <a:off x="1791222" y="759629"/>
            <a:ext cx="10039610" cy="12527"/>
          </a:xfrm>
          <a:prstGeom prst="line">
            <a:avLst/>
          </a:prstGeom>
          <a:ln w="38100"/>
        </p:spPr>
        <p:style>
          <a:lnRef idx="3">
            <a:schemeClr val="accent2"/>
          </a:lnRef>
          <a:fillRef idx="0">
            <a:schemeClr val="accent2"/>
          </a:fillRef>
          <a:effectRef idx="2">
            <a:schemeClr val="accent2"/>
          </a:effectRef>
          <a:fontRef idx="minor">
            <a:schemeClr val="tx1"/>
          </a:fontRef>
        </p:style>
      </p:cxnSp>
      <p:pic>
        <p:nvPicPr>
          <p:cNvPr id="21"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1033" y="116632"/>
            <a:ext cx="1026591" cy="960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ectangle 11"/>
          <p:cNvSpPr/>
          <p:nvPr/>
        </p:nvSpPr>
        <p:spPr>
          <a:xfrm>
            <a:off x="1791222" y="116632"/>
            <a:ext cx="10039610" cy="523220"/>
          </a:xfrm>
          <a:prstGeom prst="rect">
            <a:avLst/>
          </a:prstGeom>
        </p:spPr>
        <p:txBody>
          <a:bodyPr wrap="square">
            <a:spAutoFit/>
          </a:bodyPr>
          <a:lstStyle/>
          <a:p>
            <a:pPr algn="ctr"/>
            <a:r>
              <a:rPr lang="en-IN" sz="2800" b="1" dirty="0" smtClean="0">
                <a:solidFill>
                  <a:srgbClr val="002060"/>
                </a:solidFill>
                <a:latin typeface="Times New Roman" pitchFamily="18" charset="0"/>
                <a:cs typeface="Times New Roman" pitchFamily="18" charset="0"/>
              </a:rPr>
              <a:t>Criterion 3 -  Program Outcomes and Course Outcomes</a:t>
            </a:r>
            <a:endParaRPr lang="en-IN" sz="2800" b="1" dirty="0">
              <a:solidFill>
                <a:srgbClr val="002060"/>
              </a:solidFill>
              <a:latin typeface="Times New Roman" pitchFamily="18" charset="0"/>
              <a:cs typeface="Times New Roman" pitchFamily="18" charset="0"/>
            </a:endParaRPr>
          </a:p>
        </p:txBody>
      </p:sp>
      <p:grpSp>
        <p:nvGrpSpPr>
          <p:cNvPr id="29" name="Group 28"/>
          <p:cNvGrpSpPr/>
          <p:nvPr/>
        </p:nvGrpSpPr>
        <p:grpSpPr>
          <a:xfrm>
            <a:off x="1631046" y="1522975"/>
            <a:ext cx="4893166" cy="4732132"/>
            <a:chOff x="1029721" y="655985"/>
            <a:chExt cx="6439672" cy="5705908"/>
          </a:xfrm>
          <a:effectLst>
            <a:glow rad="63500">
              <a:schemeClr val="accent3">
                <a:satMod val="175000"/>
                <a:alpha val="40000"/>
              </a:schemeClr>
            </a:glow>
            <a:outerShdw blurRad="63500" sx="102000" sy="102000" algn="ctr" rotWithShape="0">
              <a:prstClr val="black">
                <a:alpha val="40000"/>
              </a:prstClr>
            </a:outerShdw>
          </a:effectLst>
        </p:grpSpPr>
        <p:sp>
          <p:nvSpPr>
            <p:cNvPr id="30" name="Rounded Rectangle 29"/>
            <p:cNvSpPr/>
            <p:nvPr/>
          </p:nvSpPr>
          <p:spPr>
            <a:xfrm>
              <a:off x="1029721" y="2308013"/>
              <a:ext cx="1598063" cy="1872209"/>
            </a:xfrm>
            <a:prstGeom prst="roundRect">
              <a:avLst/>
            </a:prstGeom>
            <a:solidFill>
              <a:schemeClr val="accent6">
                <a:lumMod val="20000"/>
                <a:lumOff val="80000"/>
              </a:schemeClr>
            </a:solidFill>
          </p:spPr>
          <p:style>
            <a:lnRef idx="2">
              <a:schemeClr val="accent3"/>
            </a:lnRef>
            <a:fillRef idx="1">
              <a:schemeClr val="lt1"/>
            </a:fillRef>
            <a:effectRef idx="0">
              <a:schemeClr val="accent3"/>
            </a:effectRef>
            <a:fontRef idx="minor">
              <a:schemeClr val="dk1"/>
            </a:fontRef>
          </p:style>
          <p:txBody>
            <a:bodyPr rtlCol="0" anchor="ctr"/>
            <a:lstStyle/>
            <a:p>
              <a:pPr algn="ctr"/>
              <a:r>
                <a:rPr lang="en-US" sz="1400" b="1" dirty="0"/>
                <a:t>At the Beginning of semester for all Courses</a:t>
              </a:r>
              <a:endParaRPr lang="en-IN" sz="1400" b="1" dirty="0"/>
            </a:p>
          </p:txBody>
        </p:sp>
        <p:sp>
          <p:nvSpPr>
            <p:cNvPr id="31" name="Rectangle 30"/>
            <p:cNvSpPr/>
            <p:nvPr/>
          </p:nvSpPr>
          <p:spPr>
            <a:xfrm>
              <a:off x="4049013" y="655985"/>
              <a:ext cx="3024336" cy="648072"/>
            </a:xfrm>
            <a:prstGeom prst="rect">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1400" b="1" dirty="0"/>
                <a:t>Allotment of Courses</a:t>
              </a:r>
              <a:endParaRPr lang="en-IN" sz="1400" b="1" dirty="0"/>
            </a:p>
          </p:txBody>
        </p:sp>
        <p:sp>
          <p:nvSpPr>
            <p:cNvPr id="32" name="Rectangle 31"/>
            <p:cNvSpPr/>
            <p:nvPr/>
          </p:nvSpPr>
          <p:spPr>
            <a:xfrm>
              <a:off x="3652969" y="1661942"/>
              <a:ext cx="3816424" cy="1081220"/>
            </a:xfrm>
            <a:prstGeom prst="rect">
              <a:avLst/>
            </a:prstGeom>
            <a:solidFill>
              <a:schemeClr val="accent3">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1400" b="1" dirty="0"/>
                <a:t>Framing CO’s by considering University Curriculum through Brain Storming Session</a:t>
              </a:r>
              <a:endParaRPr lang="en-IN" sz="1400" b="1" dirty="0"/>
            </a:p>
          </p:txBody>
        </p:sp>
        <p:sp>
          <p:nvSpPr>
            <p:cNvPr id="33" name="Rectangle 32"/>
            <p:cNvSpPr/>
            <p:nvPr/>
          </p:nvSpPr>
          <p:spPr>
            <a:xfrm>
              <a:off x="4067944" y="3101047"/>
              <a:ext cx="3024336" cy="648072"/>
            </a:xfrm>
            <a:prstGeom prst="rect">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1400" b="1" dirty="0"/>
                <a:t>Mapping of CO’s with PO’s</a:t>
              </a:r>
              <a:endParaRPr lang="en-IN" sz="1400" b="1" dirty="0"/>
            </a:p>
          </p:txBody>
        </p:sp>
        <p:sp>
          <p:nvSpPr>
            <p:cNvPr id="34" name="Rectangle 33"/>
            <p:cNvSpPr/>
            <p:nvPr/>
          </p:nvSpPr>
          <p:spPr>
            <a:xfrm>
              <a:off x="4067944" y="4107004"/>
              <a:ext cx="3024336" cy="948502"/>
            </a:xfrm>
            <a:prstGeom prst="rect">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1400" b="1" dirty="0"/>
                <a:t>Course Delivery Methods and defining assessment tools</a:t>
              </a:r>
              <a:endParaRPr lang="en-IN" sz="1400" b="1" dirty="0"/>
            </a:p>
          </p:txBody>
        </p:sp>
        <p:sp>
          <p:nvSpPr>
            <p:cNvPr id="35" name="Rectangle 34"/>
            <p:cNvSpPr/>
            <p:nvPr/>
          </p:nvSpPr>
          <p:spPr>
            <a:xfrm>
              <a:off x="4049013" y="5413391"/>
              <a:ext cx="3024336" cy="948502"/>
            </a:xfrm>
            <a:prstGeom prst="rect">
              <a:avLst/>
            </a:prstGeom>
            <a:solidFill>
              <a:schemeClr val="bg2">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1400" b="1" dirty="0"/>
                <a:t>Setting Attainment Target Levels (CIE &amp; SEE)</a:t>
              </a:r>
              <a:endParaRPr lang="en-IN" sz="1400" b="1" dirty="0"/>
            </a:p>
          </p:txBody>
        </p:sp>
        <p:cxnSp>
          <p:nvCxnSpPr>
            <p:cNvPr id="36" name="Straight Arrow Connector 35"/>
            <p:cNvCxnSpPr/>
            <p:nvPr/>
          </p:nvCxnSpPr>
          <p:spPr>
            <a:xfrm>
              <a:off x="5561181" y="1304057"/>
              <a:ext cx="0" cy="357885"/>
            </a:xfrm>
            <a:prstGeom prst="straightConnector1">
              <a:avLst/>
            </a:prstGeom>
            <a:ln>
              <a:tailEnd type="triangle"/>
            </a:ln>
          </p:spPr>
          <p:style>
            <a:lnRef idx="2">
              <a:schemeClr val="accent3"/>
            </a:lnRef>
            <a:fillRef idx="0">
              <a:schemeClr val="accent3"/>
            </a:fillRef>
            <a:effectRef idx="1">
              <a:schemeClr val="accent3"/>
            </a:effectRef>
            <a:fontRef idx="minor">
              <a:schemeClr val="tx1"/>
            </a:fontRef>
          </p:style>
        </p:cxnSp>
        <p:cxnSp>
          <p:nvCxnSpPr>
            <p:cNvPr id="37" name="Straight Arrow Connector 36"/>
            <p:cNvCxnSpPr/>
            <p:nvPr/>
          </p:nvCxnSpPr>
          <p:spPr>
            <a:xfrm>
              <a:off x="5561181" y="2743162"/>
              <a:ext cx="0" cy="357885"/>
            </a:xfrm>
            <a:prstGeom prst="straightConnector1">
              <a:avLst/>
            </a:prstGeom>
            <a:ln>
              <a:tailEnd type="triangle"/>
            </a:ln>
          </p:spPr>
          <p:style>
            <a:lnRef idx="2">
              <a:schemeClr val="accent3"/>
            </a:lnRef>
            <a:fillRef idx="0">
              <a:schemeClr val="accent3"/>
            </a:fillRef>
            <a:effectRef idx="1">
              <a:schemeClr val="accent3"/>
            </a:effectRef>
            <a:fontRef idx="minor">
              <a:schemeClr val="tx1"/>
            </a:fontRef>
          </p:style>
        </p:cxnSp>
        <p:cxnSp>
          <p:nvCxnSpPr>
            <p:cNvPr id="38" name="Straight Arrow Connector 37"/>
            <p:cNvCxnSpPr/>
            <p:nvPr/>
          </p:nvCxnSpPr>
          <p:spPr>
            <a:xfrm>
              <a:off x="5561181" y="3749119"/>
              <a:ext cx="0" cy="357885"/>
            </a:xfrm>
            <a:prstGeom prst="straightConnector1">
              <a:avLst/>
            </a:prstGeom>
            <a:ln>
              <a:tailEnd type="triangle"/>
            </a:ln>
          </p:spPr>
          <p:style>
            <a:lnRef idx="2">
              <a:schemeClr val="accent3"/>
            </a:lnRef>
            <a:fillRef idx="0">
              <a:schemeClr val="accent3"/>
            </a:fillRef>
            <a:effectRef idx="1">
              <a:schemeClr val="accent3"/>
            </a:effectRef>
            <a:fontRef idx="minor">
              <a:schemeClr val="tx1"/>
            </a:fontRef>
          </p:style>
        </p:cxnSp>
        <p:cxnSp>
          <p:nvCxnSpPr>
            <p:cNvPr id="39" name="Straight Arrow Connector 38"/>
            <p:cNvCxnSpPr/>
            <p:nvPr/>
          </p:nvCxnSpPr>
          <p:spPr>
            <a:xfrm>
              <a:off x="5561181" y="5055506"/>
              <a:ext cx="0" cy="357885"/>
            </a:xfrm>
            <a:prstGeom prst="straightConnector1">
              <a:avLst/>
            </a:prstGeom>
            <a:ln>
              <a:tailEnd type="triangle"/>
            </a:ln>
          </p:spPr>
          <p:style>
            <a:lnRef idx="2">
              <a:schemeClr val="accent3"/>
            </a:lnRef>
            <a:fillRef idx="0">
              <a:schemeClr val="accent3"/>
            </a:fillRef>
            <a:effectRef idx="1">
              <a:schemeClr val="accent3"/>
            </a:effectRef>
            <a:fontRef idx="minor">
              <a:schemeClr val="tx1"/>
            </a:fontRef>
          </p:style>
        </p:cxnSp>
        <p:cxnSp>
          <p:nvCxnSpPr>
            <p:cNvPr id="40" name="Straight Connector 39"/>
            <p:cNvCxnSpPr/>
            <p:nvPr/>
          </p:nvCxnSpPr>
          <p:spPr>
            <a:xfrm>
              <a:off x="3131839" y="836712"/>
              <a:ext cx="1" cy="5328592"/>
            </a:xfrm>
            <a:prstGeom prst="line">
              <a:avLst/>
            </a:prstGeom>
          </p:spPr>
          <p:style>
            <a:lnRef idx="2">
              <a:schemeClr val="accent1"/>
            </a:lnRef>
            <a:fillRef idx="0">
              <a:schemeClr val="accent1"/>
            </a:fillRef>
            <a:effectRef idx="1">
              <a:schemeClr val="accent1"/>
            </a:effectRef>
            <a:fontRef idx="minor">
              <a:schemeClr val="tx1"/>
            </a:fontRef>
          </p:style>
        </p:cxnSp>
        <p:cxnSp>
          <p:nvCxnSpPr>
            <p:cNvPr id="41" name="Straight Arrow Connector 40"/>
            <p:cNvCxnSpPr/>
            <p:nvPr/>
          </p:nvCxnSpPr>
          <p:spPr>
            <a:xfrm>
              <a:off x="3131840" y="836712"/>
              <a:ext cx="521129"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42" name="Straight Arrow Connector 41"/>
            <p:cNvCxnSpPr/>
            <p:nvPr/>
          </p:nvCxnSpPr>
          <p:spPr>
            <a:xfrm>
              <a:off x="3131839" y="6165304"/>
              <a:ext cx="521129"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43" name="Straight Arrow Connector 42"/>
            <p:cNvCxnSpPr>
              <a:stCxn id="30" idx="3"/>
            </p:cNvCxnSpPr>
            <p:nvPr/>
          </p:nvCxnSpPr>
          <p:spPr>
            <a:xfrm>
              <a:off x="2627784" y="3244118"/>
              <a:ext cx="504055"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grpSp>
      <p:sp>
        <p:nvSpPr>
          <p:cNvPr id="2" name="Rectangle 1"/>
          <p:cNvSpPr/>
          <p:nvPr/>
        </p:nvSpPr>
        <p:spPr>
          <a:xfrm>
            <a:off x="2110828" y="917361"/>
            <a:ext cx="3918765" cy="369332"/>
          </a:xfrm>
          <a:prstGeom prst="rect">
            <a:avLst/>
          </a:prstGeom>
        </p:spPr>
        <p:txBody>
          <a:bodyPr wrap="none">
            <a:spAutoFit/>
          </a:bodyPr>
          <a:lstStyle/>
          <a:p>
            <a:pPr marL="342900" indent="-342900" algn="ctr"/>
            <a:r>
              <a:rPr lang="en-IN" b="1" dirty="0">
                <a:solidFill>
                  <a:srgbClr val="C00000"/>
                </a:solidFill>
              </a:rPr>
              <a:t>Process to define the Course Outcomes</a:t>
            </a:r>
            <a:endParaRPr lang="en-US" b="1" dirty="0">
              <a:solidFill>
                <a:srgbClr val="C00000"/>
              </a:solidFill>
            </a:endParaRPr>
          </a:p>
        </p:txBody>
      </p:sp>
      <p:grpSp>
        <p:nvGrpSpPr>
          <p:cNvPr id="44" name="Group 43"/>
          <p:cNvGrpSpPr/>
          <p:nvPr/>
        </p:nvGrpSpPr>
        <p:grpSpPr>
          <a:xfrm>
            <a:off x="6796482" y="1824627"/>
            <a:ext cx="4756636" cy="3643850"/>
            <a:chOff x="467544" y="980726"/>
            <a:chExt cx="7278732" cy="3816426"/>
          </a:xfrm>
        </p:grpSpPr>
        <p:sp>
          <p:nvSpPr>
            <p:cNvPr id="45" name="Rounded Rectangle 44"/>
            <p:cNvSpPr/>
            <p:nvPr/>
          </p:nvSpPr>
          <p:spPr>
            <a:xfrm>
              <a:off x="3588528" y="980726"/>
              <a:ext cx="2254977" cy="971353"/>
            </a:xfrm>
            <a:prstGeom prst="roundRect">
              <a:avLst/>
            </a:prstGeom>
            <a:solidFill>
              <a:schemeClr val="accent4">
                <a:lumMod val="20000"/>
                <a:lumOff val="80000"/>
              </a:schemeClr>
            </a:solidFill>
            <a:effectLst>
              <a:glow rad="101600">
                <a:schemeClr val="accent3">
                  <a:satMod val="175000"/>
                  <a:alpha val="40000"/>
                </a:schemeClr>
              </a:glow>
            </a:effectLst>
          </p:spPr>
          <p:style>
            <a:lnRef idx="2">
              <a:schemeClr val="accent3"/>
            </a:lnRef>
            <a:fillRef idx="1">
              <a:schemeClr val="lt1"/>
            </a:fillRef>
            <a:effectRef idx="0">
              <a:schemeClr val="accent3"/>
            </a:effectRef>
            <a:fontRef idx="minor">
              <a:schemeClr val="dk1"/>
            </a:fontRef>
          </p:style>
          <p:txBody>
            <a:bodyPr rtlCol="0" anchor="ctr"/>
            <a:lstStyle/>
            <a:p>
              <a:pPr algn="ctr"/>
              <a:r>
                <a:rPr lang="en-IN" sz="1400" b="1" dirty="0"/>
                <a:t>Course Outcome Attainment</a:t>
              </a:r>
            </a:p>
          </p:txBody>
        </p:sp>
        <p:sp>
          <p:nvSpPr>
            <p:cNvPr id="46" name="Rounded Rectangle 45"/>
            <p:cNvSpPr/>
            <p:nvPr/>
          </p:nvSpPr>
          <p:spPr>
            <a:xfrm>
              <a:off x="1619672" y="2420888"/>
              <a:ext cx="1800200" cy="936104"/>
            </a:xfrm>
            <a:prstGeom prst="roundRect">
              <a:avLst/>
            </a:prstGeom>
            <a:solidFill>
              <a:schemeClr val="accent5">
                <a:lumMod val="20000"/>
                <a:lumOff val="80000"/>
              </a:schemeClr>
            </a:solidFill>
            <a:effectLst>
              <a:glow rad="101600">
                <a:schemeClr val="accent3">
                  <a:satMod val="175000"/>
                  <a:alpha val="40000"/>
                </a:schemeClr>
              </a:glow>
            </a:effectLst>
          </p:spPr>
          <p:style>
            <a:lnRef idx="2">
              <a:schemeClr val="accent3"/>
            </a:lnRef>
            <a:fillRef idx="1">
              <a:schemeClr val="lt1"/>
            </a:fillRef>
            <a:effectRef idx="0">
              <a:schemeClr val="accent3"/>
            </a:effectRef>
            <a:fontRef idx="minor">
              <a:schemeClr val="dk1"/>
            </a:fontRef>
          </p:style>
          <p:txBody>
            <a:bodyPr rtlCol="0" anchor="ctr"/>
            <a:lstStyle/>
            <a:p>
              <a:pPr algn="ctr"/>
              <a:r>
                <a:rPr lang="en-IN" sz="1400" b="1" dirty="0"/>
                <a:t>Direct Assessment (90%)</a:t>
              </a:r>
            </a:p>
          </p:txBody>
        </p:sp>
        <p:sp>
          <p:nvSpPr>
            <p:cNvPr id="47" name="Rounded Rectangle 46"/>
            <p:cNvSpPr/>
            <p:nvPr/>
          </p:nvSpPr>
          <p:spPr>
            <a:xfrm>
              <a:off x="5946076" y="2420888"/>
              <a:ext cx="1800200" cy="972863"/>
            </a:xfrm>
            <a:prstGeom prst="roundRect">
              <a:avLst/>
            </a:prstGeom>
            <a:solidFill>
              <a:schemeClr val="accent6">
                <a:lumMod val="20000"/>
                <a:lumOff val="80000"/>
              </a:schemeClr>
            </a:solidFill>
            <a:effectLst>
              <a:glow rad="101600">
                <a:schemeClr val="accent3">
                  <a:satMod val="175000"/>
                  <a:alpha val="40000"/>
                </a:schemeClr>
              </a:glow>
            </a:effectLst>
          </p:spPr>
          <p:style>
            <a:lnRef idx="2">
              <a:schemeClr val="accent3"/>
            </a:lnRef>
            <a:fillRef idx="1">
              <a:schemeClr val="lt1"/>
            </a:fillRef>
            <a:effectRef idx="0">
              <a:schemeClr val="accent3"/>
            </a:effectRef>
            <a:fontRef idx="minor">
              <a:schemeClr val="dk1"/>
            </a:fontRef>
          </p:style>
          <p:txBody>
            <a:bodyPr rtlCol="0" anchor="ctr"/>
            <a:lstStyle/>
            <a:p>
              <a:pPr algn="ctr"/>
              <a:r>
                <a:rPr lang="en-IN" sz="1400" b="1" dirty="0"/>
                <a:t>Indirect Assessment (10%)</a:t>
              </a:r>
            </a:p>
          </p:txBody>
        </p:sp>
        <p:sp>
          <p:nvSpPr>
            <p:cNvPr id="48" name="Rounded Rectangle 47"/>
            <p:cNvSpPr/>
            <p:nvPr/>
          </p:nvSpPr>
          <p:spPr>
            <a:xfrm>
              <a:off x="467544" y="4077072"/>
              <a:ext cx="1800200" cy="720080"/>
            </a:xfrm>
            <a:prstGeom prst="roundRect">
              <a:avLst/>
            </a:prstGeom>
            <a:effectLst>
              <a:glow rad="101600">
                <a:schemeClr val="accent3">
                  <a:satMod val="175000"/>
                  <a:alpha val="40000"/>
                </a:schemeClr>
              </a:glow>
            </a:effectLst>
          </p:spPr>
          <p:style>
            <a:lnRef idx="2">
              <a:schemeClr val="accent3"/>
            </a:lnRef>
            <a:fillRef idx="1">
              <a:schemeClr val="lt1"/>
            </a:fillRef>
            <a:effectRef idx="0">
              <a:schemeClr val="accent3"/>
            </a:effectRef>
            <a:fontRef idx="minor">
              <a:schemeClr val="dk1"/>
            </a:fontRef>
          </p:style>
          <p:txBody>
            <a:bodyPr rtlCol="0" anchor="ctr"/>
            <a:lstStyle/>
            <a:p>
              <a:pPr algn="ctr"/>
              <a:r>
                <a:rPr lang="en-IN" sz="1400" b="1" dirty="0"/>
                <a:t>CIE (60%)</a:t>
              </a:r>
            </a:p>
          </p:txBody>
        </p:sp>
        <p:sp>
          <p:nvSpPr>
            <p:cNvPr id="49" name="Rounded Rectangle 48"/>
            <p:cNvSpPr/>
            <p:nvPr/>
          </p:nvSpPr>
          <p:spPr>
            <a:xfrm>
              <a:off x="2915816" y="4058489"/>
              <a:ext cx="1800200" cy="720080"/>
            </a:xfrm>
            <a:prstGeom prst="roundRect">
              <a:avLst/>
            </a:prstGeom>
            <a:ln/>
            <a:effectLst>
              <a:glow rad="101600">
                <a:schemeClr val="accent3">
                  <a:satMod val="175000"/>
                  <a:alpha val="40000"/>
                </a:schemeClr>
              </a:glow>
            </a:effectLst>
          </p:spPr>
          <p:style>
            <a:lnRef idx="2">
              <a:schemeClr val="accent3"/>
            </a:lnRef>
            <a:fillRef idx="1">
              <a:schemeClr val="lt1"/>
            </a:fillRef>
            <a:effectRef idx="0">
              <a:schemeClr val="accent3"/>
            </a:effectRef>
            <a:fontRef idx="minor">
              <a:schemeClr val="dk1"/>
            </a:fontRef>
          </p:style>
          <p:txBody>
            <a:bodyPr rtlCol="0" anchor="ctr"/>
            <a:lstStyle/>
            <a:p>
              <a:pPr algn="ctr"/>
              <a:r>
                <a:rPr lang="en-IN" sz="1400" b="1" dirty="0"/>
                <a:t>SEE (30%)</a:t>
              </a:r>
            </a:p>
          </p:txBody>
        </p:sp>
        <p:sp>
          <p:nvSpPr>
            <p:cNvPr id="50" name="Rounded Rectangle 49"/>
            <p:cNvSpPr/>
            <p:nvPr/>
          </p:nvSpPr>
          <p:spPr>
            <a:xfrm>
              <a:off x="5940152" y="3993475"/>
              <a:ext cx="1800200" cy="720080"/>
            </a:xfrm>
            <a:prstGeom prst="roundRect">
              <a:avLst/>
            </a:prstGeom>
            <a:effectLst>
              <a:glow rad="101600">
                <a:schemeClr val="accent3">
                  <a:satMod val="175000"/>
                  <a:alpha val="40000"/>
                </a:schemeClr>
              </a:glow>
            </a:effectLst>
          </p:spPr>
          <p:style>
            <a:lnRef idx="2">
              <a:schemeClr val="accent3"/>
            </a:lnRef>
            <a:fillRef idx="1">
              <a:schemeClr val="lt1"/>
            </a:fillRef>
            <a:effectRef idx="0">
              <a:schemeClr val="accent3"/>
            </a:effectRef>
            <a:fontRef idx="minor">
              <a:schemeClr val="dk1"/>
            </a:fontRef>
          </p:style>
          <p:txBody>
            <a:bodyPr rtlCol="0" anchor="ctr"/>
            <a:lstStyle/>
            <a:p>
              <a:pPr algn="ctr"/>
              <a:r>
                <a:rPr lang="en-IN" sz="1400" b="1" dirty="0"/>
                <a:t>Course End Survey (10%)</a:t>
              </a:r>
            </a:p>
          </p:txBody>
        </p:sp>
        <p:cxnSp>
          <p:nvCxnSpPr>
            <p:cNvPr id="51" name="Straight Connector 50"/>
            <p:cNvCxnSpPr/>
            <p:nvPr/>
          </p:nvCxnSpPr>
          <p:spPr>
            <a:xfrm>
              <a:off x="4747798" y="1952079"/>
              <a:ext cx="0" cy="252784"/>
            </a:xfrm>
            <a:prstGeom prst="line">
              <a:avLst/>
            </a:prstGeom>
            <a:effectLst>
              <a:glow rad="101600">
                <a:schemeClr val="accent3">
                  <a:satMod val="175000"/>
                  <a:alpha val="40000"/>
                </a:schemeClr>
              </a:glow>
              <a:outerShdw blurRad="40000" dist="20000" dir="5400000" rotWithShape="0">
                <a:srgbClr val="000000">
                  <a:alpha val="38000"/>
                </a:srgbClr>
              </a:outerShdw>
            </a:effectLst>
          </p:spPr>
          <p:style>
            <a:lnRef idx="2">
              <a:schemeClr val="accent3"/>
            </a:lnRef>
            <a:fillRef idx="0">
              <a:schemeClr val="accent3"/>
            </a:fillRef>
            <a:effectRef idx="1">
              <a:schemeClr val="accent3"/>
            </a:effectRef>
            <a:fontRef idx="minor">
              <a:schemeClr val="tx1"/>
            </a:fontRef>
          </p:style>
        </p:cxnSp>
        <p:cxnSp>
          <p:nvCxnSpPr>
            <p:cNvPr id="52" name="Straight Connector 51"/>
            <p:cNvCxnSpPr/>
            <p:nvPr/>
          </p:nvCxnSpPr>
          <p:spPr>
            <a:xfrm>
              <a:off x="2519772" y="2204864"/>
              <a:ext cx="4140460" cy="0"/>
            </a:xfrm>
            <a:prstGeom prst="line">
              <a:avLst/>
            </a:prstGeom>
            <a:effectLst>
              <a:glow rad="101600">
                <a:schemeClr val="accent3">
                  <a:satMod val="175000"/>
                  <a:alpha val="40000"/>
                </a:schemeClr>
              </a:glow>
              <a:outerShdw blurRad="40000" dist="20000" dir="5400000" rotWithShape="0">
                <a:srgbClr val="000000">
                  <a:alpha val="38000"/>
                </a:srgbClr>
              </a:outerShdw>
            </a:effectLst>
          </p:spPr>
          <p:style>
            <a:lnRef idx="2">
              <a:schemeClr val="accent3"/>
            </a:lnRef>
            <a:fillRef idx="0">
              <a:schemeClr val="accent3"/>
            </a:fillRef>
            <a:effectRef idx="1">
              <a:schemeClr val="accent3"/>
            </a:effectRef>
            <a:fontRef idx="minor">
              <a:schemeClr val="tx1"/>
            </a:fontRef>
          </p:style>
        </p:cxnSp>
        <p:cxnSp>
          <p:nvCxnSpPr>
            <p:cNvPr id="53" name="Straight Arrow Connector 52"/>
            <p:cNvCxnSpPr/>
            <p:nvPr/>
          </p:nvCxnSpPr>
          <p:spPr>
            <a:xfrm>
              <a:off x="2519772" y="2204864"/>
              <a:ext cx="0" cy="216024"/>
            </a:xfrm>
            <a:prstGeom prst="straightConnector1">
              <a:avLst/>
            </a:prstGeom>
            <a:ln>
              <a:tailEnd type="arrow"/>
            </a:ln>
            <a:effectLst>
              <a:glow rad="101600">
                <a:schemeClr val="accent3">
                  <a:satMod val="175000"/>
                  <a:alpha val="40000"/>
                </a:schemeClr>
              </a:glow>
              <a:outerShdw blurRad="40000" dist="20000" dir="5400000" rotWithShape="0">
                <a:srgbClr val="000000">
                  <a:alpha val="38000"/>
                </a:srgbClr>
              </a:outerShdw>
            </a:effectLst>
          </p:spPr>
          <p:style>
            <a:lnRef idx="2">
              <a:schemeClr val="accent3"/>
            </a:lnRef>
            <a:fillRef idx="0">
              <a:schemeClr val="accent3"/>
            </a:fillRef>
            <a:effectRef idx="1">
              <a:schemeClr val="accent3"/>
            </a:effectRef>
            <a:fontRef idx="minor">
              <a:schemeClr val="tx1"/>
            </a:fontRef>
          </p:style>
        </p:cxnSp>
        <p:cxnSp>
          <p:nvCxnSpPr>
            <p:cNvPr id="54" name="Straight Arrow Connector 53"/>
            <p:cNvCxnSpPr/>
            <p:nvPr/>
          </p:nvCxnSpPr>
          <p:spPr>
            <a:xfrm>
              <a:off x="6660232" y="2204864"/>
              <a:ext cx="0" cy="216024"/>
            </a:xfrm>
            <a:prstGeom prst="straightConnector1">
              <a:avLst/>
            </a:prstGeom>
            <a:ln>
              <a:tailEnd type="arrow"/>
            </a:ln>
            <a:effectLst>
              <a:glow rad="101600">
                <a:schemeClr val="accent3">
                  <a:satMod val="175000"/>
                  <a:alpha val="40000"/>
                </a:schemeClr>
              </a:glow>
              <a:outerShdw blurRad="40000" dist="20000" dir="5400000" rotWithShape="0">
                <a:srgbClr val="000000">
                  <a:alpha val="38000"/>
                </a:srgbClr>
              </a:outerShdw>
            </a:effectLst>
          </p:spPr>
          <p:style>
            <a:lnRef idx="2">
              <a:schemeClr val="accent3"/>
            </a:lnRef>
            <a:fillRef idx="0">
              <a:schemeClr val="accent3"/>
            </a:fillRef>
            <a:effectRef idx="1">
              <a:schemeClr val="accent3"/>
            </a:effectRef>
            <a:fontRef idx="minor">
              <a:schemeClr val="tx1"/>
            </a:fontRef>
          </p:style>
        </p:cxnSp>
        <p:cxnSp>
          <p:nvCxnSpPr>
            <p:cNvPr id="55" name="Straight Connector 54"/>
            <p:cNvCxnSpPr>
              <a:stCxn id="46" idx="2"/>
            </p:cNvCxnSpPr>
            <p:nvPr/>
          </p:nvCxnSpPr>
          <p:spPr>
            <a:xfrm>
              <a:off x="2519772" y="3356992"/>
              <a:ext cx="0" cy="288032"/>
            </a:xfrm>
            <a:prstGeom prst="line">
              <a:avLst/>
            </a:prstGeom>
            <a:effectLst>
              <a:glow rad="101600">
                <a:schemeClr val="accent3">
                  <a:satMod val="175000"/>
                  <a:alpha val="40000"/>
                </a:schemeClr>
              </a:glow>
              <a:outerShdw blurRad="40000" dist="20000" dir="5400000" rotWithShape="0">
                <a:srgbClr val="000000">
                  <a:alpha val="38000"/>
                </a:srgbClr>
              </a:outerShdw>
            </a:effectLst>
          </p:spPr>
          <p:style>
            <a:lnRef idx="2">
              <a:schemeClr val="accent3"/>
            </a:lnRef>
            <a:fillRef idx="0">
              <a:schemeClr val="accent3"/>
            </a:fillRef>
            <a:effectRef idx="1">
              <a:schemeClr val="accent3"/>
            </a:effectRef>
            <a:fontRef idx="minor">
              <a:schemeClr val="tx1"/>
            </a:fontRef>
          </p:style>
        </p:cxnSp>
        <p:cxnSp>
          <p:nvCxnSpPr>
            <p:cNvPr id="56" name="Straight Connector 55"/>
            <p:cNvCxnSpPr/>
            <p:nvPr/>
          </p:nvCxnSpPr>
          <p:spPr>
            <a:xfrm>
              <a:off x="1475656" y="3645024"/>
              <a:ext cx="2171091" cy="0"/>
            </a:xfrm>
            <a:prstGeom prst="line">
              <a:avLst/>
            </a:prstGeom>
            <a:effectLst>
              <a:glow rad="101600">
                <a:schemeClr val="accent3">
                  <a:satMod val="175000"/>
                  <a:alpha val="40000"/>
                </a:schemeClr>
              </a:glow>
              <a:outerShdw blurRad="40000" dist="20000" dir="5400000" rotWithShape="0">
                <a:srgbClr val="000000">
                  <a:alpha val="38000"/>
                </a:srgbClr>
              </a:outerShdw>
            </a:effectLst>
          </p:spPr>
          <p:style>
            <a:lnRef idx="2">
              <a:schemeClr val="accent3"/>
            </a:lnRef>
            <a:fillRef idx="0">
              <a:schemeClr val="accent3"/>
            </a:fillRef>
            <a:effectRef idx="1">
              <a:schemeClr val="accent3"/>
            </a:effectRef>
            <a:fontRef idx="minor">
              <a:schemeClr val="tx1"/>
            </a:fontRef>
          </p:style>
        </p:cxnSp>
        <p:cxnSp>
          <p:nvCxnSpPr>
            <p:cNvPr id="57" name="Straight Arrow Connector 56"/>
            <p:cNvCxnSpPr/>
            <p:nvPr/>
          </p:nvCxnSpPr>
          <p:spPr>
            <a:xfrm>
              <a:off x="1475656" y="3645024"/>
              <a:ext cx="0" cy="432048"/>
            </a:xfrm>
            <a:prstGeom prst="straightConnector1">
              <a:avLst/>
            </a:prstGeom>
            <a:ln>
              <a:tailEnd type="arrow"/>
            </a:ln>
            <a:effectLst>
              <a:glow rad="101600">
                <a:schemeClr val="accent3">
                  <a:satMod val="175000"/>
                  <a:alpha val="40000"/>
                </a:schemeClr>
              </a:glow>
              <a:outerShdw blurRad="40000" dist="20000" dir="5400000" rotWithShape="0">
                <a:srgbClr val="000000">
                  <a:alpha val="38000"/>
                </a:srgbClr>
              </a:outerShdw>
            </a:effectLst>
          </p:spPr>
          <p:style>
            <a:lnRef idx="2">
              <a:schemeClr val="accent3"/>
            </a:lnRef>
            <a:fillRef idx="0">
              <a:schemeClr val="accent3"/>
            </a:fillRef>
            <a:effectRef idx="1">
              <a:schemeClr val="accent3"/>
            </a:effectRef>
            <a:fontRef idx="minor">
              <a:schemeClr val="tx1"/>
            </a:fontRef>
          </p:style>
        </p:cxnSp>
        <p:cxnSp>
          <p:nvCxnSpPr>
            <p:cNvPr id="58" name="Straight Arrow Connector 57"/>
            <p:cNvCxnSpPr/>
            <p:nvPr/>
          </p:nvCxnSpPr>
          <p:spPr>
            <a:xfrm>
              <a:off x="3646747" y="3645024"/>
              <a:ext cx="0" cy="413465"/>
            </a:xfrm>
            <a:prstGeom prst="straightConnector1">
              <a:avLst/>
            </a:prstGeom>
            <a:ln>
              <a:tailEnd type="arrow"/>
            </a:ln>
            <a:effectLst>
              <a:glow rad="101600">
                <a:schemeClr val="accent3">
                  <a:satMod val="175000"/>
                  <a:alpha val="40000"/>
                </a:schemeClr>
              </a:glow>
              <a:outerShdw blurRad="40000" dist="20000" dir="5400000" rotWithShape="0">
                <a:srgbClr val="000000">
                  <a:alpha val="38000"/>
                </a:srgbClr>
              </a:outerShdw>
            </a:effectLst>
          </p:spPr>
          <p:style>
            <a:lnRef idx="2">
              <a:schemeClr val="accent3"/>
            </a:lnRef>
            <a:fillRef idx="0">
              <a:schemeClr val="accent3"/>
            </a:fillRef>
            <a:effectRef idx="1">
              <a:schemeClr val="accent3"/>
            </a:effectRef>
            <a:fontRef idx="minor">
              <a:schemeClr val="tx1"/>
            </a:fontRef>
          </p:style>
        </p:cxnSp>
        <p:cxnSp>
          <p:nvCxnSpPr>
            <p:cNvPr id="59" name="Straight Arrow Connector 58"/>
            <p:cNvCxnSpPr>
              <a:stCxn id="47" idx="2"/>
              <a:endCxn id="50" idx="0"/>
            </p:cNvCxnSpPr>
            <p:nvPr/>
          </p:nvCxnSpPr>
          <p:spPr>
            <a:xfrm flipH="1">
              <a:off x="6840252" y="3393751"/>
              <a:ext cx="5924" cy="599724"/>
            </a:xfrm>
            <a:prstGeom prst="straightConnector1">
              <a:avLst/>
            </a:prstGeom>
            <a:ln>
              <a:tailEnd type="arrow"/>
            </a:ln>
            <a:effectLst>
              <a:glow rad="101600">
                <a:schemeClr val="accent3">
                  <a:satMod val="175000"/>
                  <a:alpha val="40000"/>
                </a:schemeClr>
              </a:glow>
              <a:outerShdw blurRad="40000" dist="20000" dir="5400000" rotWithShape="0">
                <a:srgbClr val="000000">
                  <a:alpha val="38000"/>
                </a:srgbClr>
              </a:outerShdw>
            </a:effectLst>
          </p:spPr>
          <p:style>
            <a:lnRef idx="2">
              <a:schemeClr val="accent3"/>
            </a:lnRef>
            <a:fillRef idx="0">
              <a:schemeClr val="accent3"/>
            </a:fillRef>
            <a:effectRef idx="1">
              <a:schemeClr val="accent3"/>
            </a:effectRef>
            <a:fontRef idx="minor">
              <a:schemeClr val="tx1"/>
            </a:fontRef>
          </p:style>
        </p:cxnSp>
      </p:grpSp>
      <p:sp>
        <p:nvSpPr>
          <p:cNvPr id="60" name="Rectangle 59"/>
          <p:cNvSpPr/>
          <p:nvPr/>
        </p:nvSpPr>
        <p:spPr>
          <a:xfrm>
            <a:off x="7410648" y="1061174"/>
            <a:ext cx="4420184" cy="400110"/>
          </a:xfrm>
          <a:prstGeom prst="rect">
            <a:avLst/>
          </a:prstGeom>
        </p:spPr>
        <p:txBody>
          <a:bodyPr wrap="none">
            <a:spAutoFit/>
          </a:bodyPr>
          <a:lstStyle/>
          <a:p>
            <a:r>
              <a:rPr lang="en-IN" sz="2000" b="1" dirty="0">
                <a:solidFill>
                  <a:srgbClr val="C00000"/>
                </a:solidFill>
                <a:latin typeface="Calibri" pitchFamily="34" charset="0"/>
              </a:rPr>
              <a:t>Assessment Tools for Attainment of COs</a:t>
            </a:r>
            <a:endParaRPr lang="en-IN" sz="2000" dirty="0">
              <a:solidFill>
                <a:srgbClr val="C00000"/>
              </a:solidFill>
              <a:latin typeface="Calibri" pitchFamily="34" charset="0"/>
            </a:endParaRPr>
          </a:p>
        </p:txBody>
      </p:sp>
    </p:spTree>
    <p:extLst>
      <p:ext uri="{BB962C8B-B14F-4D97-AF65-F5344CB8AC3E}">
        <p14:creationId xmlns:p14="http://schemas.microsoft.com/office/powerpoint/2010/main" val="419619633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 y="0"/>
            <a:ext cx="1415442" cy="6858000"/>
          </a:xfrm>
          <a:prstGeom prst="rect">
            <a:avLst/>
          </a:prstGeom>
          <a:solidFill>
            <a:schemeClr val="accent4">
              <a:lumMod val="20000"/>
              <a:lumOff val="8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 name="Rectangle 4"/>
          <p:cNvSpPr/>
          <p:nvPr/>
        </p:nvSpPr>
        <p:spPr>
          <a:xfrm>
            <a:off x="1415442" y="6538586"/>
            <a:ext cx="9870510" cy="319414"/>
          </a:xfrm>
          <a:prstGeom prst="rect">
            <a:avLst/>
          </a:prstGeom>
          <a:solidFill>
            <a:schemeClr val="accent4">
              <a:lumMod val="20000"/>
              <a:lumOff val="8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C00000"/>
                </a:solidFill>
              </a:rPr>
              <a:t>Department of Electronics and Communication Engineering</a:t>
            </a:r>
            <a:endParaRPr lang="en-IN" b="1" dirty="0">
              <a:solidFill>
                <a:srgbClr val="C00000"/>
              </a:solidFill>
            </a:endParaRPr>
          </a:p>
        </p:txBody>
      </p:sp>
      <p:sp>
        <p:nvSpPr>
          <p:cNvPr id="6" name="Rectangle 5"/>
          <p:cNvSpPr/>
          <p:nvPr/>
        </p:nvSpPr>
        <p:spPr>
          <a:xfrm>
            <a:off x="1240077" y="0"/>
            <a:ext cx="175364" cy="6858000"/>
          </a:xfrm>
          <a:prstGeom prst="rect">
            <a:avLst/>
          </a:prstGeom>
          <a:solidFill>
            <a:srgbClr val="C0000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 name="Rounded Rectangle 6"/>
          <p:cNvSpPr/>
          <p:nvPr/>
        </p:nvSpPr>
        <p:spPr>
          <a:xfrm>
            <a:off x="11586575" y="6538586"/>
            <a:ext cx="488515" cy="319414"/>
          </a:xfrm>
          <a:prstGeom prst="roundRect">
            <a:avLst/>
          </a:prstGeom>
          <a:solidFill>
            <a:srgbClr val="C00000"/>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solidFill>
              </a:rPr>
              <a:t>23</a:t>
            </a:r>
            <a:endParaRPr lang="en-IN" dirty="0">
              <a:solidFill>
                <a:schemeClr val="bg1"/>
              </a:solidFill>
            </a:endParaRPr>
          </a:p>
        </p:txBody>
      </p:sp>
      <p:cxnSp>
        <p:nvCxnSpPr>
          <p:cNvPr id="11" name="Straight Connector 10"/>
          <p:cNvCxnSpPr/>
          <p:nvPr/>
        </p:nvCxnSpPr>
        <p:spPr>
          <a:xfrm flipV="1">
            <a:off x="1791222" y="759629"/>
            <a:ext cx="10039610" cy="12527"/>
          </a:xfrm>
          <a:prstGeom prst="line">
            <a:avLst/>
          </a:prstGeom>
          <a:ln w="38100"/>
        </p:spPr>
        <p:style>
          <a:lnRef idx="3">
            <a:schemeClr val="accent2"/>
          </a:lnRef>
          <a:fillRef idx="0">
            <a:schemeClr val="accent2"/>
          </a:fillRef>
          <a:effectRef idx="2">
            <a:schemeClr val="accent2"/>
          </a:effectRef>
          <a:fontRef idx="minor">
            <a:schemeClr val="tx1"/>
          </a:fontRef>
        </p:style>
      </p:cxnSp>
      <p:pic>
        <p:nvPicPr>
          <p:cNvPr id="21"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1033" y="116632"/>
            <a:ext cx="1026591" cy="960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ectangle 11"/>
          <p:cNvSpPr/>
          <p:nvPr/>
        </p:nvSpPr>
        <p:spPr>
          <a:xfrm>
            <a:off x="1791222" y="116632"/>
            <a:ext cx="10039610" cy="523220"/>
          </a:xfrm>
          <a:prstGeom prst="rect">
            <a:avLst/>
          </a:prstGeom>
        </p:spPr>
        <p:txBody>
          <a:bodyPr wrap="square">
            <a:spAutoFit/>
          </a:bodyPr>
          <a:lstStyle/>
          <a:p>
            <a:pPr algn="ctr"/>
            <a:r>
              <a:rPr lang="en-IN" sz="2800" b="1" dirty="0" smtClean="0">
                <a:solidFill>
                  <a:srgbClr val="002060"/>
                </a:solidFill>
                <a:latin typeface="Times New Roman" pitchFamily="18" charset="0"/>
                <a:cs typeface="Times New Roman" pitchFamily="18" charset="0"/>
              </a:rPr>
              <a:t>Criterion 3 -  Program Outcomes and Course Outcomes</a:t>
            </a:r>
            <a:endParaRPr lang="en-IN" sz="2800" b="1" dirty="0">
              <a:solidFill>
                <a:srgbClr val="002060"/>
              </a:solidFill>
              <a:latin typeface="Times New Roman" pitchFamily="18" charset="0"/>
              <a:cs typeface="Times New Roman" pitchFamily="18" charset="0"/>
            </a:endParaRPr>
          </a:p>
        </p:txBody>
      </p:sp>
      <p:grpSp>
        <p:nvGrpSpPr>
          <p:cNvPr id="26" name="Group 25"/>
          <p:cNvGrpSpPr/>
          <p:nvPr/>
        </p:nvGrpSpPr>
        <p:grpSpPr>
          <a:xfrm>
            <a:off x="5507645" y="995364"/>
            <a:ext cx="5612267" cy="5256584"/>
            <a:chOff x="2267744" y="980728"/>
            <a:chExt cx="5612267" cy="5472608"/>
          </a:xfrm>
        </p:grpSpPr>
        <p:sp>
          <p:nvSpPr>
            <p:cNvPr id="27" name="Rounded Rectangle 26"/>
            <p:cNvSpPr/>
            <p:nvPr/>
          </p:nvSpPr>
          <p:spPr>
            <a:xfrm>
              <a:off x="3347864" y="980728"/>
              <a:ext cx="2520280" cy="360040"/>
            </a:xfrm>
            <a:prstGeom prst="roundRect">
              <a:avLst/>
            </a:prstGeom>
            <a:effectLst>
              <a:glow rad="101600">
                <a:schemeClr val="accent5">
                  <a:satMod val="175000"/>
                  <a:alpha val="40000"/>
                </a:schemeClr>
              </a:glow>
            </a:effectLst>
          </p:spPr>
          <p:style>
            <a:lnRef idx="2">
              <a:schemeClr val="accent5"/>
            </a:lnRef>
            <a:fillRef idx="1">
              <a:schemeClr val="lt1"/>
            </a:fillRef>
            <a:effectRef idx="0">
              <a:schemeClr val="accent5"/>
            </a:effectRef>
            <a:fontRef idx="minor">
              <a:schemeClr val="dk1"/>
            </a:fontRef>
          </p:style>
          <p:txBody>
            <a:bodyPr rtlCol="0" anchor="ctr"/>
            <a:lstStyle/>
            <a:p>
              <a:pPr algn="ctr"/>
              <a:r>
                <a:rPr lang="en-IN" sz="1400" b="1" dirty="0"/>
                <a:t>University Course curriculum</a:t>
              </a:r>
            </a:p>
          </p:txBody>
        </p:sp>
        <p:sp>
          <p:nvSpPr>
            <p:cNvPr id="28" name="Rounded Rectangle 27"/>
            <p:cNvSpPr/>
            <p:nvPr/>
          </p:nvSpPr>
          <p:spPr>
            <a:xfrm>
              <a:off x="3347864" y="1556792"/>
              <a:ext cx="2520280" cy="360040"/>
            </a:xfrm>
            <a:prstGeom prst="roundRect">
              <a:avLst/>
            </a:prstGeom>
            <a:effectLst>
              <a:glow rad="101600">
                <a:schemeClr val="accent5">
                  <a:satMod val="175000"/>
                  <a:alpha val="40000"/>
                </a:schemeClr>
              </a:glow>
            </a:effectLst>
          </p:spPr>
          <p:style>
            <a:lnRef idx="2">
              <a:schemeClr val="accent5"/>
            </a:lnRef>
            <a:fillRef idx="1">
              <a:schemeClr val="lt1"/>
            </a:fillRef>
            <a:effectRef idx="0">
              <a:schemeClr val="accent5"/>
            </a:effectRef>
            <a:fontRef idx="minor">
              <a:schemeClr val="dk1"/>
            </a:fontRef>
          </p:style>
          <p:txBody>
            <a:bodyPr rtlCol="0" anchor="ctr"/>
            <a:lstStyle/>
            <a:p>
              <a:pPr algn="ctr"/>
              <a:r>
                <a:rPr lang="en-IN" sz="1200" b="1" dirty="0"/>
                <a:t>Course Articulation Matrix           </a:t>
              </a:r>
              <a:endParaRPr lang="en-IN" sz="1200" b="1" dirty="0" smtClean="0"/>
            </a:p>
            <a:p>
              <a:pPr algn="ctr"/>
              <a:r>
                <a:rPr lang="en-IN" sz="1200" b="1" dirty="0" smtClean="0"/>
                <a:t>(</a:t>
              </a:r>
              <a:r>
                <a:rPr lang="en-IN" sz="1200" b="1" dirty="0"/>
                <a:t>CO v/s PO’s &amp; PSO’s)</a:t>
              </a:r>
            </a:p>
          </p:txBody>
        </p:sp>
        <p:sp>
          <p:nvSpPr>
            <p:cNvPr id="29" name="Rounded Rectangle 28"/>
            <p:cNvSpPr/>
            <p:nvPr/>
          </p:nvSpPr>
          <p:spPr>
            <a:xfrm>
              <a:off x="3347864" y="2132856"/>
              <a:ext cx="2520280" cy="504056"/>
            </a:xfrm>
            <a:prstGeom prst="roundRect">
              <a:avLst/>
            </a:prstGeom>
            <a:effectLst>
              <a:glow rad="101600">
                <a:schemeClr val="accent5">
                  <a:satMod val="175000"/>
                  <a:alpha val="40000"/>
                </a:schemeClr>
              </a:glow>
            </a:effectLst>
          </p:spPr>
          <p:style>
            <a:lnRef idx="2">
              <a:schemeClr val="accent5"/>
            </a:lnRef>
            <a:fillRef idx="1">
              <a:schemeClr val="lt1"/>
            </a:fillRef>
            <a:effectRef idx="0">
              <a:schemeClr val="accent5"/>
            </a:effectRef>
            <a:fontRef idx="minor">
              <a:schemeClr val="dk1"/>
            </a:fontRef>
          </p:style>
          <p:txBody>
            <a:bodyPr rtlCol="0" anchor="ctr"/>
            <a:lstStyle/>
            <a:p>
              <a:pPr algn="ctr"/>
              <a:r>
                <a:rPr lang="en-IN" sz="1400" b="1" dirty="0"/>
                <a:t>Mapping of COs to test Questions</a:t>
              </a:r>
            </a:p>
          </p:txBody>
        </p:sp>
        <p:sp>
          <p:nvSpPr>
            <p:cNvPr id="30" name="Rounded Rectangle 29"/>
            <p:cNvSpPr/>
            <p:nvPr/>
          </p:nvSpPr>
          <p:spPr>
            <a:xfrm>
              <a:off x="3347864" y="2852936"/>
              <a:ext cx="2520280" cy="504056"/>
            </a:xfrm>
            <a:prstGeom prst="roundRect">
              <a:avLst/>
            </a:prstGeom>
            <a:effectLst>
              <a:glow rad="101600">
                <a:schemeClr val="accent5">
                  <a:satMod val="175000"/>
                  <a:alpha val="40000"/>
                </a:schemeClr>
              </a:glow>
            </a:effectLst>
          </p:spPr>
          <p:style>
            <a:lnRef idx="2">
              <a:schemeClr val="accent5"/>
            </a:lnRef>
            <a:fillRef idx="1">
              <a:schemeClr val="lt1"/>
            </a:fillRef>
            <a:effectRef idx="0">
              <a:schemeClr val="accent5"/>
            </a:effectRef>
            <a:fontRef idx="minor">
              <a:schemeClr val="dk1"/>
            </a:fontRef>
          </p:style>
          <p:txBody>
            <a:bodyPr rtlCol="0" anchor="ctr"/>
            <a:lstStyle/>
            <a:p>
              <a:pPr algn="ctr"/>
              <a:r>
                <a:rPr lang="en-IN" sz="1400" b="1" dirty="0"/>
                <a:t>Student Scores from Tests and Assignment</a:t>
              </a:r>
            </a:p>
          </p:txBody>
        </p:sp>
        <p:sp>
          <p:nvSpPr>
            <p:cNvPr id="31" name="Rounded Rectangle 30"/>
            <p:cNvSpPr/>
            <p:nvPr/>
          </p:nvSpPr>
          <p:spPr>
            <a:xfrm>
              <a:off x="3347864" y="3573016"/>
              <a:ext cx="2520280" cy="504056"/>
            </a:xfrm>
            <a:prstGeom prst="roundRect">
              <a:avLst/>
            </a:prstGeom>
            <a:effectLst>
              <a:glow rad="101600">
                <a:schemeClr val="accent5">
                  <a:satMod val="175000"/>
                  <a:alpha val="40000"/>
                </a:schemeClr>
              </a:glow>
            </a:effectLst>
          </p:spPr>
          <p:style>
            <a:lnRef idx="2">
              <a:schemeClr val="accent5"/>
            </a:lnRef>
            <a:fillRef idx="1">
              <a:schemeClr val="lt1"/>
            </a:fillRef>
            <a:effectRef idx="0">
              <a:schemeClr val="accent5"/>
            </a:effectRef>
            <a:fontRef idx="minor">
              <a:schemeClr val="dk1"/>
            </a:fontRef>
          </p:style>
          <p:txBody>
            <a:bodyPr rtlCol="0" anchor="ctr"/>
            <a:lstStyle/>
            <a:p>
              <a:pPr algn="ctr"/>
              <a:r>
                <a:rPr lang="en-IN" sz="1400" b="1" dirty="0"/>
                <a:t> Attainment calculation for CIE </a:t>
              </a:r>
            </a:p>
          </p:txBody>
        </p:sp>
        <p:sp>
          <p:nvSpPr>
            <p:cNvPr id="32" name="Rounded Rectangle 31"/>
            <p:cNvSpPr/>
            <p:nvPr/>
          </p:nvSpPr>
          <p:spPr>
            <a:xfrm>
              <a:off x="3347864" y="5013176"/>
              <a:ext cx="2520280" cy="360040"/>
            </a:xfrm>
            <a:prstGeom prst="roundRect">
              <a:avLst/>
            </a:prstGeom>
            <a:effectLst>
              <a:glow rad="101600">
                <a:schemeClr val="accent5">
                  <a:satMod val="175000"/>
                  <a:alpha val="40000"/>
                </a:schemeClr>
              </a:glow>
            </a:effectLst>
          </p:spPr>
          <p:style>
            <a:lnRef idx="2">
              <a:schemeClr val="accent5"/>
            </a:lnRef>
            <a:fillRef idx="1">
              <a:schemeClr val="lt1"/>
            </a:fillRef>
            <a:effectRef idx="0">
              <a:schemeClr val="accent5"/>
            </a:effectRef>
            <a:fontRef idx="minor">
              <a:schemeClr val="dk1"/>
            </a:fontRef>
          </p:style>
          <p:txBody>
            <a:bodyPr rtlCol="0" anchor="ctr"/>
            <a:lstStyle/>
            <a:p>
              <a:pPr algn="ctr"/>
              <a:r>
                <a:rPr lang="en-IN" sz="1400" b="1" dirty="0"/>
                <a:t>CO Attainment</a:t>
              </a:r>
            </a:p>
          </p:txBody>
        </p:sp>
        <p:sp>
          <p:nvSpPr>
            <p:cNvPr id="33" name="Rounded Rectangle 32"/>
            <p:cNvSpPr/>
            <p:nvPr/>
          </p:nvSpPr>
          <p:spPr>
            <a:xfrm>
              <a:off x="5869454" y="5589240"/>
              <a:ext cx="2010557" cy="360040"/>
            </a:xfrm>
            <a:prstGeom prst="roundRect">
              <a:avLst/>
            </a:prstGeom>
            <a:ln>
              <a:solidFill>
                <a:schemeClr val="accent1"/>
              </a:solidFill>
            </a:ln>
            <a:effectLst>
              <a:glow rad="101600">
                <a:schemeClr val="accent2">
                  <a:satMod val="175000"/>
                  <a:alpha val="40000"/>
                </a:schemeClr>
              </a:glow>
            </a:effectLst>
          </p:spPr>
          <p:style>
            <a:lnRef idx="2">
              <a:schemeClr val="accent2"/>
            </a:lnRef>
            <a:fillRef idx="1">
              <a:schemeClr val="lt1"/>
            </a:fillRef>
            <a:effectRef idx="0">
              <a:schemeClr val="accent2"/>
            </a:effectRef>
            <a:fontRef idx="minor">
              <a:schemeClr val="dk1"/>
            </a:fontRef>
          </p:style>
          <p:txBody>
            <a:bodyPr rtlCol="0" anchor="ctr"/>
            <a:lstStyle/>
            <a:p>
              <a:pPr algn="ctr"/>
              <a:r>
                <a:rPr lang="en-IN" sz="1400" b="1" dirty="0"/>
                <a:t>Indirect Assessment (10%)</a:t>
              </a:r>
            </a:p>
          </p:txBody>
        </p:sp>
        <p:sp>
          <p:nvSpPr>
            <p:cNvPr id="34" name="Rounded Rectangle 33"/>
            <p:cNvSpPr/>
            <p:nvPr/>
          </p:nvSpPr>
          <p:spPr>
            <a:xfrm>
              <a:off x="3419872" y="6093296"/>
              <a:ext cx="2520280" cy="360040"/>
            </a:xfrm>
            <a:prstGeom prst="roundRect">
              <a:avLst/>
            </a:prstGeom>
            <a:effectLst>
              <a:glow rad="101600">
                <a:schemeClr val="accent5">
                  <a:satMod val="175000"/>
                  <a:alpha val="40000"/>
                </a:schemeClr>
              </a:glow>
            </a:effectLst>
          </p:spPr>
          <p:style>
            <a:lnRef idx="2">
              <a:schemeClr val="accent5"/>
            </a:lnRef>
            <a:fillRef idx="1">
              <a:schemeClr val="lt1"/>
            </a:fillRef>
            <a:effectRef idx="0">
              <a:schemeClr val="accent5"/>
            </a:effectRef>
            <a:fontRef idx="minor">
              <a:schemeClr val="dk1"/>
            </a:fontRef>
          </p:style>
          <p:txBody>
            <a:bodyPr rtlCol="0" anchor="ctr"/>
            <a:lstStyle/>
            <a:p>
              <a:pPr algn="ctr"/>
              <a:r>
                <a:rPr lang="en-IN" sz="1400" b="1" dirty="0"/>
                <a:t>Total Assessment (100%)</a:t>
              </a:r>
            </a:p>
          </p:txBody>
        </p:sp>
        <p:cxnSp>
          <p:nvCxnSpPr>
            <p:cNvPr id="35" name="Straight Arrow Connector 34"/>
            <p:cNvCxnSpPr>
              <a:stCxn id="27" idx="2"/>
              <a:endCxn id="28" idx="0"/>
            </p:cNvCxnSpPr>
            <p:nvPr/>
          </p:nvCxnSpPr>
          <p:spPr>
            <a:xfrm>
              <a:off x="4608004" y="1340768"/>
              <a:ext cx="0" cy="216024"/>
            </a:xfrm>
            <a:prstGeom prst="straightConnector1">
              <a:avLst/>
            </a:prstGeom>
            <a:ln>
              <a:tailEnd type="arrow"/>
            </a:ln>
            <a:effectLst>
              <a:glow rad="101600">
                <a:schemeClr val="accent5">
                  <a:satMod val="175000"/>
                  <a:alpha val="40000"/>
                </a:schemeClr>
              </a:glow>
            </a:effectLst>
          </p:spPr>
          <p:style>
            <a:lnRef idx="2">
              <a:schemeClr val="accent5"/>
            </a:lnRef>
            <a:fillRef idx="1">
              <a:schemeClr val="lt1"/>
            </a:fillRef>
            <a:effectRef idx="0">
              <a:schemeClr val="accent5"/>
            </a:effectRef>
            <a:fontRef idx="minor">
              <a:schemeClr val="dk1"/>
            </a:fontRef>
          </p:style>
        </p:cxnSp>
        <p:cxnSp>
          <p:nvCxnSpPr>
            <p:cNvPr id="36" name="Straight Arrow Connector 35"/>
            <p:cNvCxnSpPr/>
            <p:nvPr/>
          </p:nvCxnSpPr>
          <p:spPr>
            <a:xfrm>
              <a:off x="4609977" y="1916832"/>
              <a:ext cx="0" cy="216024"/>
            </a:xfrm>
            <a:prstGeom prst="straightConnector1">
              <a:avLst/>
            </a:prstGeom>
            <a:ln>
              <a:tailEnd type="arrow"/>
            </a:ln>
            <a:effectLst>
              <a:glow rad="101600">
                <a:schemeClr val="accent5">
                  <a:satMod val="175000"/>
                  <a:alpha val="40000"/>
                </a:schemeClr>
              </a:glow>
            </a:effectLst>
          </p:spPr>
          <p:style>
            <a:lnRef idx="2">
              <a:schemeClr val="accent5"/>
            </a:lnRef>
            <a:fillRef idx="1">
              <a:schemeClr val="lt1"/>
            </a:fillRef>
            <a:effectRef idx="0">
              <a:schemeClr val="accent5"/>
            </a:effectRef>
            <a:fontRef idx="minor">
              <a:schemeClr val="dk1"/>
            </a:fontRef>
          </p:style>
        </p:cxnSp>
        <p:cxnSp>
          <p:nvCxnSpPr>
            <p:cNvPr id="37" name="Straight Arrow Connector 36"/>
            <p:cNvCxnSpPr/>
            <p:nvPr/>
          </p:nvCxnSpPr>
          <p:spPr>
            <a:xfrm>
              <a:off x="4608004" y="2636912"/>
              <a:ext cx="0" cy="216024"/>
            </a:xfrm>
            <a:prstGeom prst="straightConnector1">
              <a:avLst/>
            </a:prstGeom>
            <a:ln>
              <a:tailEnd type="arrow"/>
            </a:ln>
            <a:effectLst>
              <a:glow rad="101600">
                <a:schemeClr val="accent5">
                  <a:satMod val="175000"/>
                  <a:alpha val="40000"/>
                </a:schemeClr>
              </a:glow>
            </a:effectLst>
          </p:spPr>
          <p:style>
            <a:lnRef idx="2">
              <a:schemeClr val="accent5"/>
            </a:lnRef>
            <a:fillRef idx="1">
              <a:schemeClr val="lt1"/>
            </a:fillRef>
            <a:effectRef idx="0">
              <a:schemeClr val="accent5"/>
            </a:effectRef>
            <a:fontRef idx="minor">
              <a:schemeClr val="dk1"/>
            </a:fontRef>
          </p:style>
        </p:cxnSp>
        <p:cxnSp>
          <p:nvCxnSpPr>
            <p:cNvPr id="38" name="Straight Arrow Connector 37"/>
            <p:cNvCxnSpPr/>
            <p:nvPr/>
          </p:nvCxnSpPr>
          <p:spPr>
            <a:xfrm>
              <a:off x="4609977" y="3356992"/>
              <a:ext cx="0" cy="216024"/>
            </a:xfrm>
            <a:prstGeom prst="straightConnector1">
              <a:avLst/>
            </a:prstGeom>
            <a:ln>
              <a:tailEnd type="arrow"/>
            </a:ln>
            <a:effectLst>
              <a:glow rad="101600">
                <a:schemeClr val="accent5">
                  <a:satMod val="175000"/>
                  <a:alpha val="40000"/>
                </a:schemeClr>
              </a:glow>
            </a:effectLst>
          </p:spPr>
          <p:style>
            <a:lnRef idx="2">
              <a:schemeClr val="accent5"/>
            </a:lnRef>
            <a:fillRef idx="1">
              <a:schemeClr val="lt1"/>
            </a:fillRef>
            <a:effectRef idx="0">
              <a:schemeClr val="accent5"/>
            </a:effectRef>
            <a:fontRef idx="minor">
              <a:schemeClr val="dk1"/>
            </a:fontRef>
          </p:style>
        </p:cxnSp>
        <p:cxnSp>
          <p:nvCxnSpPr>
            <p:cNvPr id="39" name="Straight Arrow Connector 38"/>
            <p:cNvCxnSpPr>
              <a:endCxn id="75" idx="0"/>
            </p:cNvCxnSpPr>
            <p:nvPr/>
          </p:nvCxnSpPr>
          <p:spPr>
            <a:xfrm>
              <a:off x="4608004" y="4077072"/>
              <a:ext cx="0" cy="288032"/>
            </a:xfrm>
            <a:prstGeom prst="straightConnector1">
              <a:avLst/>
            </a:prstGeom>
            <a:ln>
              <a:tailEnd type="arrow"/>
            </a:ln>
            <a:effectLst>
              <a:glow rad="101600">
                <a:schemeClr val="accent5">
                  <a:satMod val="175000"/>
                  <a:alpha val="40000"/>
                </a:schemeClr>
              </a:glow>
            </a:effectLst>
          </p:spPr>
          <p:style>
            <a:lnRef idx="2">
              <a:schemeClr val="accent5"/>
            </a:lnRef>
            <a:fillRef idx="1">
              <a:schemeClr val="lt1"/>
            </a:fillRef>
            <a:effectRef idx="0">
              <a:schemeClr val="accent5"/>
            </a:effectRef>
            <a:fontRef idx="minor">
              <a:schemeClr val="dk1"/>
            </a:fontRef>
          </p:style>
        </p:cxnSp>
        <p:grpSp>
          <p:nvGrpSpPr>
            <p:cNvPr id="40" name="Group 39"/>
            <p:cNvGrpSpPr/>
            <p:nvPr/>
          </p:nvGrpSpPr>
          <p:grpSpPr>
            <a:xfrm>
              <a:off x="4437106" y="4365104"/>
              <a:ext cx="341795" cy="288032"/>
              <a:chOff x="6786489" y="4185084"/>
              <a:chExt cx="341795" cy="288032"/>
            </a:xfrm>
            <a:effectLst>
              <a:glow rad="101600">
                <a:schemeClr val="accent5">
                  <a:satMod val="175000"/>
                  <a:alpha val="40000"/>
                </a:schemeClr>
              </a:glow>
            </a:effectLst>
          </p:grpSpPr>
          <p:sp>
            <p:nvSpPr>
              <p:cNvPr id="75" name="Oval 74"/>
              <p:cNvSpPr/>
              <p:nvPr/>
            </p:nvSpPr>
            <p:spPr>
              <a:xfrm>
                <a:off x="6786489" y="4185084"/>
                <a:ext cx="341795" cy="288032"/>
              </a:xfrm>
              <a:prstGeom prst="ellipse">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IN" sz="1400" b="1"/>
              </a:p>
            </p:txBody>
          </p:sp>
          <p:cxnSp>
            <p:nvCxnSpPr>
              <p:cNvPr id="76" name="Straight Connector 75"/>
              <p:cNvCxnSpPr>
                <a:stCxn id="75" idx="0"/>
                <a:endCxn id="75" idx="4"/>
              </p:cNvCxnSpPr>
              <p:nvPr/>
            </p:nvCxnSpPr>
            <p:spPr>
              <a:xfrm>
                <a:off x="6957387" y="4185084"/>
                <a:ext cx="0" cy="288032"/>
              </a:xfrm>
              <a:prstGeom prst="line">
                <a:avLst/>
              </a:prstGeom>
            </p:spPr>
            <p:style>
              <a:lnRef idx="2">
                <a:schemeClr val="accent5"/>
              </a:lnRef>
              <a:fillRef idx="1">
                <a:schemeClr val="lt1"/>
              </a:fillRef>
              <a:effectRef idx="0">
                <a:schemeClr val="accent5"/>
              </a:effectRef>
              <a:fontRef idx="minor">
                <a:schemeClr val="dk1"/>
              </a:fontRef>
            </p:style>
          </p:cxnSp>
          <p:cxnSp>
            <p:nvCxnSpPr>
              <p:cNvPr id="77" name="Straight Connector 76"/>
              <p:cNvCxnSpPr>
                <a:stCxn id="75" idx="2"/>
                <a:endCxn id="75" idx="6"/>
              </p:cNvCxnSpPr>
              <p:nvPr/>
            </p:nvCxnSpPr>
            <p:spPr>
              <a:xfrm>
                <a:off x="6786489" y="4329100"/>
                <a:ext cx="341795" cy="0"/>
              </a:xfrm>
              <a:prstGeom prst="line">
                <a:avLst/>
              </a:prstGeom>
            </p:spPr>
            <p:style>
              <a:lnRef idx="2">
                <a:schemeClr val="accent5"/>
              </a:lnRef>
              <a:fillRef idx="1">
                <a:schemeClr val="lt1"/>
              </a:fillRef>
              <a:effectRef idx="0">
                <a:schemeClr val="accent5"/>
              </a:effectRef>
              <a:fontRef idx="minor">
                <a:schemeClr val="dk1"/>
              </a:fontRef>
            </p:style>
          </p:cxnSp>
        </p:grpSp>
        <p:cxnSp>
          <p:nvCxnSpPr>
            <p:cNvPr id="41" name="Straight Arrow Connector 40"/>
            <p:cNvCxnSpPr/>
            <p:nvPr/>
          </p:nvCxnSpPr>
          <p:spPr>
            <a:xfrm flipH="1">
              <a:off x="4608001" y="4572777"/>
              <a:ext cx="1" cy="437715"/>
            </a:xfrm>
            <a:prstGeom prst="straightConnector1">
              <a:avLst/>
            </a:prstGeom>
            <a:ln>
              <a:tailEnd type="arrow"/>
            </a:ln>
            <a:effectLst>
              <a:glow rad="101600">
                <a:schemeClr val="accent5">
                  <a:satMod val="175000"/>
                  <a:alpha val="40000"/>
                </a:schemeClr>
              </a:glow>
            </a:effectLst>
          </p:spPr>
          <p:style>
            <a:lnRef idx="2">
              <a:schemeClr val="accent5"/>
            </a:lnRef>
            <a:fillRef idx="1">
              <a:schemeClr val="lt1"/>
            </a:fillRef>
            <a:effectRef idx="0">
              <a:schemeClr val="accent5"/>
            </a:effectRef>
            <a:fontRef idx="minor">
              <a:schemeClr val="dk1"/>
            </a:fontRef>
          </p:style>
        </p:cxnSp>
        <p:cxnSp>
          <p:nvCxnSpPr>
            <p:cNvPr id="42" name="Straight Arrow Connector 41"/>
            <p:cNvCxnSpPr/>
            <p:nvPr/>
          </p:nvCxnSpPr>
          <p:spPr>
            <a:xfrm>
              <a:off x="4608004" y="5373216"/>
              <a:ext cx="0" cy="216024"/>
            </a:xfrm>
            <a:prstGeom prst="straightConnector1">
              <a:avLst/>
            </a:prstGeom>
            <a:ln>
              <a:tailEnd type="arrow"/>
            </a:ln>
            <a:effectLst>
              <a:glow rad="101600">
                <a:schemeClr val="accent5">
                  <a:satMod val="175000"/>
                  <a:alpha val="40000"/>
                </a:schemeClr>
              </a:glow>
            </a:effectLst>
          </p:spPr>
          <p:style>
            <a:lnRef idx="2">
              <a:schemeClr val="accent5"/>
            </a:lnRef>
            <a:fillRef idx="1">
              <a:schemeClr val="lt1"/>
            </a:fillRef>
            <a:effectRef idx="0">
              <a:schemeClr val="accent5"/>
            </a:effectRef>
            <a:fontRef idx="minor">
              <a:schemeClr val="dk1"/>
            </a:fontRef>
          </p:style>
        </p:cxnSp>
        <p:grpSp>
          <p:nvGrpSpPr>
            <p:cNvPr id="43" name="Group 42"/>
            <p:cNvGrpSpPr/>
            <p:nvPr/>
          </p:nvGrpSpPr>
          <p:grpSpPr>
            <a:xfrm>
              <a:off x="4437105" y="5589240"/>
              <a:ext cx="341795" cy="288032"/>
              <a:chOff x="6786489" y="4185084"/>
              <a:chExt cx="341795" cy="288032"/>
            </a:xfrm>
            <a:effectLst>
              <a:glow rad="101600">
                <a:schemeClr val="accent5">
                  <a:satMod val="175000"/>
                  <a:alpha val="40000"/>
                </a:schemeClr>
              </a:glow>
            </a:effectLst>
          </p:grpSpPr>
          <p:sp>
            <p:nvSpPr>
              <p:cNvPr id="72" name="Oval 71"/>
              <p:cNvSpPr/>
              <p:nvPr/>
            </p:nvSpPr>
            <p:spPr>
              <a:xfrm>
                <a:off x="6786489" y="4185084"/>
                <a:ext cx="341795" cy="288032"/>
              </a:xfrm>
              <a:prstGeom prst="ellipse">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IN" sz="1400" b="1"/>
              </a:p>
            </p:txBody>
          </p:sp>
          <p:cxnSp>
            <p:nvCxnSpPr>
              <p:cNvPr id="73" name="Straight Connector 72"/>
              <p:cNvCxnSpPr>
                <a:stCxn id="72" idx="0"/>
                <a:endCxn id="72" idx="4"/>
              </p:cNvCxnSpPr>
              <p:nvPr/>
            </p:nvCxnSpPr>
            <p:spPr>
              <a:xfrm>
                <a:off x="6957387" y="4185084"/>
                <a:ext cx="0" cy="288032"/>
              </a:xfrm>
              <a:prstGeom prst="line">
                <a:avLst/>
              </a:prstGeom>
            </p:spPr>
            <p:style>
              <a:lnRef idx="2">
                <a:schemeClr val="accent5"/>
              </a:lnRef>
              <a:fillRef idx="1">
                <a:schemeClr val="lt1"/>
              </a:fillRef>
              <a:effectRef idx="0">
                <a:schemeClr val="accent5"/>
              </a:effectRef>
              <a:fontRef idx="minor">
                <a:schemeClr val="dk1"/>
              </a:fontRef>
            </p:style>
          </p:cxnSp>
          <p:cxnSp>
            <p:nvCxnSpPr>
              <p:cNvPr id="74" name="Straight Connector 73"/>
              <p:cNvCxnSpPr>
                <a:stCxn id="72" idx="2"/>
                <a:endCxn id="72" idx="6"/>
              </p:cNvCxnSpPr>
              <p:nvPr/>
            </p:nvCxnSpPr>
            <p:spPr>
              <a:xfrm>
                <a:off x="6786489" y="4329100"/>
                <a:ext cx="341795" cy="0"/>
              </a:xfrm>
              <a:prstGeom prst="line">
                <a:avLst/>
              </a:prstGeom>
            </p:spPr>
            <p:style>
              <a:lnRef idx="2">
                <a:schemeClr val="accent5"/>
              </a:lnRef>
              <a:fillRef idx="1">
                <a:schemeClr val="lt1"/>
              </a:fillRef>
              <a:effectRef idx="0">
                <a:schemeClr val="accent5"/>
              </a:effectRef>
              <a:fontRef idx="minor">
                <a:schemeClr val="dk1"/>
              </a:fontRef>
            </p:style>
          </p:cxnSp>
        </p:grpSp>
        <p:cxnSp>
          <p:nvCxnSpPr>
            <p:cNvPr id="60" name="Straight Arrow Connector 59"/>
            <p:cNvCxnSpPr/>
            <p:nvPr/>
          </p:nvCxnSpPr>
          <p:spPr>
            <a:xfrm>
              <a:off x="4617127" y="5877272"/>
              <a:ext cx="0" cy="216024"/>
            </a:xfrm>
            <a:prstGeom prst="straightConnector1">
              <a:avLst/>
            </a:prstGeom>
            <a:ln>
              <a:tailEnd type="arrow"/>
            </a:ln>
            <a:effectLst>
              <a:glow rad="101600">
                <a:schemeClr val="accent5">
                  <a:satMod val="175000"/>
                  <a:alpha val="40000"/>
                </a:schemeClr>
              </a:glow>
            </a:effectLst>
          </p:spPr>
          <p:style>
            <a:lnRef idx="2">
              <a:schemeClr val="accent5"/>
            </a:lnRef>
            <a:fillRef idx="1">
              <a:schemeClr val="lt1"/>
            </a:fillRef>
            <a:effectRef idx="0">
              <a:schemeClr val="accent5"/>
            </a:effectRef>
            <a:fontRef idx="minor">
              <a:schemeClr val="dk1"/>
            </a:fontRef>
          </p:style>
        </p:cxnSp>
        <p:cxnSp>
          <p:nvCxnSpPr>
            <p:cNvPr id="61" name="Straight Arrow Connector 60"/>
            <p:cNvCxnSpPr/>
            <p:nvPr/>
          </p:nvCxnSpPr>
          <p:spPr>
            <a:xfrm flipH="1">
              <a:off x="4778900" y="5733256"/>
              <a:ext cx="1089244" cy="0"/>
            </a:xfrm>
            <a:prstGeom prst="straightConnector1">
              <a:avLst/>
            </a:prstGeom>
            <a:ln>
              <a:tailEnd type="arrow"/>
            </a:ln>
            <a:effectLst>
              <a:glow rad="101600">
                <a:schemeClr val="accent5">
                  <a:satMod val="175000"/>
                  <a:alpha val="40000"/>
                </a:schemeClr>
              </a:glow>
            </a:effectLst>
          </p:spPr>
          <p:style>
            <a:lnRef idx="2">
              <a:schemeClr val="accent5"/>
            </a:lnRef>
            <a:fillRef idx="1">
              <a:schemeClr val="lt1"/>
            </a:fillRef>
            <a:effectRef idx="0">
              <a:schemeClr val="accent5"/>
            </a:effectRef>
            <a:fontRef idx="minor">
              <a:schemeClr val="dk1"/>
            </a:fontRef>
          </p:style>
        </p:cxnSp>
        <p:sp>
          <p:nvSpPr>
            <p:cNvPr id="62" name="TextBox 61"/>
            <p:cNvSpPr txBox="1"/>
            <p:nvPr/>
          </p:nvSpPr>
          <p:spPr>
            <a:xfrm>
              <a:off x="2392025" y="4160113"/>
              <a:ext cx="2023503" cy="320425"/>
            </a:xfrm>
            <a:prstGeom prst="rect">
              <a:avLst/>
            </a:prstGeom>
            <a:ln/>
            <a:effectLst>
              <a:glow rad="101600">
                <a:schemeClr val="accent4">
                  <a:satMod val="175000"/>
                  <a:alpha val="40000"/>
                </a:schemeClr>
              </a:glow>
            </a:effectLst>
          </p:spPr>
          <p:style>
            <a:lnRef idx="2">
              <a:schemeClr val="accent1"/>
            </a:lnRef>
            <a:fillRef idx="1">
              <a:schemeClr val="lt1"/>
            </a:fillRef>
            <a:effectRef idx="0">
              <a:schemeClr val="accent1"/>
            </a:effectRef>
            <a:fontRef idx="minor">
              <a:schemeClr val="dk1"/>
            </a:fontRef>
          </p:style>
          <p:txBody>
            <a:bodyPr wrap="none" rtlCol="0">
              <a:spAutoFit/>
            </a:bodyPr>
            <a:lstStyle/>
            <a:p>
              <a:r>
                <a:rPr lang="en-IN" sz="1400" b="1" dirty="0"/>
                <a:t>60% of weightage for CIE</a:t>
              </a:r>
            </a:p>
          </p:txBody>
        </p:sp>
        <p:cxnSp>
          <p:nvCxnSpPr>
            <p:cNvPr id="63" name="Straight Connector 62"/>
            <p:cNvCxnSpPr>
              <a:stCxn id="27" idx="3"/>
            </p:cNvCxnSpPr>
            <p:nvPr/>
          </p:nvCxnSpPr>
          <p:spPr>
            <a:xfrm>
              <a:off x="5868144" y="1160748"/>
              <a:ext cx="1008112" cy="0"/>
            </a:xfrm>
            <a:prstGeom prst="line">
              <a:avLst/>
            </a:prstGeom>
            <a:effectLst>
              <a:glow rad="101600">
                <a:schemeClr val="accent5">
                  <a:satMod val="175000"/>
                  <a:alpha val="40000"/>
                </a:schemeClr>
              </a:glow>
            </a:effectLst>
          </p:spPr>
          <p:style>
            <a:lnRef idx="2">
              <a:schemeClr val="accent5"/>
            </a:lnRef>
            <a:fillRef idx="1">
              <a:schemeClr val="lt1"/>
            </a:fillRef>
            <a:effectRef idx="0">
              <a:schemeClr val="accent5"/>
            </a:effectRef>
            <a:fontRef idx="minor">
              <a:schemeClr val="dk1"/>
            </a:fontRef>
          </p:style>
        </p:cxnSp>
        <p:cxnSp>
          <p:nvCxnSpPr>
            <p:cNvPr id="64" name="Straight Connector 63"/>
            <p:cNvCxnSpPr/>
            <p:nvPr/>
          </p:nvCxnSpPr>
          <p:spPr>
            <a:xfrm>
              <a:off x="6876256" y="1160748"/>
              <a:ext cx="0" cy="3348372"/>
            </a:xfrm>
            <a:prstGeom prst="line">
              <a:avLst/>
            </a:prstGeom>
            <a:effectLst>
              <a:glow rad="101600">
                <a:schemeClr val="accent5">
                  <a:satMod val="175000"/>
                  <a:alpha val="40000"/>
                </a:schemeClr>
              </a:glow>
            </a:effectLst>
          </p:spPr>
          <p:style>
            <a:lnRef idx="2">
              <a:schemeClr val="accent5"/>
            </a:lnRef>
            <a:fillRef idx="1">
              <a:schemeClr val="lt1"/>
            </a:fillRef>
            <a:effectRef idx="0">
              <a:schemeClr val="accent5"/>
            </a:effectRef>
            <a:fontRef idx="minor">
              <a:schemeClr val="dk1"/>
            </a:fontRef>
          </p:style>
        </p:cxnSp>
        <p:cxnSp>
          <p:nvCxnSpPr>
            <p:cNvPr id="65" name="Straight Arrow Connector 64"/>
            <p:cNvCxnSpPr>
              <a:endCxn id="75" idx="6"/>
            </p:cNvCxnSpPr>
            <p:nvPr/>
          </p:nvCxnSpPr>
          <p:spPr>
            <a:xfrm flipH="1">
              <a:off x="4778901" y="4509120"/>
              <a:ext cx="2097355" cy="0"/>
            </a:xfrm>
            <a:prstGeom prst="straightConnector1">
              <a:avLst/>
            </a:prstGeom>
            <a:ln>
              <a:tailEnd type="arrow"/>
            </a:ln>
            <a:effectLst>
              <a:glow rad="101600">
                <a:schemeClr val="accent5">
                  <a:satMod val="175000"/>
                  <a:alpha val="40000"/>
                </a:schemeClr>
              </a:glow>
            </a:effectLst>
          </p:spPr>
          <p:style>
            <a:lnRef idx="2">
              <a:schemeClr val="accent5"/>
            </a:lnRef>
            <a:fillRef idx="1">
              <a:schemeClr val="lt1"/>
            </a:fillRef>
            <a:effectRef idx="0">
              <a:schemeClr val="accent5"/>
            </a:effectRef>
            <a:fontRef idx="minor">
              <a:schemeClr val="dk1"/>
            </a:fontRef>
          </p:style>
        </p:cxnSp>
        <p:sp>
          <p:nvSpPr>
            <p:cNvPr id="66" name="TextBox 65"/>
            <p:cNvSpPr txBox="1"/>
            <p:nvPr/>
          </p:nvSpPr>
          <p:spPr>
            <a:xfrm>
              <a:off x="4932040" y="4653136"/>
              <a:ext cx="2053960" cy="320425"/>
            </a:xfrm>
            <a:prstGeom prst="rect">
              <a:avLst/>
            </a:prstGeom>
            <a:ln/>
            <a:effectLst>
              <a:glow rad="101600">
                <a:schemeClr val="accent4">
                  <a:satMod val="175000"/>
                  <a:alpha val="40000"/>
                </a:schemeClr>
              </a:glow>
            </a:effectLst>
          </p:spPr>
          <p:style>
            <a:lnRef idx="2">
              <a:schemeClr val="accent1"/>
            </a:lnRef>
            <a:fillRef idx="1">
              <a:schemeClr val="lt1"/>
            </a:fillRef>
            <a:effectRef idx="0">
              <a:schemeClr val="accent1"/>
            </a:effectRef>
            <a:fontRef idx="minor">
              <a:schemeClr val="dk1"/>
            </a:fontRef>
          </p:style>
          <p:txBody>
            <a:bodyPr wrap="none" rtlCol="0">
              <a:spAutoFit/>
            </a:bodyPr>
            <a:lstStyle/>
            <a:p>
              <a:r>
                <a:rPr lang="en-IN" sz="1400" b="1" dirty="0"/>
                <a:t>30% of weightage for SEE</a:t>
              </a:r>
            </a:p>
          </p:txBody>
        </p:sp>
        <p:grpSp>
          <p:nvGrpSpPr>
            <p:cNvPr id="67" name="Group 66"/>
            <p:cNvGrpSpPr/>
            <p:nvPr/>
          </p:nvGrpSpPr>
          <p:grpSpPr>
            <a:xfrm>
              <a:off x="2267744" y="1448780"/>
              <a:ext cx="628338" cy="4032448"/>
              <a:chOff x="1763686" y="1448780"/>
              <a:chExt cx="628338" cy="3864505"/>
            </a:xfrm>
          </p:grpSpPr>
          <p:cxnSp>
            <p:nvCxnSpPr>
              <p:cNvPr id="69" name="Straight Connector 68"/>
              <p:cNvCxnSpPr/>
              <p:nvPr/>
            </p:nvCxnSpPr>
            <p:spPr>
              <a:xfrm flipH="1">
                <a:off x="1763686" y="1448780"/>
                <a:ext cx="628337" cy="0"/>
              </a:xfrm>
              <a:prstGeom prst="line">
                <a:avLst/>
              </a:prstGeom>
            </p:spPr>
            <p:style>
              <a:lnRef idx="2">
                <a:schemeClr val="accent5"/>
              </a:lnRef>
              <a:fillRef idx="0">
                <a:schemeClr val="accent5"/>
              </a:fillRef>
              <a:effectRef idx="1">
                <a:schemeClr val="accent5"/>
              </a:effectRef>
              <a:fontRef idx="minor">
                <a:schemeClr val="tx1"/>
              </a:fontRef>
            </p:style>
          </p:cxnSp>
          <p:cxnSp>
            <p:nvCxnSpPr>
              <p:cNvPr id="70" name="Straight Connector 69"/>
              <p:cNvCxnSpPr/>
              <p:nvPr/>
            </p:nvCxnSpPr>
            <p:spPr>
              <a:xfrm>
                <a:off x="1763688" y="1448780"/>
                <a:ext cx="0" cy="3852428"/>
              </a:xfrm>
              <a:prstGeom prst="line">
                <a:avLst/>
              </a:prstGeom>
            </p:spPr>
            <p:style>
              <a:lnRef idx="2">
                <a:schemeClr val="accent5"/>
              </a:lnRef>
              <a:fillRef idx="0">
                <a:schemeClr val="accent5"/>
              </a:fillRef>
              <a:effectRef idx="1">
                <a:schemeClr val="accent5"/>
              </a:effectRef>
              <a:fontRef idx="minor">
                <a:schemeClr val="tx1"/>
              </a:fontRef>
            </p:style>
          </p:cxnSp>
          <p:cxnSp>
            <p:nvCxnSpPr>
              <p:cNvPr id="71" name="Straight Connector 70"/>
              <p:cNvCxnSpPr/>
              <p:nvPr/>
            </p:nvCxnSpPr>
            <p:spPr>
              <a:xfrm flipH="1">
                <a:off x="1763687" y="5313285"/>
                <a:ext cx="628337" cy="0"/>
              </a:xfrm>
              <a:prstGeom prst="line">
                <a:avLst/>
              </a:prstGeom>
            </p:spPr>
            <p:style>
              <a:lnRef idx="2">
                <a:schemeClr val="accent5"/>
              </a:lnRef>
              <a:fillRef idx="0">
                <a:schemeClr val="accent5"/>
              </a:fillRef>
              <a:effectRef idx="1">
                <a:schemeClr val="accent5"/>
              </a:effectRef>
              <a:fontRef idx="minor">
                <a:schemeClr val="tx1"/>
              </a:fontRef>
            </p:style>
          </p:cxnSp>
        </p:grpSp>
        <p:sp>
          <p:nvSpPr>
            <p:cNvPr id="68" name="Rectangle 67"/>
            <p:cNvSpPr/>
            <p:nvPr/>
          </p:nvSpPr>
          <p:spPr>
            <a:xfrm rot="16200000">
              <a:off x="1530584" y="2764372"/>
              <a:ext cx="2102656" cy="307777"/>
            </a:xfrm>
            <a:prstGeom prst="rect">
              <a:avLst/>
            </a:prstGeom>
            <a:effectLst>
              <a:glow rad="101600">
                <a:schemeClr val="accent2">
                  <a:satMod val="175000"/>
                  <a:alpha val="40000"/>
                </a:schemeClr>
              </a:glow>
            </a:effectLst>
          </p:spPr>
          <p:style>
            <a:lnRef idx="2">
              <a:schemeClr val="accent2"/>
            </a:lnRef>
            <a:fillRef idx="1">
              <a:schemeClr val="lt1"/>
            </a:fillRef>
            <a:effectRef idx="0">
              <a:schemeClr val="accent2"/>
            </a:effectRef>
            <a:fontRef idx="minor">
              <a:schemeClr val="dk1"/>
            </a:fontRef>
          </p:style>
          <p:txBody>
            <a:bodyPr wrap="none">
              <a:spAutoFit/>
            </a:bodyPr>
            <a:lstStyle/>
            <a:p>
              <a:pPr algn="ctr"/>
              <a:r>
                <a:rPr lang="en-IN" sz="1400" b="1" dirty="0"/>
                <a:t>Direct Assessment (90%)</a:t>
              </a:r>
            </a:p>
          </p:txBody>
        </p:sp>
      </p:grpSp>
      <p:graphicFrame>
        <p:nvGraphicFramePr>
          <p:cNvPr id="78" name="Table 77"/>
          <p:cNvGraphicFramePr>
            <a:graphicFrameLocks noGrp="1"/>
          </p:cNvGraphicFramePr>
          <p:nvPr>
            <p:extLst>
              <p:ext uri="{D42A27DB-BD31-4B8C-83A1-F6EECF244321}">
                <p14:modId xmlns:p14="http://schemas.microsoft.com/office/powerpoint/2010/main" val="2741446581"/>
              </p:ext>
            </p:extLst>
          </p:nvPr>
        </p:nvGraphicFramePr>
        <p:xfrm>
          <a:off x="2628747" y="1551965"/>
          <a:ext cx="2522269" cy="3767832"/>
        </p:xfrm>
        <a:graphic>
          <a:graphicData uri="http://schemas.openxmlformats.org/drawingml/2006/table">
            <a:tbl>
              <a:tblPr firstRow="1" bandRow="1">
                <a:tableStyleId>{5C22544A-7EE6-4342-B048-85BDC9FD1C3A}</a:tableStyleId>
              </a:tblPr>
              <a:tblGrid>
                <a:gridCol w="401270">
                  <a:extLst>
                    <a:ext uri="{9D8B030D-6E8A-4147-A177-3AD203B41FA5}">
                      <a16:colId xmlns="" xmlns:a16="http://schemas.microsoft.com/office/drawing/2014/main" val="754176786"/>
                    </a:ext>
                  </a:extLst>
                </a:gridCol>
                <a:gridCol w="2120999">
                  <a:extLst>
                    <a:ext uri="{9D8B030D-6E8A-4147-A177-3AD203B41FA5}">
                      <a16:colId xmlns="" xmlns:a16="http://schemas.microsoft.com/office/drawing/2014/main" val="3641546098"/>
                    </a:ext>
                  </a:extLst>
                </a:gridCol>
              </a:tblGrid>
              <a:tr h="332288">
                <a:tc gridSpan="2">
                  <a:txBody>
                    <a:bodyPr/>
                    <a:lstStyle/>
                    <a:p>
                      <a:r>
                        <a:rPr lang="en-IN" sz="1400" dirty="0">
                          <a:latin typeface="Times New Roman" panose="02020603050405020304" pitchFamily="18" charset="0"/>
                          <a:cs typeface="Times New Roman" panose="02020603050405020304" pitchFamily="18" charset="0"/>
                        </a:rPr>
                        <a:t>Direct Assessment Tools</a:t>
                      </a:r>
                    </a:p>
                  </a:txBody>
                  <a:tcPr marT="34290" marB="34290">
                    <a:solidFill>
                      <a:schemeClr val="tx1"/>
                    </a:solidFill>
                  </a:tcPr>
                </a:tc>
                <a:tc hMerge="1">
                  <a:txBody>
                    <a:bodyPr/>
                    <a:lstStyle/>
                    <a:p>
                      <a:endParaRPr lang="en-IN" dirty="0"/>
                    </a:p>
                  </a:txBody>
                  <a:tcPr/>
                </a:tc>
                <a:extLst>
                  <a:ext uri="{0D108BD9-81ED-4DB2-BD59-A6C34878D82A}">
                    <a16:rowId xmlns="" xmlns:a16="http://schemas.microsoft.com/office/drawing/2014/main" val="1602477348"/>
                  </a:ext>
                </a:extLst>
              </a:tr>
              <a:tr h="332288">
                <a:tc>
                  <a:txBody>
                    <a:bodyPr/>
                    <a:lstStyle/>
                    <a:p>
                      <a:r>
                        <a:rPr lang="en-IN" sz="1400" dirty="0">
                          <a:latin typeface="Times New Roman" panose="02020603050405020304" pitchFamily="18" charset="0"/>
                          <a:cs typeface="Times New Roman" panose="02020603050405020304" pitchFamily="18" charset="0"/>
                        </a:rPr>
                        <a:t>1</a:t>
                      </a:r>
                    </a:p>
                  </a:txBody>
                  <a:tcPr marT="34290" marB="34290"/>
                </a:tc>
                <a:tc>
                  <a:txBody>
                    <a:bodyPr/>
                    <a:lstStyle/>
                    <a:p>
                      <a:r>
                        <a:rPr lang="en-IN" sz="1400" dirty="0">
                          <a:latin typeface="Times New Roman" panose="02020603050405020304" pitchFamily="18" charset="0"/>
                          <a:cs typeface="Times New Roman" panose="02020603050405020304" pitchFamily="18" charset="0"/>
                        </a:rPr>
                        <a:t> Test</a:t>
                      </a:r>
                    </a:p>
                  </a:txBody>
                  <a:tcPr marT="34290" marB="34290"/>
                </a:tc>
                <a:extLst>
                  <a:ext uri="{0D108BD9-81ED-4DB2-BD59-A6C34878D82A}">
                    <a16:rowId xmlns="" xmlns:a16="http://schemas.microsoft.com/office/drawing/2014/main" val="3434863164"/>
                  </a:ext>
                </a:extLst>
              </a:tr>
              <a:tr h="332288">
                <a:tc>
                  <a:txBody>
                    <a:bodyPr/>
                    <a:lstStyle/>
                    <a:p>
                      <a:r>
                        <a:rPr lang="en-IN" sz="1400" dirty="0">
                          <a:latin typeface="Times New Roman" panose="02020603050405020304" pitchFamily="18" charset="0"/>
                          <a:cs typeface="Times New Roman" panose="02020603050405020304" pitchFamily="18" charset="0"/>
                        </a:rPr>
                        <a:t>2</a:t>
                      </a:r>
                    </a:p>
                  </a:txBody>
                  <a:tcPr marT="34290" marB="34290"/>
                </a:tc>
                <a:tc>
                  <a:txBody>
                    <a:bodyPr/>
                    <a:lstStyle/>
                    <a:p>
                      <a:r>
                        <a:rPr lang="en-IN" sz="1400" dirty="0"/>
                        <a:t>Assignment</a:t>
                      </a:r>
                      <a:endParaRPr lang="en-IN" sz="1400" dirty="0">
                        <a:latin typeface="Times New Roman" panose="02020603050405020304" pitchFamily="18" charset="0"/>
                        <a:cs typeface="Times New Roman" panose="02020603050405020304" pitchFamily="18" charset="0"/>
                      </a:endParaRPr>
                    </a:p>
                  </a:txBody>
                  <a:tcPr marT="34290" marB="34290"/>
                </a:tc>
                <a:extLst>
                  <a:ext uri="{0D108BD9-81ED-4DB2-BD59-A6C34878D82A}">
                    <a16:rowId xmlns="" xmlns:a16="http://schemas.microsoft.com/office/drawing/2014/main" val="2451305442"/>
                  </a:ext>
                </a:extLst>
              </a:tr>
              <a:tr h="332288">
                <a:tc>
                  <a:txBody>
                    <a:bodyPr/>
                    <a:lstStyle/>
                    <a:p>
                      <a:r>
                        <a:rPr lang="en-IN" sz="1400" dirty="0">
                          <a:latin typeface="Times New Roman" panose="02020603050405020304" pitchFamily="18" charset="0"/>
                          <a:cs typeface="Times New Roman" panose="02020603050405020304" pitchFamily="18" charset="0"/>
                        </a:rPr>
                        <a:t>3</a:t>
                      </a:r>
                    </a:p>
                  </a:txBody>
                  <a:tcPr marT="34290" marB="34290"/>
                </a:tc>
                <a:tc>
                  <a:txBody>
                    <a:bodyPr/>
                    <a:lstStyle/>
                    <a:p>
                      <a:r>
                        <a:rPr lang="en-IN" sz="1400" dirty="0">
                          <a:latin typeface="Times New Roman" panose="02020603050405020304" pitchFamily="18" charset="0"/>
                          <a:cs typeface="Times New Roman" panose="02020603050405020304" pitchFamily="18" charset="0"/>
                        </a:rPr>
                        <a:t>Lab record evaluation</a:t>
                      </a:r>
                    </a:p>
                  </a:txBody>
                  <a:tcPr marT="34290" marB="34290"/>
                </a:tc>
                <a:extLst>
                  <a:ext uri="{0D108BD9-81ED-4DB2-BD59-A6C34878D82A}">
                    <a16:rowId xmlns="" xmlns:a16="http://schemas.microsoft.com/office/drawing/2014/main" val="1741343750"/>
                  </a:ext>
                </a:extLst>
              </a:tr>
              <a:tr h="174532">
                <a:tc>
                  <a:txBody>
                    <a:bodyPr/>
                    <a:lstStyle/>
                    <a:p>
                      <a:r>
                        <a:rPr lang="en-IN" sz="1400" dirty="0">
                          <a:latin typeface="Times New Roman" panose="02020603050405020304" pitchFamily="18" charset="0"/>
                          <a:cs typeface="Times New Roman" panose="02020603050405020304" pitchFamily="18" charset="0"/>
                        </a:rPr>
                        <a:t>4</a:t>
                      </a:r>
                    </a:p>
                  </a:txBody>
                  <a:tcPr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400" dirty="0">
                          <a:latin typeface="Times New Roman" panose="02020603050405020304" pitchFamily="18" charset="0"/>
                          <a:cs typeface="Times New Roman" panose="02020603050405020304" pitchFamily="18" charset="0"/>
                        </a:rPr>
                        <a:t>Lab test evaluation</a:t>
                      </a:r>
                    </a:p>
                    <a:p>
                      <a:endParaRPr lang="en-IN" sz="1400" dirty="0">
                        <a:latin typeface="Times New Roman" panose="02020603050405020304" pitchFamily="18" charset="0"/>
                        <a:cs typeface="Times New Roman" panose="02020603050405020304" pitchFamily="18" charset="0"/>
                      </a:endParaRPr>
                    </a:p>
                  </a:txBody>
                  <a:tcPr marT="34290" marB="34290"/>
                </a:tc>
                <a:extLst>
                  <a:ext uri="{0D108BD9-81ED-4DB2-BD59-A6C34878D82A}">
                    <a16:rowId xmlns="" xmlns:a16="http://schemas.microsoft.com/office/drawing/2014/main" val="3687190257"/>
                  </a:ext>
                </a:extLst>
              </a:tr>
              <a:tr h="174532">
                <a:tc>
                  <a:txBody>
                    <a:bodyPr/>
                    <a:lstStyle/>
                    <a:p>
                      <a:r>
                        <a:rPr lang="en-IN" sz="1400" dirty="0">
                          <a:latin typeface="Times New Roman" panose="02020603050405020304" pitchFamily="18" charset="0"/>
                          <a:cs typeface="Times New Roman" panose="02020603050405020304" pitchFamily="18" charset="0"/>
                        </a:rPr>
                        <a:t>5</a:t>
                      </a:r>
                    </a:p>
                  </a:txBody>
                  <a:tcPr marT="34290" marB="34290"/>
                </a:tc>
                <a:tc>
                  <a:txBody>
                    <a:bodyPr/>
                    <a:lstStyle/>
                    <a:p>
                      <a:r>
                        <a:rPr lang="en-IN" sz="1400" dirty="0">
                          <a:latin typeface="Times New Roman" panose="02020603050405020304" pitchFamily="18" charset="0"/>
                          <a:cs typeface="Times New Roman" panose="02020603050405020304" pitchFamily="18" charset="0"/>
                        </a:rPr>
                        <a:t>Project Work</a:t>
                      </a:r>
                    </a:p>
                  </a:txBody>
                  <a:tcPr marT="34290" marB="34290"/>
                </a:tc>
                <a:extLst>
                  <a:ext uri="{0D108BD9-81ED-4DB2-BD59-A6C34878D82A}">
                    <a16:rowId xmlns="" xmlns:a16="http://schemas.microsoft.com/office/drawing/2014/main" val="3488071081"/>
                  </a:ext>
                </a:extLst>
              </a:tr>
              <a:tr h="332288">
                <a:tc>
                  <a:txBody>
                    <a:bodyPr/>
                    <a:lstStyle/>
                    <a:p>
                      <a:r>
                        <a:rPr lang="en-IN" sz="1400" dirty="0">
                          <a:latin typeface="Times New Roman" panose="02020603050405020304" pitchFamily="18" charset="0"/>
                          <a:cs typeface="Times New Roman" panose="02020603050405020304" pitchFamily="18" charset="0"/>
                        </a:rPr>
                        <a:t>6</a:t>
                      </a:r>
                    </a:p>
                  </a:txBody>
                  <a:tcPr marT="34290" marB="34290"/>
                </a:tc>
                <a:tc>
                  <a:txBody>
                    <a:bodyPr/>
                    <a:lstStyle/>
                    <a:p>
                      <a:r>
                        <a:rPr lang="en-IN" sz="1400" dirty="0">
                          <a:latin typeface="Times New Roman" panose="02020603050405020304" pitchFamily="18" charset="0"/>
                          <a:cs typeface="Times New Roman" panose="02020603050405020304" pitchFamily="18" charset="0"/>
                        </a:rPr>
                        <a:t>Technical seminar</a:t>
                      </a:r>
                    </a:p>
                  </a:txBody>
                  <a:tcPr marT="34290" marB="34290"/>
                </a:tc>
                <a:extLst>
                  <a:ext uri="{0D108BD9-81ED-4DB2-BD59-A6C34878D82A}">
                    <a16:rowId xmlns="" xmlns:a16="http://schemas.microsoft.com/office/drawing/2014/main" val="122669715"/>
                  </a:ext>
                </a:extLst>
              </a:tr>
              <a:tr h="332288">
                <a:tc>
                  <a:txBody>
                    <a:bodyPr/>
                    <a:lstStyle/>
                    <a:p>
                      <a:r>
                        <a:rPr lang="en-IN" sz="1400" dirty="0">
                          <a:latin typeface="Times New Roman" panose="02020603050405020304" pitchFamily="18" charset="0"/>
                          <a:cs typeface="Times New Roman" panose="02020603050405020304" pitchFamily="18" charset="0"/>
                        </a:rPr>
                        <a:t>7</a:t>
                      </a:r>
                    </a:p>
                  </a:txBody>
                  <a:tcPr marT="34290" marB="34290"/>
                </a:tc>
                <a:tc>
                  <a:txBody>
                    <a:bodyPr/>
                    <a:lstStyle/>
                    <a:p>
                      <a:r>
                        <a:rPr lang="en-IN" sz="1400" dirty="0">
                          <a:latin typeface="Times New Roman" panose="02020603050405020304" pitchFamily="18" charset="0"/>
                          <a:cs typeface="Times New Roman" panose="02020603050405020304" pitchFamily="18" charset="0"/>
                        </a:rPr>
                        <a:t>Internship</a:t>
                      </a:r>
                    </a:p>
                  </a:txBody>
                  <a:tcPr marT="34290" marB="34290"/>
                </a:tc>
                <a:extLst>
                  <a:ext uri="{0D108BD9-81ED-4DB2-BD59-A6C34878D82A}">
                    <a16:rowId xmlns="" xmlns:a16="http://schemas.microsoft.com/office/drawing/2014/main" val="10007"/>
                  </a:ext>
                </a:extLst>
              </a:tr>
              <a:tr h="332288">
                <a:tc>
                  <a:txBody>
                    <a:bodyPr/>
                    <a:lstStyle/>
                    <a:p>
                      <a:r>
                        <a:rPr lang="en-IN" sz="1400" dirty="0">
                          <a:latin typeface="Times New Roman" panose="02020603050405020304" pitchFamily="18" charset="0"/>
                          <a:cs typeface="Times New Roman" panose="02020603050405020304" pitchFamily="18" charset="0"/>
                        </a:rPr>
                        <a:t>8</a:t>
                      </a:r>
                    </a:p>
                  </a:txBody>
                  <a:tcPr marT="34290" marB="34290"/>
                </a:tc>
                <a:tc>
                  <a:txBody>
                    <a:bodyPr/>
                    <a:lstStyle/>
                    <a:p>
                      <a:r>
                        <a:rPr lang="en-IN" sz="1400" dirty="0">
                          <a:latin typeface="Times New Roman" panose="02020603050405020304" pitchFamily="18" charset="0"/>
                          <a:cs typeface="Times New Roman" panose="02020603050405020304" pitchFamily="18" charset="0"/>
                        </a:rPr>
                        <a:t>Semester End Exam</a:t>
                      </a:r>
                    </a:p>
                  </a:txBody>
                  <a:tcPr marT="34290" marB="34290"/>
                </a:tc>
                <a:extLst>
                  <a:ext uri="{0D108BD9-81ED-4DB2-BD59-A6C34878D82A}">
                    <a16:rowId xmlns="" xmlns:a16="http://schemas.microsoft.com/office/drawing/2014/main" val="316255395"/>
                  </a:ext>
                </a:extLst>
              </a:tr>
              <a:tr h="332288">
                <a:tc gridSpan="2">
                  <a:txBody>
                    <a:bodyPr/>
                    <a:lstStyle/>
                    <a:p>
                      <a:r>
                        <a:rPr lang="en-IN" sz="1400" dirty="0">
                          <a:solidFill>
                            <a:schemeClr val="bg1"/>
                          </a:solidFill>
                          <a:latin typeface="Times New Roman" panose="02020603050405020304" pitchFamily="18" charset="0"/>
                          <a:cs typeface="Times New Roman" panose="02020603050405020304" pitchFamily="18" charset="0"/>
                        </a:rPr>
                        <a:t>Indirect Assessment Tool</a:t>
                      </a:r>
                    </a:p>
                  </a:txBody>
                  <a:tcPr marT="34290" marB="34290">
                    <a:solidFill>
                      <a:schemeClr val="tx1"/>
                    </a:solidFill>
                  </a:tcPr>
                </a:tc>
                <a:tc hMerge="1">
                  <a:txBody>
                    <a:bodyPr/>
                    <a:lstStyle/>
                    <a:p>
                      <a:endParaRPr lang="en-IN" dirty="0"/>
                    </a:p>
                  </a:txBody>
                  <a:tcPr/>
                </a:tc>
                <a:extLst>
                  <a:ext uri="{0D108BD9-81ED-4DB2-BD59-A6C34878D82A}">
                    <a16:rowId xmlns="" xmlns:a16="http://schemas.microsoft.com/office/drawing/2014/main" val="775230013"/>
                  </a:ext>
                </a:extLst>
              </a:tr>
              <a:tr h="332288">
                <a:tc>
                  <a:txBody>
                    <a:bodyPr/>
                    <a:lstStyle/>
                    <a:p>
                      <a:r>
                        <a:rPr lang="en-IN" sz="1400" dirty="0">
                          <a:latin typeface="Times New Roman" panose="02020603050405020304" pitchFamily="18" charset="0"/>
                          <a:cs typeface="Times New Roman" panose="02020603050405020304" pitchFamily="18" charset="0"/>
                        </a:rPr>
                        <a:t>1</a:t>
                      </a:r>
                    </a:p>
                  </a:txBody>
                  <a:tcPr marT="34290" marB="34290"/>
                </a:tc>
                <a:tc>
                  <a:txBody>
                    <a:bodyPr/>
                    <a:lstStyle/>
                    <a:p>
                      <a:r>
                        <a:rPr lang="en-IN" sz="1400" dirty="0">
                          <a:latin typeface="Times New Roman" panose="02020603050405020304" pitchFamily="18" charset="0"/>
                          <a:cs typeface="Times New Roman" panose="02020603050405020304" pitchFamily="18" charset="0"/>
                        </a:rPr>
                        <a:t>Course End Survey</a:t>
                      </a:r>
                    </a:p>
                  </a:txBody>
                  <a:tcPr marT="34290" marB="34290"/>
                </a:tc>
                <a:extLst>
                  <a:ext uri="{0D108BD9-81ED-4DB2-BD59-A6C34878D82A}">
                    <a16:rowId xmlns="" xmlns:a16="http://schemas.microsoft.com/office/drawing/2014/main" val="1703575123"/>
                  </a:ext>
                </a:extLst>
              </a:tr>
            </a:tbl>
          </a:graphicData>
        </a:graphic>
      </p:graphicFrame>
    </p:spTree>
    <p:extLst>
      <p:ext uri="{BB962C8B-B14F-4D97-AF65-F5344CB8AC3E}">
        <p14:creationId xmlns:p14="http://schemas.microsoft.com/office/powerpoint/2010/main" val="254094530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 y="0"/>
            <a:ext cx="1415442" cy="6858000"/>
          </a:xfrm>
          <a:prstGeom prst="rect">
            <a:avLst/>
          </a:prstGeom>
          <a:solidFill>
            <a:schemeClr val="accent4">
              <a:lumMod val="20000"/>
              <a:lumOff val="8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 name="Rectangle 4"/>
          <p:cNvSpPr/>
          <p:nvPr/>
        </p:nvSpPr>
        <p:spPr>
          <a:xfrm>
            <a:off x="1415442" y="6538586"/>
            <a:ext cx="9870510" cy="319414"/>
          </a:xfrm>
          <a:prstGeom prst="rect">
            <a:avLst/>
          </a:prstGeom>
          <a:solidFill>
            <a:schemeClr val="accent4">
              <a:lumMod val="20000"/>
              <a:lumOff val="8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C00000"/>
                </a:solidFill>
              </a:rPr>
              <a:t>Department of Electronics and Communication Engineering</a:t>
            </a:r>
            <a:endParaRPr lang="en-IN" b="1" dirty="0">
              <a:solidFill>
                <a:srgbClr val="C00000"/>
              </a:solidFill>
            </a:endParaRPr>
          </a:p>
        </p:txBody>
      </p:sp>
      <p:sp>
        <p:nvSpPr>
          <p:cNvPr id="6" name="Rectangle 5"/>
          <p:cNvSpPr/>
          <p:nvPr/>
        </p:nvSpPr>
        <p:spPr>
          <a:xfrm>
            <a:off x="1240077" y="0"/>
            <a:ext cx="175364" cy="6858000"/>
          </a:xfrm>
          <a:prstGeom prst="rect">
            <a:avLst/>
          </a:prstGeom>
          <a:solidFill>
            <a:srgbClr val="C0000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 name="Rounded Rectangle 6"/>
          <p:cNvSpPr/>
          <p:nvPr/>
        </p:nvSpPr>
        <p:spPr>
          <a:xfrm>
            <a:off x="11586575" y="6538586"/>
            <a:ext cx="488515" cy="319414"/>
          </a:xfrm>
          <a:prstGeom prst="roundRect">
            <a:avLst/>
          </a:prstGeom>
          <a:solidFill>
            <a:srgbClr val="C00000"/>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solidFill>
              </a:rPr>
              <a:t>24</a:t>
            </a:r>
            <a:endParaRPr lang="en-IN" dirty="0">
              <a:solidFill>
                <a:schemeClr val="bg1"/>
              </a:solidFill>
            </a:endParaRPr>
          </a:p>
        </p:txBody>
      </p:sp>
      <p:cxnSp>
        <p:nvCxnSpPr>
          <p:cNvPr id="11" name="Straight Connector 10"/>
          <p:cNvCxnSpPr/>
          <p:nvPr/>
        </p:nvCxnSpPr>
        <p:spPr>
          <a:xfrm flipV="1">
            <a:off x="1791222" y="759629"/>
            <a:ext cx="10039610" cy="12527"/>
          </a:xfrm>
          <a:prstGeom prst="line">
            <a:avLst/>
          </a:prstGeom>
          <a:ln w="38100"/>
        </p:spPr>
        <p:style>
          <a:lnRef idx="3">
            <a:schemeClr val="accent2"/>
          </a:lnRef>
          <a:fillRef idx="0">
            <a:schemeClr val="accent2"/>
          </a:fillRef>
          <a:effectRef idx="2">
            <a:schemeClr val="accent2"/>
          </a:effectRef>
          <a:fontRef idx="minor">
            <a:schemeClr val="tx1"/>
          </a:fontRef>
        </p:style>
      </p:cxnSp>
      <p:pic>
        <p:nvPicPr>
          <p:cNvPr id="21"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1033" y="116632"/>
            <a:ext cx="1026591" cy="960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ectangle 11"/>
          <p:cNvSpPr/>
          <p:nvPr/>
        </p:nvSpPr>
        <p:spPr>
          <a:xfrm>
            <a:off x="1791222" y="116632"/>
            <a:ext cx="10039610" cy="523220"/>
          </a:xfrm>
          <a:prstGeom prst="rect">
            <a:avLst/>
          </a:prstGeom>
        </p:spPr>
        <p:txBody>
          <a:bodyPr wrap="square">
            <a:spAutoFit/>
          </a:bodyPr>
          <a:lstStyle/>
          <a:p>
            <a:pPr algn="ctr"/>
            <a:r>
              <a:rPr lang="en-IN" sz="2800" b="1" dirty="0" smtClean="0">
                <a:solidFill>
                  <a:srgbClr val="002060"/>
                </a:solidFill>
                <a:latin typeface="Times New Roman" pitchFamily="18" charset="0"/>
                <a:cs typeface="Times New Roman" pitchFamily="18" charset="0"/>
              </a:rPr>
              <a:t>Criterion 3 -  Program Outcomes and Course Outcomes</a:t>
            </a:r>
            <a:endParaRPr lang="en-IN" sz="2800" b="1" dirty="0">
              <a:solidFill>
                <a:srgbClr val="002060"/>
              </a:solidFill>
              <a:latin typeface="Times New Roman" pitchFamily="18" charset="0"/>
              <a:cs typeface="Times New Roman" pitchFamily="18" charset="0"/>
            </a:endParaRPr>
          </a:p>
        </p:txBody>
      </p:sp>
      <p:sp>
        <p:nvSpPr>
          <p:cNvPr id="2" name="Rectangle 1"/>
          <p:cNvSpPr/>
          <p:nvPr/>
        </p:nvSpPr>
        <p:spPr>
          <a:xfrm>
            <a:off x="1791222" y="904502"/>
            <a:ext cx="10039610" cy="369332"/>
          </a:xfrm>
          <a:prstGeom prst="rect">
            <a:avLst/>
          </a:prstGeom>
        </p:spPr>
        <p:txBody>
          <a:bodyPr wrap="square">
            <a:spAutoFit/>
          </a:bodyPr>
          <a:lstStyle/>
          <a:p>
            <a:pPr algn="ctr"/>
            <a:r>
              <a:rPr lang="en-IN" b="1" dirty="0">
                <a:solidFill>
                  <a:srgbClr val="C00000"/>
                </a:solidFill>
              </a:rPr>
              <a:t>COURSE OUTCOMES: </a:t>
            </a:r>
            <a:r>
              <a:rPr lang="en-IN" b="1" dirty="0">
                <a:solidFill>
                  <a:srgbClr val="002060"/>
                </a:solidFill>
              </a:rPr>
              <a:t>After successful completion of the course, the student will be able to:</a:t>
            </a:r>
            <a:endParaRPr lang="en-US" b="1" dirty="0">
              <a:solidFill>
                <a:srgbClr val="002060"/>
              </a:solidFill>
            </a:endParaRPr>
          </a:p>
        </p:txBody>
      </p:sp>
      <p:graphicFrame>
        <p:nvGraphicFramePr>
          <p:cNvPr id="47" name="Table 46"/>
          <p:cNvGraphicFramePr>
            <a:graphicFrameLocks noGrp="1"/>
          </p:cNvGraphicFramePr>
          <p:nvPr>
            <p:extLst>
              <p:ext uri="{D42A27DB-BD31-4B8C-83A1-F6EECF244321}">
                <p14:modId xmlns:p14="http://schemas.microsoft.com/office/powerpoint/2010/main" val="2300153932"/>
              </p:ext>
            </p:extLst>
          </p:nvPr>
        </p:nvGraphicFramePr>
        <p:xfrm>
          <a:off x="2248422" y="1303068"/>
          <a:ext cx="8889331" cy="2389084"/>
        </p:xfrm>
        <a:graphic>
          <a:graphicData uri="http://schemas.openxmlformats.org/drawingml/2006/table">
            <a:tbl>
              <a:tblPr firstRow="1" bandRow="1">
                <a:tableStyleId>{17292A2E-F333-43FB-9621-5CBBE7FDCDCB}</a:tableStyleId>
              </a:tblPr>
              <a:tblGrid>
                <a:gridCol w="1011245">
                  <a:extLst>
                    <a:ext uri="{9D8B030D-6E8A-4147-A177-3AD203B41FA5}">
                      <a16:colId xmlns="" xmlns:a16="http://schemas.microsoft.com/office/drawing/2014/main" val="20000"/>
                    </a:ext>
                  </a:extLst>
                </a:gridCol>
                <a:gridCol w="7878086">
                  <a:extLst>
                    <a:ext uri="{9D8B030D-6E8A-4147-A177-3AD203B41FA5}">
                      <a16:colId xmlns="" xmlns:a16="http://schemas.microsoft.com/office/drawing/2014/main" val="20001"/>
                    </a:ext>
                  </a:extLst>
                </a:gridCol>
              </a:tblGrid>
              <a:tr h="488625">
                <a:tc>
                  <a:txBody>
                    <a:bodyPr/>
                    <a:lstStyle/>
                    <a:p>
                      <a:pPr algn="l"/>
                      <a:r>
                        <a:rPr lang="en-IN" sz="1400" dirty="0">
                          <a:solidFill>
                            <a:schemeClr val="tx1"/>
                          </a:solidFill>
                        </a:rPr>
                        <a:t>Course Outcome</a:t>
                      </a:r>
                      <a:endParaRPr lang="en-IN" sz="1400" dirty="0">
                        <a:solidFill>
                          <a:schemeClr val="tx1"/>
                        </a:solidFill>
                        <a:latin typeface="Calibri" panose="020F0502020204030204" pitchFamily="34" charset="0"/>
                        <a:cs typeface="Calibri" panose="020F0502020204030204" pitchFamily="34" charset="0"/>
                      </a:endParaRPr>
                    </a:p>
                  </a:txBody>
                  <a:tcPr>
                    <a:solidFill>
                      <a:schemeClr val="accent2">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1400" dirty="0">
                          <a:solidFill>
                            <a:schemeClr val="accent6">
                              <a:lumMod val="50000"/>
                            </a:schemeClr>
                          </a:solidFill>
                        </a:rPr>
                        <a:t>Subject: </a:t>
                      </a:r>
                      <a:r>
                        <a:rPr lang="en-IN" sz="1400" dirty="0" smtClean="0">
                          <a:solidFill>
                            <a:schemeClr val="accent6">
                              <a:lumMod val="50000"/>
                            </a:schemeClr>
                          </a:solidFill>
                        </a:rPr>
                        <a:t>Digital Signal Processing </a:t>
                      </a:r>
                      <a:r>
                        <a:rPr lang="en-IN" sz="1400" dirty="0" smtClean="0">
                          <a:solidFill>
                            <a:srgbClr val="7030A0"/>
                          </a:solidFill>
                        </a:rPr>
                        <a:t>Code</a:t>
                      </a:r>
                      <a:r>
                        <a:rPr lang="en-IN" sz="1400" dirty="0">
                          <a:solidFill>
                            <a:srgbClr val="7030A0"/>
                          </a:solidFill>
                        </a:rPr>
                        <a:t>: </a:t>
                      </a:r>
                      <a:r>
                        <a:rPr lang="en-IN" sz="1400" dirty="0" smtClean="0">
                          <a:solidFill>
                            <a:srgbClr val="7030A0"/>
                          </a:solidFill>
                        </a:rPr>
                        <a:t>17EC52</a:t>
                      </a:r>
                      <a:endParaRPr lang="en-IN" sz="1400" dirty="0">
                        <a:solidFill>
                          <a:srgbClr val="7030A0"/>
                        </a:solidFill>
                      </a:endParaRPr>
                    </a:p>
                    <a:p>
                      <a:pPr algn="l"/>
                      <a:r>
                        <a:rPr lang="en-IN" sz="1400" dirty="0">
                          <a:solidFill>
                            <a:schemeClr val="accent6">
                              <a:lumMod val="50000"/>
                            </a:schemeClr>
                          </a:solidFill>
                        </a:rPr>
                        <a:t>Semester: </a:t>
                      </a:r>
                      <a:r>
                        <a:rPr lang="en-IN" sz="1400" dirty="0" smtClean="0">
                          <a:solidFill>
                            <a:schemeClr val="accent6">
                              <a:lumMod val="50000"/>
                            </a:schemeClr>
                          </a:solidFill>
                        </a:rPr>
                        <a:t>5</a:t>
                      </a:r>
                      <a:r>
                        <a:rPr lang="en-IN" sz="1400" baseline="30000" dirty="0" smtClean="0">
                          <a:solidFill>
                            <a:schemeClr val="accent6">
                              <a:lumMod val="50000"/>
                            </a:schemeClr>
                          </a:solidFill>
                        </a:rPr>
                        <a:t>th</a:t>
                      </a:r>
                      <a:r>
                        <a:rPr lang="en-IN" sz="1400" dirty="0" smtClean="0">
                          <a:solidFill>
                            <a:schemeClr val="accent6">
                              <a:lumMod val="50000"/>
                            </a:schemeClr>
                          </a:solidFill>
                        </a:rPr>
                        <a:t> </a:t>
                      </a:r>
                      <a:r>
                        <a:rPr lang="en-IN" sz="1400" dirty="0">
                          <a:solidFill>
                            <a:schemeClr val="accent6">
                              <a:lumMod val="50000"/>
                            </a:schemeClr>
                          </a:solidFill>
                        </a:rPr>
                        <a:t>Sem</a:t>
                      </a:r>
                      <a:endParaRPr lang="en-IN" sz="1400" dirty="0">
                        <a:solidFill>
                          <a:schemeClr val="accent6">
                            <a:lumMod val="50000"/>
                          </a:schemeClr>
                        </a:solidFill>
                        <a:latin typeface="Calibri" panose="020F0502020204030204" pitchFamily="34" charset="0"/>
                        <a:cs typeface="Calibri" panose="020F0502020204030204" pitchFamily="34" charset="0"/>
                      </a:endParaRPr>
                    </a:p>
                  </a:txBody>
                  <a:tcPr>
                    <a:solidFill>
                      <a:schemeClr val="accent2">
                        <a:lumMod val="20000"/>
                        <a:lumOff val="80000"/>
                      </a:schemeClr>
                    </a:solidFill>
                  </a:tcPr>
                </a:tc>
                <a:extLst>
                  <a:ext uri="{0D108BD9-81ED-4DB2-BD59-A6C34878D82A}">
                    <a16:rowId xmlns="" xmlns:a16="http://schemas.microsoft.com/office/drawing/2014/main" val="10000"/>
                  </a:ext>
                </a:extLst>
              </a:tr>
              <a:tr h="488625">
                <a:tc>
                  <a:txBody>
                    <a:bodyPr/>
                    <a:lstStyle/>
                    <a:p>
                      <a:pPr algn="l"/>
                      <a:r>
                        <a:rPr lang="en-IN" sz="1400" b="1" dirty="0"/>
                        <a:t>CO 1</a:t>
                      </a:r>
                      <a:endParaRPr lang="en-IN" sz="1400" b="1" dirty="0">
                        <a:solidFill>
                          <a:srgbClr val="002060"/>
                        </a:solidFill>
                        <a:latin typeface="Calibri" panose="020F0502020204030204" pitchFamily="34" charset="0"/>
                        <a:cs typeface="Calibri" panose="020F0502020204030204" pitchFamily="34" charset="0"/>
                      </a:endParaRPr>
                    </a:p>
                  </a:txBody>
                  <a:tcPr/>
                </a:tc>
                <a:tc>
                  <a:txBody>
                    <a:bodyPr/>
                    <a:lstStyle/>
                    <a:p>
                      <a:pPr algn="l"/>
                      <a:r>
                        <a:rPr lang="en-US" sz="1400" b="1" kern="1200" dirty="0" smtClean="0">
                          <a:solidFill>
                            <a:schemeClr val="tx1"/>
                          </a:solidFill>
                          <a:effectLst/>
                          <a:latin typeface="+mj-lt"/>
                          <a:ea typeface="+mn-ea"/>
                          <a:cs typeface="+mn-cs"/>
                        </a:rPr>
                        <a:t>Apply </a:t>
                      </a:r>
                      <a:r>
                        <a:rPr lang="en-US" sz="1400" kern="1200" dirty="0" smtClean="0">
                          <a:solidFill>
                            <a:schemeClr val="tx1"/>
                          </a:solidFill>
                          <a:effectLst/>
                          <a:latin typeface="+mj-lt"/>
                          <a:ea typeface="+mn-ea"/>
                          <a:cs typeface="+mn-cs"/>
                        </a:rPr>
                        <a:t>mathematical knowledge</a:t>
                      </a:r>
                      <a:r>
                        <a:rPr lang="en-US" sz="1400" b="1" kern="1200" dirty="0" smtClean="0">
                          <a:solidFill>
                            <a:schemeClr val="tx1"/>
                          </a:solidFill>
                          <a:effectLst/>
                          <a:latin typeface="+mj-lt"/>
                          <a:ea typeface="+mn-ea"/>
                          <a:cs typeface="+mn-cs"/>
                        </a:rPr>
                        <a:t> </a:t>
                      </a:r>
                      <a:r>
                        <a:rPr lang="en-US" sz="1400" kern="1200" dirty="0" smtClean="0">
                          <a:solidFill>
                            <a:schemeClr val="tx1"/>
                          </a:solidFill>
                          <a:effectLst/>
                          <a:latin typeface="+mj-lt"/>
                          <a:ea typeface="+mn-ea"/>
                          <a:cs typeface="+mn-cs"/>
                        </a:rPr>
                        <a:t>to understand DFT, FFT, Basic Filters (Butterworth, </a:t>
                      </a:r>
                      <a:r>
                        <a:rPr lang="en-US" sz="1400" kern="1200" dirty="0" err="1" smtClean="0">
                          <a:solidFill>
                            <a:schemeClr val="tx1"/>
                          </a:solidFill>
                          <a:effectLst/>
                          <a:latin typeface="+mj-lt"/>
                          <a:ea typeface="+mn-ea"/>
                          <a:cs typeface="+mn-cs"/>
                        </a:rPr>
                        <a:t>Chebyshev</a:t>
                      </a:r>
                      <a:r>
                        <a:rPr lang="en-US" sz="1400" kern="1200" dirty="0" smtClean="0">
                          <a:solidFill>
                            <a:schemeClr val="tx1"/>
                          </a:solidFill>
                          <a:effectLst/>
                          <a:latin typeface="+mj-lt"/>
                          <a:ea typeface="+mn-ea"/>
                          <a:cs typeface="+mn-cs"/>
                        </a:rPr>
                        <a:t>) and Realization of Structures of FIR &amp; IIR Filter. </a:t>
                      </a:r>
                      <a:endParaRPr lang="en-IN" sz="1400" dirty="0">
                        <a:solidFill>
                          <a:srgbClr val="002060"/>
                        </a:solidFill>
                        <a:latin typeface="+mj-lt"/>
                        <a:cs typeface="Calibri" panose="020F0502020204030204" pitchFamily="34" charset="0"/>
                      </a:endParaRPr>
                    </a:p>
                  </a:txBody>
                  <a:tcPr/>
                </a:tc>
                <a:extLst>
                  <a:ext uri="{0D108BD9-81ED-4DB2-BD59-A6C34878D82A}">
                    <a16:rowId xmlns="" xmlns:a16="http://schemas.microsoft.com/office/drawing/2014/main" val="10001"/>
                  </a:ext>
                </a:extLst>
              </a:tr>
              <a:tr h="312560">
                <a:tc>
                  <a:txBody>
                    <a:bodyPr/>
                    <a:lstStyle/>
                    <a:p>
                      <a:pPr algn="l"/>
                      <a:r>
                        <a:rPr lang="en-IN" sz="1400" b="1" dirty="0"/>
                        <a:t>CO</a:t>
                      </a:r>
                      <a:r>
                        <a:rPr lang="en-IN" sz="1400" b="1" baseline="0" dirty="0"/>
                        <a:t> 2</a:t>
                      </a:r>
                      <a:endParaRPr lang="en-IN" sz="1400" b="1" dirty="0">
                        <a:solidFill>
                          <a:srgbClr val="002060"/>
                        </a:solidFill>
                        <a:latin typeface="Calibri" panose="020F0502020204030204" pitchFamily="34" charset="0"/>
                        <a:cs typeface="Calibri" panose="020F0502020204030204" pitchFamily="34"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1" kern="1200" dirty="0" smtClean="0">
                          <a:solidFill>
                            <a:schemeClr val="tx1"/>
                          </a:solidFill>
                          <a:effectLst/>
                          <a:latin typeface="+mj-lt"/>
                          <a:ea typeface="+mn-ea"/>
                          <a:cs typeface="+mn-cs"/>
                        </a:rPr>
                        <a:t>Analyze </a:t>
                      </a:r>
                      <a:r>
                        <a:rPr lang="en-US" sz="1400" kern="1200" dirty="0" smtClean="0">
                          <a:solidFill>
                            <a:schemeClr val="tx1"/>
                          </a:solidFill>
                          <a:effectLst/>
                          <a:latin typeface="+mj-lt"/>
                          <a:ea typeface="+mn-ea"/>
                          <a:cs typeface="+mn-cs"/>
                        </a:rPr>
                        <a:t>discrete systems using DFT, FFT and filtering formulation. </a:t>
                      </a:r>
                      <a:endParaRPr lang="en-IN" sz="1400" dirty="0">
                        <a:solidFill>
                          <a:srgbClr val="002060"/>
                        </a:solidFill>
                        <a:effectLst/>
                        <a:latin typeface="+mj-lt"/>
                        <a:ea typeface="Century Gothic"/>
                        <a:cs typeface="Calibri" panose="020F0502020204030204" pitchFamily="34" charset="0"/>
                      </a:endParaRPr>
                    </a:p>
                  </a:txBody>
                  <a:tcPr/>
                </a:tc>
                <a:extLst>
                  <a:ext uri="{0D108BD9-81ED-4DB2-BD59-A6C34878D82A}">
                    <a16:rowId xmlns="" xmlns:a16="http://schemas.microsoft.com/office/drawing/2014/main" val="10002"/>
                  </a:ext>
                </a:extLst>
              </a:tr>
              <a:tr h="287426">
                <a:tc>
                  <a:txBody>
                    <a:bodyPr/>
                    <a:lstStyle/>
                    <a:p>
                      <a:pPr algn="l"/>
                      <a:r>
                        <a:rPr lang="en-IN" sz="1400" b="1" dirty="0"/>
                        <a:t>CO 3</a:t>
                      </a:r>
                      <a:endParaRPr lang="en-IN" sz="1400" b="1" dirty="0">
                        <a:solidFill>
                          <a:srgbClr val="002060"/>
                        </a:solidFill>
                        <a:latin typeface="Calibri" panose="020F0502020204030204" pitchFamily="34" charset="0"/>
                        <a:cs typeface="Calibri" panose="020F0502020204030204" pitchFamily="34" charset="0"/>
                      </a:endParaRPr>
                    </a:p>
                  </a:txBody>
                  <a:tcPr/>
                </a:tc>
                <a:tc>
                  <a:txBody>
                    <a:bodyPr/>
                    <a:lstStyle/>
                    <a:p>
                      <a:pPr algn="l"/>
                      <a:r>
                        <a:rPr lang="en-US" sz="1400" b="1" kern="1200" dirty="0" smtClean="0">
                          <a:solidFill>
                            <a:schemeClr val="tx1"/>
                          </a:solidFill>
                          <a:effectLst/>
                          <a:latin typeface="+mj-lt"/>
                          <a:ea typeface="+mn-ea"/>
                          <a:cs typeface="+mn-cs"/>
                        </a:rPr>
                        <a:t>Design</a:t>
                      </a:r>
                      <a:r>
                        <a:rPr lang="en-US" sz="1400" kern="1200" dirty="0" smtClean="0">
                          <a:solidFill>
                            <a:schemeClr val="tx1"/>
                          </a:solidFill>
                          <a:effectLst/>
                          <a:latin typeface="+mj-lt"/>
                          <a:ea typeface="+mn-ea"/>
                          <a:cs typeface="+mn-cs"/>
                        </a:rPr>
                        <a:t> the IIR filters using Impulse invariance and Bilinear transformation method for given specifications.</a:t>
                      </a:r>
                      <a:endParaRPr lang="en-IN" sz="1400" dirty="0">
                        <a:solidFill>
                          <a:srgbClr val="002060"/>
                        </a:solidFill>
                        <a:latin typeface="+mj-lt"/>
                        <a:cs typeface="Calibri" panose="020F0502020204030204" pitchFamily="34" charset="0"/>
                      </a:endParaRPr>
                    </a:p>
                  </a:txBody>
                  <a:tcPr/>
                </a:tc>
                <a:extLst>
                  <a:ext uri="{0D108BD9-81ED-4DB2-BD59-A6C34878D82A}">
                    <a16:rowId xmlns="" xmlns:a16="http://schemas.microsoft.com/office/drawing/2014/main" val="10003"/>
                  </a:ext>
                </a:extLst>
              </a:tr>
              <a:tr h="287426">
                <a:tc>
                  <a:txBody>
                    <a:bodyPr/>
                    <a:lstStyle/>
                    <a:p>
                      <a:pPr algn="l"/>
                      <a:r>
                        <a:rPr lang="en-IN" sz="1400" b="1" dirty="0"/>
                        <a:t>CO 4</a:t>
                      </a:r>
                      <a:endParaRPr lang="en-IN" sz="1400" b="1" dirty="0">
                        <a:solidFill>
                          <a:srgbClr val="002060"/>
                        </a:solidFill>
                        <a:latin typeface="Calibri" panose="020F0502020204030204" pitchFamily="34" charset="0"/>
                        <a:cs typeface="Calibri" panose="020F0502020204030204" pitchFamily="34" charset="0"/>
                      </a:endParaRPr>
                    </a:p>
                  </a:txBody>
                  <a:tcPr/>
                </a:tc>
                <a:tc>
                  <a:txBody>
                    <a:bodyPr/>
                    <a:lstStyle/>
                    <a:p>
                      <a:pPr>
                        <a:lnSpc>
                          <a:spcPct val="115000"/>
                        </a:lnSpc>
                        <a:spcAft>
                          <a:spcPts val="0"/>
                        </a:spcAft>
                      </a:pPr>
                      <a:r>
                        <a:rPr lang="en-US" sz="1400" b="1" dirty="0">
                          <a:effectLst/>
                          <a:latin typeface="+mj-lt"/>
                          <a:ea typeface="Calibri"/>
                          <a:cs typeface="Times New Roman"/>
                        </a:rPr>
                        <a:t>Design </a:t>
                      </a:r>
                      <a:r>
                        <a:rPr lang="en-US" sz="1400" dirty="0">
                          <a:effectLst/>
                          <a:latin typeface="+mj-lt"/>
                          <a:ea typeface="Calibri"/>
                          <a:cs typeface="Times New Roman"/>
                        </a:rPr>
                        <a:t>the FIR filters using Rectangular, Hamming, </a:t>
                      </a:r>
                      <a:r>
                        <a:rPr lang="en-US" sz="1400" dirty="0" err="1">
                          <a:effectLst/>
                          <a:latin typeface="+mj-lt"/>
                          <a:ea typeface="Calibri"/>
                          <a:cs typeface="Times New Roman"/>
                        </a:rPr>
                        <a:t>Hanning</a:t>
                      </a:r>
                      <a:r>
                        <a:rPr lang="en-US" sz="1400" dirty="0">
                          <a:effectLst/>
                          <a:latin typeface="+mj-lt"/>
                          <a:ea typeface="Calibri"/>
                          <a:cs typeface="Times New Roman"/>
                        </a:rPr>
                        <a:t> and Bartlett window techniques.</a:t>
                      </a:r>
                      <a:endParaRPr lang="en-IN" sz="1400" dirty="0">
                        <a:effectLst/>
                        <a:latin typeface="+mj-lt"/>
                        <a:ea typeface="Calibri"/>
                        <a:cs typeface="Times New Roman"/>
                      </a:endParaRPr>
                    </a:p>
                  </a:txBody>
                  <a:tcPr marL="68580" marR="68580" marT="0" marB="0" anchor="ctr"/>
                </a:tc>
                <a:extLst>
                  <a:ext uri="{0D108BD9-81ED-4DB2-BD59-A6C34878D82A}">
                    <a16:rowId xmlns="" xmlns:a16="http://schemas.microsoft.com/office/drawing/2014/main" val="10004"/>
                  </a:ext>
                </a:extLst>
              </a:tr>
              <a:tr h="430604">
                <a:tc>
                  <a:txBody>
                    <a:bodyPr/>
                    <a:lstStyle/>
                    <a:p>
                      <a:pPr algn="l"/>
                      <a:r>
                        <a:rPr lang="en-IN" sz="1400" b="1" dirty="0"/>
                        <a:t>CO 5</a:t>
                      </a:r>
                      <a:endParaRPr lang="en-IN" sz="1400" b="1" dirty="0">
                        <a:solidFill>
                          <a:srgbClr val="002060"/>
                        </a:solidFill>
                        <a:latin typeface="Calibri" panose="020F0502020204030204" pitchFamily="34" charset="0"/>
                        <a:cs typeface="Calibri" panose="020F0502020204030204" pitchFamily="34" charset="0"/>
                      </a:endParaRPr>
                    </a:p>
                  </a:txBody>
                  <a:tcPr/>
                </a:tc>
                <a:tc>
                  <a:txBody>
                    <a:bodyPr/>
                    <a:lstStyle/>
                    <a:p>
                      <a:pPr>
                        <a:spcAft>
                          <a:spcPts val="0"/>
                        </a:spcAft>
                      </a:pPr>
                      <a:r>
                        <a:rPr lang="en-US" sz="1400" b="1" dirty="0">
                          <a:solidFill>
                            <a:srgbClr val="000000"/>
                          </a:solidFill>
                          <a:effectLst/>
                          <a:latin typeface="+mj-lt"/>
                          <a:ea typeface="Calibri"/>
                        </a:rPr>
                        <a:t>Implement </a:t>
                      </a:r>
                      <a:r>
                        <a:rPr lang="en-US" sz="1400" dirty="0">
                          <a:solidFill>
                            <a:srgbClr val="000000"/>
                          </a:solidFill>
                          <a:effectLst/>
                          <a:latin typeface="+mj-lt"/>
                          <a:ea typeface="Calibri"/>
                        </a:rPr>
                        <a:t>digital filters in a variety of forms:-Direct form I&amp; II, Parallel, Cascade and lattice structure. </a:t>
                      </a:r>
                      <a:endParaRPr lang="en-IN" sz="1400" dirty="0">
                        <a:solidFill>
                          <a:srgbClr val="000000"/>
                        </a:solidFill>
                        <a:effectLst/>
                        <a:latin typeface="+mj-lt"/>
                        <a:ea typeface="Calibri"/>
                      </a:endParaRPr>
                    </a:p>
                  </a:txBody>
                  <a:tcPr marL="68580" marR="68580" marT="0" marB="0" anchor="ctr"/>
                </a:tc>
                <a:extLst>
                  <a:ext uri="{0D108BD9-81ED-4DB2-BD59-A6C34878D82A}">
                    <a16:rowId xmlns="" xmlns:a16="http://schemas.microsoft.com/office/drawing/2014/main" val="10005"/>
                  </a:ext>
                </a:extLst>
              </a:tr>
            </a:tbl>
          </a:graphicData>
        </a:graphic>
      </p:graphicFrame>
      <p:sp>
        <p:nvSpPr>
          <p:cNvPr id="3" name="Rectangle 2"/>
          <p:cNvSpPr/>
          <p:nvPr/>
        </p:nvSpPr>
        <p:spPr>
          <a:xfrm>
            <a:off x="2571113" y="4548573"/>
            <a:ext cx="5627374" cy="369332"/>
          </a:xfrm>
          <a:prstGeom prst="rect">
            <a:avLst/>
          </a:prstGeom>
        </p:spPr>
        <p:txBody>
          <a:bodyPr wrap="none">
            <a:spAutoFit/>
          </a:bodyPr>
          <a:lstStyle/>
          <a:p>
            <a:r>
              <a:rPr lang="en-IN" b="1" dirty="0">
                <a:solidFill>
                  <a:srgbClr val="800000"/>
                </a:solidFill>
              </a:rPr>
              <a:t>Mapping  of COs with POs and PSOs (Articulation Matrix)</a:t>
            </a:r>
            <a:endParaRPr lang="en-IN" dirty="0"/>
          </a:p>
        </p:txBody>
      </p:sp>
      <p:graphicFrame>
        <p:nvGraphicFramePr>
          <p:cNvPr id="49" name="Table 48"/>
          <p:cNvGraphicFramePr>
            <a:graphicFrameLocks noGrp="1"/>
          </p:cNvGraphicFramePr>
          <p:nvPr>
            <p:extLst>
              <p:ext uri="{D42A27DB-BD31-4B8C-83A1-F6EECF244321}">
                <p14:modId xmlns:p14="http://schemas.microsoft.com/office/powerpoint/2010/main" val="1759864544"/>
              </p:ext>
            </p:extLst>
          </p:nvPr>
        </p:nvGraphicFramePr>
        <p:xfrm>
          <a:off x="1791222" y="4192601"/>
          <a:ext cx="7200802" cy="2018030"/>
        </p:xfrm>
        <a:graphic>
          <a:graphicData uri="http://schemas.openxmlformats.org/drawingml/2006/table">
            <a:tbl>
              <a:tblPr>
                <a:effectLst>
                  <a:outerShdw blurRad="63500" sx="102000" sy="102000" algn="ctr" rotWithShape="0">
                    <a:prstClr val="black">
                      <a:alpha val="40000"/>
                    </a:prstClr>
                  </a:outerShdw>
                </a:effectLst>
                <a:tableStyleId>{35758FB7-9AC5-4552-8A53-C91805E547FA}</a:tableStyleId>
              </a:tblPr>
              <a:tblGrid>
                <a:gridCol w="898120">
                  <a:extLst>
                    <a:ext uri="{9D8B030D-6E8A-4147-A177-3AD203B41FA5}">
                      <a16:colId xmlns="" xmlns:a16="http://schemas.microsoft.com/office/drawing/2014/main" val="20000"/>
                    </a:ext>
                  </a:extLst>
                </a:gridCol>
                <a:gridCol w="361022">
                  <a:extLst>
                    <a:ext uri="{9D8B030D-6E8A-4147-A177-3AD203B41FA5}">
                      <a16:colId xmlns="" xmlns:a16="http://schemas.microsoft.com/office/drawing/2014/main" val="20001"/>
                    </a:ext>
                  </a:extLst>
                </a:gridCol>
                <a:gridCol w="449060">
                  <a:extLst>
                    <a:ext uri="{9D8B030D-6E8A-4147-A177-3AD203B41FA5}">
                      <a16:colId xmlns="" xmlns:a16="http://schemas.microsoft.com/office/drawing/2014/main" val="20002"/>
                    </a:ext>
                  </a:extLst>
                </a:gridCol>
                <a:gridCol w="467040">
                  <a:extLst>
                    <a:ext uri="{9D8B030D-6E8A-4147-A177-3AD203B41FA5}">
                      <a16:colId xmlns="" xmlns:a16="http://schemas.microsoft.com/office/drawing/2014/main" val="20003"/>
                    </a:ext>
                  </a:extLst>
                </a:gridCol>
                <a:gridCol w="375042">
                  <a:extLst>
                    <a:ext uri="{9D8B030D-6E8A-4147-A177-3AD203B41FA5}">
                      <a16:colId xmlns="" xmlns:a16="http://schemas.microsoft.com/office/drawing/2014/main" val="20004"/>
                    </a:ext>
                  </a:extLst>
                </a:gridCol>
                <a:gridCol w="375042">
                  <a:extLst>
                    <a:ext uri="{9D8B030D-6E8A-4147-A177-3AD203B41FA5}">
                      <a16:colId xmlns="" xmlns:a16="http://schemas.microsoft.com/office/drawing/2014/main" val="20005"/>
                    </a:ext>
                  </a:extLst>
                </a:gridCol>
                <a:gridCol w="375042">
                  <a:extLst>
                    <a:ext uri="{9D8B030D-6E8A-4147-A177-3AD203B41FA5}">
                      <a16:colId xmlns="" xmlns:a16="http://schemas.microsoft.com/office/drawing/2014/main" val="20006"/>
                    </a:ext>
                  </a:extLst>
                </a:gridCol>
                <a:gridCol w="383320">
                  <a:extLst>
                    <a:ext uri="{9D8B030D-6E8A-4147-A177-3AD203B41FA5}">
                      <a16:colId xmlns="" xmlns:a16="http://schemas.microsoft.com/office/drawing/2014/main" val="20007"/>
                    </a:ext>
                  </a:extLst>
                </a:gridCol>
                <a:gridCol w="376223">
                  <a:extLst>
                    <a:ext uri="{9D8B030D-6E8A-4147-A177-3AD203B41FA5}">
                      <a16:colId xmlns="" xmlns:a16="http://schemas.microsoft.com/office/drawing/2014/main" val="20008"/>
                    </a:ext>
                  </a:extLst>
                </a:gridCol>
                <a:gridCol w="376223">
                  <a:extLst>
                    <a:ext uri="{9D8B030D-6E8A-4147-A177-3AD203B41FA5}">
                      <a16:colId xmlns="" xmlns:a16="http://schemas.microsoft.com/office/drawing/2014/main" val="20009"/>
                    </a:ext>
                  </a:extLst>
                </a:gridCol>
                <a:gridCol w="564968">
                  <a:extLst>
                    <a:ext uri="{9D8B030D-6E8A-4147-A177-3AD203B41FA5}">
                      <a16:colId xmlns="" xmlns:a16="http://schemas.microsoft.com/office/drawing/2014/main" val="20010"/>
                    </a:ext>
                  </a:extLst>
                </a:gridCol>
                <a:gridCol w="563701">
                  <a:extLst>
                    <a:ext uri="{9D8B030D-6E8A-4147-A177-3AD203B41FA5}">
                      <a16:colId xmlns="" xmlns:a16="http://schemas.microsoft.com/office/drawing/2014/main" val="20011"/>
                    </a:ext>
                  </a:extLst>
                </a:gridCol>
                <a:gridCol w="545333">
                  <a:extLst>
                    <a:ext uri="{9D8B030D-6E8A-4147-A177-3AD203B41FA5}">
                      <a16:colId xmlns="" xmlns:a16="http://schemas.microsoft.com/office/drawing/2014/main" val="20012"/>
                    </a:ext>
                  </a:extLst>
                </a:gridCol>
                <a:gridCol w="545333">
                  <a:extLst>
                    <a:ext uri="{9D8B030D-6E8A-4147-A177-3AD203B41FA5}">
                      <a16:colId xmlns="" xmlns:a16="http://schemas.microsoft.com/office/drawing/2014/main" val="20013"/>
                    </a:ext>
                  </a:extLst>
                </a:gridCol>
                <a:gridCol w="545333">
                  <a:extLst>
                    <a:ext uri="{9D8B030D-6E8A-4147-A177-3AD203B41FA5}">
                      <a16:colId xmlns="" xmlns:a16="http://schemas.microsoft.com/office/drawing/2014/main" val="20014"/>
                    </a:ext>
                  </a:extLst>
                </a:gridCol>
              </a:tblGrid>
              <a:tr h="288290">
                <a:tc>
                  <a:txBody>
                    <a:bodyPr/>
                    <a:lstStyle/>
                    <a:p>
                      <a:pPr marL="95885" algn="ctr">
                        <a:lnSpc>
                          <a:spcPct val="115000"/>
                        </a:lnSpc>
                        <a:spcAft>
                          <a:spcPts val="0"/>
                        </a:spcAft>
                      </a:pPr>
                      <a:r>
                        <a:rPr lang="en-IN" sz="1200" b="1" dirty="0">
                          <a:effectLst/>
                        </a:rPr>
                        <a:t>CO/PO</a:t>
                      </a:r>
                      <a:endParaRPr lang="en-IN" sz="1200" b="1" dirty="0">
                        <a:effectLst/>
                        <a:latin typeface="Century Gothic"/>
                        <a:ea typeface="Century Gothic"/>
                        <a:cs typeface="Times New Roman"/>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marL="26670" algn="ctr">
                        <a:lnSpc>
                          <a:spcPct val="115000"/>
                        </a:lnSpc>
                        <a:spcAft>
                          <a:spcPts val="0"/>
                        </a:spcAft>
                      </a:pPr>
                      <a:r>
                        <a:rPr lang="en-IN" sz="1200" b="1" dirty="0">
                          <a:effectLst/>
                        </a:rPr>
                        <a:t>PO1</a:t>
                      </a:r>
                      <a:endParaRPr lang="en-IN" sz="1200" b="1" dirty="0">
                        <a:effectLst/>
                        <a:latin typeface="Century Gothic"/>
                        <a:ea typeface="Century Gothic"/>
                        <a:cs typeface="Times New Roman"/>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marL="6985" algn="ctr">
                        <a:lnSpc>
                          <a:spcPct val="115000"/>
                        </a:lnSpc>
                        <a:spcAft>
                          <a:spcPts val="0"/>
                        </a:spcAft>
                      </a:pPr>
                      <a:r>
                        <a:rPr lang="en-IN" sz="1200" b="1" dirty="0">
                          <a:effectLst/>
                        </a:rPr>
                        <a:t>PO2</a:t>
                      </a:r>
                      <a:endParaRPr lang="en-IN" sz="1200" b="1" dirty="0">
                        <a:effectLst/>
                        <a:latin typeface="Century Gothic"/>
                        <a:ea typeface="Century Gothic"/>
                        <a:cs typeface="Times New Roman"/>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r">
                        <a:lnSpc>
                          <a:spcPct val="115000"/>
                        </a:lnSpc>
                        <a:spcAft>
                          <a:spcPts val="0"/>
                        </a:spcAft>
                      </a:pPr>
                      <a:r>
                        <a:rPr lang="en-IN" sz="1200" b="1" dirty="0">
                          <a:effectLst/>
                        </a:rPr>
                        <a:t>PO3</a:t>
                      </a:r>
                      <a:endParaRPr lang="en-IN" sz="1200" b="1" dirty="0">
                        <a:effectLst/>
                        <a:latin typeface="Century Gothic"/>
                        <a:ea typeface="Century Gothic"/>
                        <a:cs typeface="Times New Roman"/>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marL="26035" algn="ctr">
                        <a:lnSpc>
                          <a:spcPct val="115000"/>
                        </a:lnSpc>
                        <a:spcAft>
                          <a:spcPts val="0"/>
                        </a:spcAft>
                      </a:pPr>
                      <a:r>
                        <a:rPr lang="en-IN" sz="1200" b="1" dirty="0">
                          <a:effectLst/>
                        </a:rPr>
                        <a:t>PO4</a:t>
                      </a:r>
                      <a:endParaRPr lang="en-IN" sz="1200" b="1" dirty="0">
                        <a:effectLst/>
                        <a:latin typeface="Century Gothic"/>
                        <a:ea typeface="Century Gothic"/>
                        <a:cs typeface="Times New Roman"/>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marL="26035" algn="ctr">
                        <a:lnSpc>
                          <a:spcPct val="115000"/>
                        </a:lnSpc>
                        <a:spcAft>
                          <a:spcPts val="0"/>
                        </a:spcAft>
                      </a:pPr>
                      <a:r>
                        <a:rPr lang="en-IN" sz="1200" b="1" dirty="0">
                          <a:effectLst/>
                        </a:rPr>
                        <a:t>PO5</a:t>
                      </a:r>
                      <a:endParaRPr lang="en-IN" sz="1200" b="1" dirty="0">
                        <a:effectLst/>
                        <a:latin typeface="Century Gothic"/>
                        <a:ea typeface="Century Gothic"/>
                        <a:cs typeface="Times New Roman"/>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marL="28575" algn="ctr">
                        <a:lnSpc>
                          <a:spcPct val="115000"/>
                        </a:lnSpc>
                        <a:spcAft>
                          <a:spcPts val="0"/>
                        </a:spcAft>
                      </a:pPr>
                      <a:r>
                        <a:rPr lang="en-IN" sz="1200" b="1" dirty="0">
                          <a:effectLst/>
                        </a:rPr>
                        <a:t>PO6</a:t>
                      </a:r>
                      <a:endParaRPr lang="en-IN" sz="1200" b="1" dirty="0">
                        <a:effectLst/>
                        <a:latin typeface="Century Gothic"/>
                        <a:ea typeface="Century Gothic"/>
                        <a:cs typeface="Times New Roman"/>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marL="56515" algn="ctr">
                        <a:lnSpc>
                          <a:spcPct val="115000"/>
                        </a:lnSpc>
                        <a:spcAft>
                          <a:spcPts val="0"/>
                        </a:spcAft>
                      </a:pPr>
                      <a:r>
                        <a:rPr lang="en-IN" sz="1200" b="1" dirty="0">
                          <a:effectLst/>
                        </a:rPr>
                        <a:t>PO7</a:t>
                      </a:r>
                      <a:endParaRPr lang="en-IN" sz="1200" b="1" dirty="0">
                        <a:effectLst/>
                        <a:latin typeface="Century Gothic"/>
                        <a:ea typeface="Century Gothic"/>
                        <a:cs typeface="Times New Roman"/>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marL="31115" algn="ctr">
                        <a:lnSpc>
                          <a:spcPct val="115000"/>
                        </a:lnSpc>
                        <a:spcAft>
                          <a:spcPts val="0"/>
                        </a:spcAft>
                      </a:pPr>
                      <a:r>
                        <a:rPr lang="en-IN" sz="1200" b="1" dirty="0">
                          <a:effectLst/>
                        </a:rPr>
                        <a:t>PO8</a:t>
                      </a:r>
                      <a:endParaRPr lang="en-IN" sz="1200" b="1" dirty="0">
                        <a:effectLst/>
                        <a:latin typeface="Century Gothic"/>
                        <a:ea typeface="Century Gothic"/>
                        <a:cs typeface="Times New Roman"/>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marL="24765" algn="ctr">
                        <a:lnSpc>
                          <a:spcPct val="115000"/>
                        </a:lnSpc>
                        <a:spcAft>
                          <a:spcPts val="0"/>
                        </a:spcAft>
                      </a:pPr>
                      <a:r>
                        <a:rPr lang="en-IN" sz="1200" b="1" dirty="0">
                          <a:effectLst/>
                        </a:rPr>
                        <a:t>PO9</a:t>
                      </a:r>
                      <a:endParaRPr lang="en-IN" sz="1200" b="1" dirty="0">
                        <a:effectLst/>
                        <a:latin typeface="Century Gothic"/>
                        <a:ea typeface="Century Gothic"/>
                        <a:cs typeface="Times New Roman"/>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marL="66040" algn="ctr">
                        <a:lnSpc>
                          <a:spcPct val="115000"/>
                        </a:lnSpc>
                        <a:spcAft>
                          <a:spcPts val="0"/>
                        </a:spcAft>
                      </a:pPr>
                      <a:r>
                        <a:rPr lang="en-IN" sz="1200" b="1" dirty="0">
                          <a:effectLst/>
                        </a:rPr>
                        <a:t>PO10</a:t>
                      </a:r>
                      <a:endParaRPr lang="en-IN" sz="1200" b="1" dirty="0">
                        <a:effectLst/>
                        <a:latin typeface="Century Gothic"/>
                        <a:ea typeface="Century Gothic"/>
                        <a:cs typeface="Times New Roman"/>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marL="93345" algn="ctr">
                        <a:lnSpc>
                          <a:spcPct val="115000"/>
                        </a:lnSpc>
                        <a:spcAft>
                          <a:spcPts val="0"/>
                        </a:spcAft>
                      </a:pPr>
                      <a:r>
                        <a:rPr lang="en-IN" sz="1200" b="1" dirty="0">
                          <a:effectLst/>
                        </a:rPr>
                        <a:t>PO11</a:t>
                      </a:r>
                      <a:endParaRPr lang="en-IN" sz="1200" b="1" dirty="0">
                        <a:effectLst/>
                        <a:latin typeface="Century Gothic"/>
                        <a:ea typeface="Century Gothic"/>
                        <a:cs typeface="Times New Roman"/>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marL="95885" algn="ctr">
                        <a:lnSpc>
                          <a:spcPct val="115000"/>
                        </a:lnSpc>
                        <a:spcAft>
                          <a:spcPts val="0"/>
                        </a:spcAft>
                      </a:pPr>
                      <a:r>
                        <a:rPr lang="en-IN" sz="1200" b="1" dirty="0">
                          <a:effectLst/>
                        </a:rPr>
                        <a:t>PO12</a:t>
                      </a:r>
                      <a:endParaRPr lang="en-IN" sz="1200" b="1" dirty="0">
                        <a:effectLst/>
                        <a:latin typeface="Century Gothic"/>
                        <a:ea typeface="Century Gothic"/>
                        <a:cs typeface="Times New Roman"/>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marL="95885" algn="ctr">
                        <a:lnSpc>
                          <a:spcPct val="115000"/>
                        </a:lnSpc>
                        <a:spcAft>
                          <a:spcPts val="0"/>
                        </a:spcAft>
                      </a:pPr>
                      <a:r>
                        <a:rPr lang="en-IN" sz="1200" b="1" dirty="0">
                          <a:effectLst/>
                        </a:rPr>
                        <a:t>PSO1</a:t>
                      </a:r>
                      <a:endParaRPr lang="en-IN" sz="1200" b="1" dirty="0">
                        <a:effectLst/>
                        <a:latin typeface="Century Gothic"/>
                        <a:ea typeface="Century Gothic"/>
                        <a:cs typeface="Times New Roman"/>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marL="95885" algn="ctr">
                        <a:lnSpc>
                          <a:spcPct val="115000"/>
                        </a:lnSpc>
                        <a:spcAft>
                          <a:spcPts val="0"/>
                        </a:spcAft>
                      </a:pPr>
                      <a:r>
                        <a:rPr lang="en-IN" sz="1200" b="1" dirty="0">
                          <a:effectLst/>
                        </a:rPr>
                        <a:t>PSO2</a:t>
                      </a:r>
                      <a:endParaRPr lang="en-IN" sz="1200" b="1" dirty="0">
                        <a:effectLst/>
                        <a:latin typeface="Century Gothic"/>
                        <a:ea typeface="Century Gothic"/>
                        <a:cs typeface="Times New Roman"/>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extLst>
                  <a:ext uri="{0D108BD9-81ED-4DB2-BD59-A6C34878D82A}">
                    <a16:rowId xmlns="" xmlns:a16="http://schemas.microsoft.com/office/drawing/2014/main" val="10000"/>
                  </a:ext>
                </a:extLst>
              </a:tr>
              <a:tr h="288290">
                <a:tc>
                  <a:txBody>
                    <a:bodyPr/>
                    <a:lstStyle/>
                    <a:p>
                      <a:pPr marL="97155" algn="ctr">
                        <a:lnSpc>
                          <a:spcPct val="115000"/>
                        </a:lnSpc>
                        <a:spcAft>
                          <a:spcPts val="0"/>
                        </a:spcAft>
                      </a:pPr>
                      <a:r>
                        <a:rPr lang="en-IN" sz="1200" b="1" spc="-15" dirty="0">
                          <a:effectLst/>
                        </a:rPr>
                        <a:t>CO</a:t>
                      </a:r>
                      <a:r>
                        <a:rPr lang="en-IN" sz="1200" b="1" spc="-15" baseline="0" dirty="0">
                          <a:effectLst/>
                        </a:rPr>
                        <a:t> 1</a:t>
                      </a:r>
                      <a:endParaRPr lang="en-IN" sz="1200" b="1" dirty="0">
                        <a:effectLst/>
                        <a:latin typeface="Century Gothic"/>
                        <a:ea typeface="Century Gothic"/>
                        <a:cs typeface="Times New Roman"/>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a:lnSpc>
                          <a:spcPct val="115000"/>
                        </a:lnSpc>
                        <a:spcAft>
                          <a:spcPts val="0"/>
                        </a:spcAft>
                      </a:pPr>
                      <a:r>
                        <a:rPr lang="en-US" sz="1200" b="1" dirty="0">
                          <a:effectLst/>
                          <a:latin typeface="+mj-lt"/>
                          <a:ea typeface="Calibri"/>
                          <a:cs typeface="Times New Roman"/>
                        </a:rPr>
                        <a:t>  3</a:t>
                      </a:r>
                      <a:endParaRPr lang="en-IN" sz="1100" b="1" dirty="0">
                        <a:effectLst/>
                        <a:latin typeface="+mj-lt"/>
                        <a:ea typeface="Calibri"/>
                        <a:cs typeface="Times New Roman"/>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n-US" sz="1200" b="1" dirty="0" smtClean="0">
                          <a:effectLst/>
                          <a:latin typeface="+mj-lt"/>
                          <a:ea typeface="Calibri"/>
                          <a:cs typeface="Times New Roman"/>
                        </a:rPr>
                        <a:t>-</a:t>
                      </a:r>
                      <a:r>
                        <a:rPr lang="en-US" sz="1200" b="1" dirty="0">
                          <a:effectLst/>
                          <a:latin typeface="+mj-lt"/>
                          <a:ea typeface="Calibri"/>
                          <a:cs typeface="Times New Roman"/>
                        </a:rPr>
                        <a:t> </a:t>
                      </a:r>
                      <a:endParaRPr lang="en-IN" sz="1100" b="1" dirty="0">
                        <a:effectLst/>
                        <a:latin typeface="+mj-lt"/>
                        <a:ea typeface="Calibri"/>
                        <a:cs typeface="Times New Roman"/>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n-US" sz="1200" b="1" dirty="0" smtClean="0">
                          <a:effectLst/>
                          <a:latin typeface="+mj-lt"/>
                          <a:ea typeface="Calibri"/>
                          <a:cs typeface="Times New Roman"/>
                        </a:rPr>
                        <a:t>-</a:t>
                      </a:r>
                      <a:r>
                        <a:rPr lang="en-US" sz="1200" b="1" dirty="0">
                          <a:effectLst/>
                          <a:latin typeface="+mj-lt"/>
                          <a:ea typeface="Calibri"/>
                          <a:cs typeface="Times New Roman"/>
                        </a:rPr>
                        <a:t> </a:t>
                      </a:r>
                      <a:endParaRPr lang="en-IN" sz="1100" b="1" dirty="0">
                        <a:effectLst/>
                        <a:latin typeface="+mj-lt"/>
                        <a:ea typeface="Calibri"/>
                        <a:cs typeface="Times New Roman"/>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0160" algn="ctr">
                        <a:lnSpc>
                          <a:spcPct val="115000"/>
                        </a:lnSpc>
                        <a:spcAft>
                          <a:spcPts val="0"/>
                        </a:spcAft>
                      </a:pPr>
                      <a:r>
                        <a:rPr lang="en-IN" sz="1200" b="1">
                          <a:effectLst/>
                          <a:latin typeface="+mj-lt"/>
                        </a:rPr>
                        <a:t>-</a:t>
                      </a:r>
                      <a:endParaRPr lang="en-IN" sz="1200" b="1">
                        <a:effectLst/>
                        <a:latin typeface="+mj-lt"/>
                        <a:ea typeface="Century Gothic"/>
                        <a:cs typeface="Times New Roman"/>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3335" algn="ctr">
                        <a:lnSpc>
                          <a:spcPct val="115000"/>
                        </a:lnSpc>
                        <a:spcAft>
                          <a:spcPts val="0"/>
                        </a:spcAft>
                      </a:pPr>
                      <a:r>
                        <a:rPr lang="en-IN" sz="1200" b="1">
                          <a:effectLst/>
                          <a:latin typeface="+mj-lt"/>
                        </a:rPr>
                        <a:t>-</a:t>
                      </a:r>
                      <a:endParaRPr lang="en-IN" sz="1200" b="1">
                        <a:effectLst/>
                        <a:latin typeface="+mj-lt"/>
                        <a:ea typeface="Century Gothic"/>
                        <a:cs typeface="Times New Roman"/>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4605" algn="ctr">
                        <a:lnSpc>
                          <a:spcPct val="115000"/>
                        </a:lnSpc>
                        <a:spcAft>
                          <a:spcPts val="0"/>
                        </a:spcAft>
                      </a:pPr>
                      <a:r>
                        <a:rPr lang="en-IN" sz="1200" b="1">
                          <a:effectLst/>
                          <a:latin typeface="+mj-lt"/>
                        </a:rPr>
                        <a:t>-</a:t>
                      </a:r>
                      <a:endParaRPr lang="en-IN" sz="1200" b="1">
                        <a:effectLst/>
                        <a:latin typeface="+mj-lt"/>
                        <a:ea typeface="Century Gothic"/>
                        <a:cs typeface="Times New Roman"/>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5240" algn="ctr">
                        <a:lnSpc>
                          <a:spcPct val="115000"/>
                        </a:lnSpc>
                        <a:spcAft>
                          <a:spcPts val="0"/>
                        </a:spcAft>
                      </a:pPr>
                      <a:r>
                        <a:rPr lang="en-IN" sz="1200" b="1">
                          <a:effectLst/>
                          <a:latin typeface="+mj-lt"/>
                        </a:rPr>
                        <a:t>-</a:t>
                      </a:r>
                      <a:endParaRPr lang="en-IN" sz="1200" b="1">
                        <a:effectLst/>
                        <a:latin typeface="+mj-lt"/>
                        <a:ea typeface="Century Gothic"/>
                        <a:cs typeface="Times New Roman"/>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9050" algn="ctr">
                        <a:lnSpc>
                          <a:spcPct val="115000"/>
                        </a:lnSpc>
                        <a:spcAft>
                          <a:spcPts val="0"/>
                        </a:spcAft>
                      </a:pPr>
                      <a:r>
                        <a:rPr lang="en-IN" sz="1200" b="1">
                          <a:effectLst/>
                          <a:latin typeface="+mj-lt"/>
                        </a:rPr>
                        <a:t>-</a:t>
                      </a:r>
                      <a:endParaRPr lang="en-IN" sz="1200" b="1">
                        <a:effectLst/>
                        <a:latin typeface="+mj-lt"/>
                        <a:ea typeface="Century Gothic"/>
                        <a:cs typeface="Times New Roman"/>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2700" algn="ctr">
                        <a:lnSpc>
                          <a:spcPct val="115000"/>
                        </a:lnSpc>
                        <a:spcAft>
                          <a:spcPts val="0"/>
                        </a:spcAft>
                      </a:pPr>
                      <a:r>
                        <a:rPr lang="en-IN" sz="1200" b="1">
                          <a:effectLst/>
                          <a:latin typeface="+mj-lt"/>
                        </a:rPr>
                        <a:t>-</a:t>
                      </a:r>
                      <a:endParaRPr lang="en-IN" sz="1200" b="1">
                        <a:effectLst/>
                        <a:latin typeface="+mj-lt"/>
                        <a:ea typeface="Century Gothic"/>
                        <a:cs typeface="Times New Roman"/>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2700" algn="ctr">
                        <a:lnSpc>
                          <a:spcPct val="115000"/>
                        </a:lnSpc>
                        <a:spcAft>
                          <a:spcPts val="0"/>
                        </a:spcAft>
                      </a:pPr>
                      <a:r>
                        <a:rPr lang="en-IN" sz="1200" b="1">
                          <a:effectLst/>
                          <a:latin typeface="+mj-lt"/>
                        </a:rPr>
                        <a:t>-</a:t>
                      </a:r>
                      <a:endParaRPr lang="en-IN" sz="1200" b="1">
                        <a:effectLst/>
                        <a:latin typeface="+mj-lt"/>
                        <a:ea typeface="Century Gothic"/>
                        <a:cs typeface="Times New Roman"/>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2065" algn="ctr">
                        <a:lnSpc>
                          <a:spcPct val="115000"/>
                        </a:lnSpc>
                        <a:spcAft>
                          <a:spcPts val="0"/>
                        </a:spcAft>
                      </a:pPr>
                      <a:r>
                        <a:rPr lang="en-IN" sz="1200" b="1">
                          <a:effectLst/>
                          <a:latin typeface="+mj-lt"/>
                        </a:rPr>
                        <a:t>-</a:t>
                      </a:r>
                      <a:endParaRPr lang="en-IN" sz="1200" b="1">
                        <a:effectLst/>
                        <a:latin typeface="+mj-lt"/>
                        <a:ea typeface="Century Gothic"/>
                        <a:cs typeface="Times New Roman"/>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5875" algn="ctr">
                        <a:lnSpc>
                          <a:spcPct val="115000"/>
                        </a:lnSpc>
                        <a:spcAft>
                          <a:spcPts val="0"/>
                        </a:spcAft>
                      </a:pPr>
                      <a:r>
                        <a:rPr lang="en-IN" sz="1200" b="1" dirty="0">
                          <a:effectLst/>
                          <a:latin typeface="+mj-lt"/>
                        </a:rPr>
                        <a:t>-</a:t>
                      </a:r>
                      <a:endParaRPr lang="en-IN" sz="1200" b="1" dirty="0">
                        <a:effectLst/>
                        <a:latin typeface="+mj-lt"/>
                        <a:ea typeface="Century Gothic"/>
                        <a:cs typeface="Times New Roman"/>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n-US" sz="1200" b="1">
                          <a:effectLst/>
                          <a:latin typeface="+mj-lt"/>
                          <a:ea typeface="Calibri"/>
                          <a:cs typeface="Times New Roman"/>
                        </a:rPr>
                        <a:t>   2</a:t>
                      </a:r>
                      <a:endParaRPr lang="en-IN" sz="1100" b="1">
                        <a:effectLst/>
                        <a:latin typeface="+mj-lt"/>
                        <a:ea typeface="Calibri"/>
                        <a:cs typeface="Times New Roman"/>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5875" algn="ctr">
                        <a:lnSpc>
                          <a:spcPct val="115000"/>
                        </a:lnSpc>
                        <a:spcAft>
                          <a:spcPts val="0"/>
                        </a:spcAft>
                      </a:pPr>
                      <a:r>
                        <a:rPr lang="en-IN" sz="1200" b="1" dirty="0">
                          <a:effectLst/>
                          <a:latin typeface="+mj-lt"/>
                        </a:rPr>
                        <a:t>-</a:t>
                      </a:r>
                      <a:endParaRPr lang="en-IN" sz="1200" b="1" dirty="0">
                        <a:effectLst/>
                        <a:latin typeface="+mj-lt"/>
                        <a:ea typeface="Century Gothic"/>
                        <a:cs typeface="Times New Roman"/>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1"/>
                  </a:ext>
                </a:extLst>
              </a:tr>
              <a:tr h="288290">
                <a:tc>
                  <a:txBody>
                    <a:bodyPr/>
                    <a:lstStyle/>
                    <a:p>
                      <a:pPr marL="97155" algn="ctr">
                        <a:lnSpc>
                          <a:spcPct val="115000"/>
                        </a:lnSpc>
                        <a:spcAft>
                          <a:spcPts val="0"/>
                        </a:spcAft>
                      </a:pPr>
                      <a:r>
                        <a:rPr lang="en-IN" sz="1200" b="1" spc="-15" dirty="0">
                          <a:effectLst/>
                        </a:rPr>
                        <a:t>CO</a:t>
                      </a:r>
                      <a:r>
                        <a:rPr lang="en-IN" sz="1200" b="1" spc="-15" baseline="0" dirty="0">
                          <a:effectLst/>
                        </a:rPr>
                        <a:t> 2</a:t>
                      </a:r>
                      <a:endParaRPr lang="en-IN" sz="1200" b="1" dirty="0">
                        <a:effectLst/>
                        <a:latin typeface="Century Gothic"/>
                        <a:ea typeface="Century Gothic"/>
                        <a:cs typeface="Times New Roman"/>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a:lnSpc>
                          <a:spcPct val="115000"/>
                        </a:lnSpc>
                        <a:spcAft>
                          <a:spcPts val="0"/>
                        </a:spcAft>
                      </a:pPr>
                      <a:r>
                        <a:rPr lang="en-US" sz="1200" b="1" dirty="0">
                          <a:effectLst/>
                          <a:latin typeface="+mj-lt"/>
                          <a:ea typeface="Calibri"/>
                          <a:cs typeface="Times New Roman"/>
                        </a:rPr>
                        <a:t>  3</a:t>
                      </a:r>
                      <a:endParaRPr lang="en-IN" sz="1100" b="1" dirty="0">
                        <a:effectLst/>
                        <a:latin typeface="+mj-lt"/>
                        <a:ea typeface="Calibri"/>
                        <a:cs typeface="Times New Roman"/>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n-US" sz="1200" b="1" dirty="0">
                          <a:effectLst/>
                          <a:latin typeface="+mj-lt"/>
                          <a:ea typeface="Calibri"/>
                          <a:cs typeface="Times New Roman"/>
                        </a:rPr>
                        <a:t>    3</a:t>
                      </a:r>
                      <a:endParaRPr lang="en-IN" sz="1100" b="1" dirty="0">
                        <a:effectLst/>
                        <a:latin typeface="+mj-lt"/>
                        <a:ea typeface="Calibri"/>
                        <a:cs typeface="Times New Roman"/>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n-US" sz="1200" b="1" dirty="0">
                          <a:effectLst/>
                          <a:latin typeface="+mj-lt"/>
                          <a:ea typeface="Calibri"/>
                          <a:cs typeface="Times New Roman"/>
                        </a:rPr>
                        <a:t> </a:t>
                      </a:r>
                      <a:r>
                        <a:rPr lang="en-US" sz="1200" b="1" dirty="0" smtClean="0">
                          <a:effectLst/>
                          <a:latin typeface="+mj-lt"/>
                          <a:ea typeface="Calibri"/>
                          <a:cs typeface="Times New Roman"/>
                        </a:rPr>
                        <a:t>-</a:t>
                      </a:r>
                      <a:endParaRPr lang="en-IN" sz="1100" b="1" dirty="0">
                        <a:effectLst/>
                        <a:latin typeface="+mj-lt"/>
                        <a:ea typeface="Calibri"/>
                        <a:cs typeface="Times New Roman"/>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0160" algn="ctr">
                        <a:lnSpc>
                          <a:spcPct val="115000"/>
                        </a:lnSpc>
                        <a:spcAft>
                          <a:spcPts val="0"/>
                        </a:spcAft>
                      </a:pPr>
                      <a:r>
                        <a:rPr lang="en-IN" sz="1200" b="1" dirty="0">
                          <a:effectLst/>
                          <a:latin typeface="+mj-lt"/>
                        </a:rPr>
                        <a:t>-</a:t>
                      </a:r>
                      <a:endParaRPr lang="en-IN" sz="1200" b="1" dirty="0">
                        <a:effectLst/>
                        <a:latin typeface="+mj-lt"/>
                        <a:ea typeface="Century Gothic"/>
                        <a:cs typeface="Times New Roman"/>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3335" algn="ctr">
                        <a:lnSpc>
                          <a:spcPct val="115000"/>
                        </a:lnSpc>
                        <a:spcAft>
                          <a:spcPts val="0"/>
                        </a:spcAft>
                      </a:pPr>
                      <a:r>
                        <a:rPr lang="en-IN" sz="1200" b="1" dirty="0">
                          <a:effectLst/>
                          <a:latin typeface="+mj-lt"/>
                        </a:rPr>
                        <a:t>-</a:t>
                      </a:r>
                      <a:endParaRPr lang="en-IN" sz="1200" b="1" dirty="0">
                        <a:effectLst/>
                        <a:latin typeface="+mj-lt"/>
                        <a:ea typeface="Century Gothic"/>
                        <a:cs typeface="Times New Roman"/>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4605" algn="ctr">
                        <a:lnSpc>
                          <a:spcPct val="115000"/>
                        </a:lnSpc>
                        <a:spcAft>
                          <a:spcPts val="0"/>
                        </a:spcAft>
                      </a:pPr>
                      <a:r>
                        <a:rPr lang="en-IN" sz="1200" b="1" dirty="0">
                          <a:effectLst/>
                          <a:latin typeface="+mj-lt"/>
                        </a:rPr>
                        <a:t>-</a:t>
                      </a:r>
                      <a:endParaRPr lang="en-IN" sz="1200" b="1" dirty="0">
                        <a:effectLst/>
                        <a:latin typeface="+mj-lt"/>
                        <a:ea typeface="Century Gothic"/>
                        <a:cs typeface="Times New Roman"/>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5240" algn="ctr">
                        <a:lnSpc>
                          <a:spcPct val="115000"/>
                        </a:lnSpc>
                        <a:spcAft>
                          <a:spcPts val="0"/>
                        </a:spcAft>
                      </a:pPr>
                      <a:r>
                        <a:rPr lang="en-IN" sz="1200" b="1">
                          <a:effectLst/>
                          <a:latin typeface="+mj-lt"/>
                        </a:rPr>
                        <a:t>-</a:t>
                      </a:r>
                      <a:endParaRPr lang="en-IN" sz="1200" b="1">
                        <a:effectLst/>
                        <a:latin typeface="+mj-lt"/>
                        <a:ea typeface="Century Gothic"/>
                        <a:cs typeface="Times New Roman"/>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9050" algn="ctr">
                        <a:lnSpc>
                          <a:spcPct val="115000"/>
                        </a:lnSpc>
                        <a:spcAft>
                          <a:spcPts val="0"/>
                        </a:spcAft>
                      </a:pPr>
                      <a:r>
                        <a:rPr lang="en-IN" sz="1200" b="1">
                          <a:effectLst/>
                          <a:latin typeface="+mj-lt"/>
                        </a:rPr>
                        <a:t>-</a:t>
                      </a:r>
                      <a:endParaRPr lang="en-IN" sz="1200" b="1">
                        <a:effectLst/>
                        <a:latin typeface="+mj-lt"/>
                        <a:ea typeface="Century Gothic"/>
                        <a:cs typeface="Times New Roman"/>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2700" algn="ctr">
                        <a:lnSpc>
                          <a:spcPct val="115000"/>
                        </a:lnSpc>
                        <a:spcAft>
                          <a:spcPts val="0"/>
                        </a:spcAft>
                      </a:pPr>
                      <a:r>
                        <a:rPr lang="en-IN" sz="1200" b="1">
                          <a:effectLst/>
                          <a:latin typeface="+mj-lt"/>
                        </a:rPr>
                        <a:t>-</a:t>
                      </a:r>
                      <a:endParaRPr lang="en-IN" sz="1200" b="1">
                        <a:effectLst/>
                        <a:latin typeface="+mj-lt"/>
                        <a:ea typeface="Century Gothic"/>
                        <a:cs typeface="Times New Roman"/>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2700" algn="ctr">
                        <a:lnSpc>
                          <a:spcPct val="115000"/>
                        </a:lnSpc>
                        <a:spcAft>
                          <a:spcPts val="0"/>
                        </a:spcAft>
                      </a:pPr>
                      <a:r>
                        <a:rPr lang="en-IN" sz="1200" b="1" dirty="0">
                          <a:effectLst/>
                          <a:latin typeface="+mj-lt"/>
                        </a:rPr>
                        <a:t>-</a:t>
                      </a:r>
                      <a:endParaRPr lang="en-IN" sz="1200" b="1" dirty="0">
                        <a:effectLst/>
                        <a:latin typeface="+mj-lt"/>
                        <a:ea typeface="Century Gothic"/>
                        <a:cs typeface="Times New Roman"/>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2065" algn="ctr">
                        <a:lnSpc>
                          <a:spcPct val="115000"/>
                        </a:lnSpc>
                        <a:spcAft>
                          <a:spcPts val="0"/>
                        </a:spcAft>
                      </a:pPr>
                      <a:r>
                        <a:rPr lang="en-IN" sz="1200" b="1">
                          <a:effectLst/>
                          <a:latin typeface="+mj-lt"/>
                        </a:rPr>
                        <a:t>-</a:t>
                      </a:r>
                      <a:endParaRPr lang="en-IN" sz="1200" b="1">
                        <a:effectLst/>
                        <a:latin typeface="+mj-lt"/>
                        <a:ea typeface="Century Gothic"/>
                        <a:cs typeface="Times New Roman"/>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5875" algn="ctr">
                        <a:lnSpc>
                          <a:spcPct val="115000"/>
                        </a:lnSpc>
                        <a:spcAft>
                          <a:spcPts val="0"/>
                        </a:spcAft>
                      </a:pPr>
                      <a:r>
                        <a:rPr lang="en-IN" sz="1200" b="1" dirty="0">
                          <a:effectLst/>
                          <a:latin typeface="+mj-lt"/>
                        </a:rPr>
                        <a:t>-</a:t>
                      </a:r>
                      <a:endParaRPr lang="en-IN" sz="1200" b="1" dirty="0">
                        <a:effectLst/>
                        <a:latin typeface="+mj-lt"/>
                        <a:ea typeface="Century Gothic"/>
                        <a:cs typeface="Times New Roman"/>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n-US" sz="1200" b="1">
                          <a:effectLst/>
                          <a:latin typeface="+mj-lt"/>
                          <a:ea typeface="Calibri"/>
                          <a:cs typeface="Times New Roman"/>
                        </a:rPr>
                        <a:t>   2</a:t>
                      </a:r>
                      <a:endParaRPr lang="en-IN" sz="1100" b="1">
                        <a:effectLst/>
                        <a:latin typeface="+mj-lt"/>
                        <a:ea typeface="Calibri"/>
                        <a:cs typeface="Times New Roman"/>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5875" algn="ctr">
                        <a:lnSpc>
                          <a:spcPct val="115000"/>
                        </a:lnSpc>
                        <a:spcAft>
                          <a:spcPts val="0"/>
                        </a:spcAft>
                      </a:pPr>
                      <a:r>
                        <a:rPr lang="en-IN" sz="1200" b="1" dirty="0">
                          <a:effectLst/>
                          <a:latin typeface="+mj-lt"/>
                        </a:rPr>
                        <a:t>-</a:t>
                      </a:r>
                      <a:endParaRPr lang="en-IN" sz="1200" b="1" dirty="0">
                        <a:effectLst/>
                        <a:latin typeface="+mj-lt"/>
                        <a:ea typeface="Century Gothic"/>
                        <a:cs typeface="Times New Roman"/>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2"/>
                  </a:ext>
                </a:extLst>
              </a:tr>
              <a:tr h="288290">
                <a:tc>
                  <a:txBody>
                    <a:bodyPr/>
                    <a:lstStyle/>
                    <a:p>
                      <a:pPr marL="97155" algn="ctr">
                        <a:lnSpc>
                          <a:spcPct val="115000"/>
                        </a:lnSpc>
                        <a:spcAft>
                          <a:spcPts val="0"/>
                        </a:spcAft>
                      </a:pPr>
                      <a:r>
                        <a:rPr lang="en-IN" sz="1200" b="1" spc="-15" dirty="0">
                          <a:effectLst/>
                        </a:rPr>
                        <a:t>CO</a:t>
                      </a:r>
                      <a:r>
                        <a:rPr lang="en-IN" sz="1200" b="1" spc="-15" baseline="0" dirty="0">
                          <a:effectLst/>
                        </a:rPr>
                        <a:t> 3</a:t>
                      </a:r>
                      <a:endParaRPr lang="en-IN" sz="1200" b="1" dirty="0">
                        <a:effectLst/>
                        <a:latin typeface="Century Gothic"/>
                        <a:ea typeface="Century Gothic"/>
                        <a:cs typeface="Times New Roman"/>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a:lnSpc>
                          <a:spcPct val="115000"/>
                        </a:lnSpc>
                        <a:spcAft>
                          <a:spcPts val="0"/>
                        </a:spcAft>
                      </a:pPr>
                      <a:r>
                        <a:rPr lang="en-US" sz="1200" b="1" dirty="0">
                          <a:effectLst/>
                          <a:latin typeface="+mj-lt"/>
                          <a:ea typeface="Calibri"/>
                          <a:cs typeface="Times New Roman"/>
                        </a:rPr>
                        <a:t>  3</a:t>
                      </a:r>
                      <a:endParaRPr lang="en-IN" sz="1100" b="1" dirty="0">
                        <a:effectLst/>
                        <a:latin typeface="+mj-lt"/>
                        <a:ea typeface="Calibri"/>
                        <a:cs typeface="Times New Roman"/>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n-US" sz="1200" b="1" dirty="0">
                          <a:effectLst/>
                          <a:latin typeface="+mj-lt"/>
                          <a:ea typeface="Calibri"/>
                          <a:cs typeface="Times New Roman"/>
                        </a:rPr>
                        <a:t>    3</a:t>
                      </a:r>
                      <a:endParaRPr lang="en-IN" sz="1100" b="1" dirty="0">
                        <a:effectLst/>
                        <a:latin typeface="+mj-lt"/>
                        <a:ea typeface="Calibri"/>
                        <a:cs typeface="Times New Roman"/>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n-US" sz="1200" b="1" dirty="0">
                          <a:effectLst/>
                          <a:latin typeface="+mj-lt"/>
                          <a:ea typeface="Calibri"/>
                          <a:cs typeface="Times New Roman"/>
                        </a:rPr>
                        <a:t>   2</a:t>
                      </a:r>
                      <a:endParaRPr lang="en-IN" sz="1100" b="1" dirty="0">
                        <a:effectLst/>
                        <a:latin typeface="+mj-lt"/>
                        <a:ea typeface="Calibri"/>
                        <a:cs typeface="Times New Roman"/>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0160" algn="ctr">
                        <a:lnSpc>
                          <a:spcPct val="115000"/>
                        </a:lnSpc>
                        <a:spcAft>
                          <a:spcPts val="0"/>
                        </a:spcAft>
                      </a:pPr>
                      <a:r>
                        <a:rPr lang="en-IN" sz="1200" b="1" dirty="0">
                          <a:effectLst/>
                          <a:latin typeface="+mj-lt"/>
                        </a:rPr>
                        <a:t>-</a:t>
                      </a:r>
                      <a:endParaRPr lang="en-IN" sz="1200" b="1" dirty="0">
                        <a:effectLst/>
                        <a:latin typeface="+mj-lt"/>
                        <a:ea typeface="Century Gothic"/>
                        <a:cs typeface="Times New Roman"/>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3335" algn="ctr">
                        <a:lnSpc>
                          <a:spcPct val="115000"/>
                        </a:lnSpc>
                        <a:spcAft>
                          <a:spcPts val="0"/>
                        </a:spcAft>
                      </a:pPr>
                      <a:r>
                        <a:rPr lang="en-IN" sz="1200" b="1" dirty="0">
                          <a:effectLst/>
                          <a:latin typeface="+mj-lt"/>
                        </a:rPr>
                        <a:t>-</a:t>
                      </a:r>
                      <a:endParaRPr lang="en-IN" sz="1200" b="1" dirty="0">
                        <a:effectLst/>
                        <a:latin typeface="+mj-lt"/>
                        <a:ea typeface="Century Gothic"/>
                        <a:cs typeface="Times New Roman"/>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4605" algn="ctr">
                        <a:lnSpc>
                          <a:spcPct val="115000"/>
                        </a:lnSpc>
                        <a:spcAft>
                          <a:spcPts val="0"/>
                        </a:spcAft>
                      </a:pPr>
                      <a:r>
                        <a:rPr lang="en-IN" sz="1200" b="1" dirty="0">
                          <a:effectLst/>
                          <a:latin typeface="+mj-lt"/>
                        </a:rPr>
                        <a:t>-</a:t>
                      </a:r>
                      <a:endParaRPr lang="en-IN" sz="1200" b="1" dirty="0">
                        <a:effectLst/>
                        <a:latin typeface="+mj-lt"/>
                        <a:ea typeface="Century Gothic"/>
                        <a:cs typeface="Times New Roman"/>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5240" algn="ctr">
                        <a:lnSpc>
                          <a:spcPct val="115000"/>
                        </a:lnSpc>
                        <a:spcAft>
                          <a:spcPts val="0"/>
                        </a:spcAft>
                      </a:pPr>
                      <a:r>
                        <a:rPr lang="en-IN" sz="1200" b="1" dirty="0">
                          <a:effectLst/>
                          <a:latin typeface="+mj-lt"/>
                        </a:rPr>
                        <a:t>-</a:t>
                      </a:r>
                      <a:endParaRPr lang="en-IN" sz="1200" b="1" dirty="0">
                        <a:effectLst/>
                        <a:latin typeface="+mj-lt"/>
                        <a:ea typeface="Century Gothic"/>
                        <a:cs typeface="Times New Roman"/>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9050" algn="ctr">
                        <a:lnSpc>
                          <a:spcPct val="115000"/>
                        </a:lnSpc>
                        <a:spcAft>
                          <a:spcPts val="0"/>
                        </a:spcAft>
                      </a:pPr>
                      <a:r>
                        <a:rPr lang="en-IN" sz="1200" b="1" dirty="0">
                          <a:effectLst/>
                          <a:latin typeface="+mj-lt"/>
                        </a:rPr>
                        <a:t>-</a:t>
                      </a:r>
                      <a:endParaRPr lang="en-IN" sz="1200" b="1" dirty="0">
                        <a:effectLst/>
                        <a:latin typeface="+mj-lt"/>
                        <a:ea typeface="Century Gothic"/>
                        <a:cs typeface="Times New Roman"/>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2700" algn="ctr">
                        <a:lnSpc>
                          <a:spcPct val="115000"/>
                        </a:lnSpc>
                        <a:spcAft>
                          <a:spcPts val="0"/>
                        </a:spcAft>
                      </a:pPr>
                      <a:r>
                        <a:rPr lang="en-IN" sz="1200" b="1" dirty="0">
                          <a:effectLst/>
                          <a:latin typeface="+mj-lt"/>
                        </a:rPr>
                        <a:t>-</a:t>
                      </a:r>
                      <a:endParaRPr lang="en-IN" sz="1200" b="1" dirty="0">
                        <a:effectLst/>
                        <a:latin typeface="+mj-lt"/>
                        <a:ea typeface="Century Gothic"/>
                        <a:cs typeface="Times New Roman"/>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2700" algn="ctr">
                        <a:lnSpc>
                          <a:spcPct val="115000"/>
                        </a:lnSpc>
                        <a:spcAft>
                          <a:spcPts val="0"/>
                        </a:spcAft>
                      </a:pPr>
                      <a:r>
                        <a:rPr lang="en-IN" sz="1200" b="1" dirty="0">
                          <a:effectLst/>
                          <a:latin typeface="+mj-lt"/>
                        </a:rPr>
                        <a:t>-</a:t>
                      </a:r>
                      <a:endParaRPr lang="en-IN" sz="1200" b="1" dirty="0">
                        <a:effectLst/>
                        <a:latin typeface="+mj-lt"/>
                        <a:ea typeface="Century Gothic"/>
                        <a:cs typeface="Times New Roman"/>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2065" algn="ctr">
                        <a:lnSpc>
                          <a:spcPct val="115000"/>
                        </a:lnSpc>
                        <a:spcAft>
                          <a:spcPts val="0"/>
                        </a:spcAft>
                      </a:pPr>
                      <a:r>
                        <a:rPr lang="en-IN" sz="1200" b="1">
                          <a:effectLst/>
                          <a:latin typeface="+mj-lt"/>
                        </a:rPr>
                        <a:t>-</a:t>
                      </a:r>
                      <a:endParaRPr lang="en-IN" sz="1200" b="1">
                        <a:effectLst/>
                        <a:latin typeface="+mj-lt"/>
                        <a:ea typeface="Century Gothic"/>
                        <a:cs typeface="Times New Roman"/>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5875" algn="ctr">
                        <a:lnSpc>
                          <a:spcPct val="115000"/>
                        </a:lnSpc>
                        <a:spcAft>
                          <a:spcPts val="0"/>
                        </a:spcAft>
                      </a:pPr>
                      <a:r>
                        <a:rPr lang="en-IN" sz="1200" b="1" dirty="0">
                          <a:effectLst/>
                          <a:latin typeface="+mj-lt"/>
                        </a:rPr>
                        <a:t>-</a:t>
                      </a:r>
                      <a:endParaRPr lang="en-IN" sz="1200" b="1" dirty="0">
                        <a:effectLst/>
                        <a:latin typeface="+mj-lt"/>
                        <a:ea typeface="Century Gothic"/>
                        <a:cs typeface="Times New Roman"/>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n-US" sz="1200" b="1">
                          <a:effectLst/>
                          <a:latin typeface="+mj-lt"/>
                          <a:ea typeface="Calibri"/>
                          <a:cs typeface="Times New Roman"/>
                        </a:rPr>
                        <a:t>   2</a:t>
                      </a:r>
                      <a:endParaRPr lang="en-IN" sz="1100" b="1">
                        <a:effectLst/>
                        <a:latin typeface="+mj-lt"/>
                        <a:ea typeface="Calibri"/>
                        <a:cs typeface="Times New Roman"/>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5875" algn="ctr">
                        <a:lnSpc>
                          <a:spcPct val="115000"/>
                        </a:lnSpc>
                        <a:spcAft>
                          <a:spcPts val="0"/>
                        </a:spcAft>
                      </a:pPr>
                      <a:r>
                        <a:rPr lang="en-IN" sz="1200" b="1" dirty="0">
                          <a:effectLst/>
                          <a:latin typeface="+mj-lt"/>
                        </a:rPr>
                        <a:t>-</a:t>
                      </a:r>
                      <a:endParaRPr lang="en-IN" sz="1200" b="1" dirty="0">
                        <a:effectLst/>
                        <a:latin typeface="+mj-lt"/>
                        <a:ea typeface="Century Gothic"/>
                        <a:cs typeface="Times New Roman"/>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3"/>
                  </a:ext>
                </a:extLst>
              </a:tr>
              <a:tr h="288290">
                <a:tc>
                  <a:txBody>
                    <a:bodyPr/>
                    <a:lstStyle/>
                    <a:p>
                      <a:pPr marL="97155" algn="ctr">
                        <a:lnSpc>
                          <a:spcPct val="115000"/>
                        </a:lnSpc>
                        <a:spcAft>
                          <a:spcPts val="0"/>
                        </a:spcAft>
                      </a:pPr>
                      <a:r>
                        <a:rPr lang="en-IN" sz="1200" b="1" spc="-15" dirty="0">
                          <a:effectLst/>
                        </a:rPr>
                        <a:t>CO</a:t>
                      </a:r>
                      <a:r>
                        <a:rPr lang="en-IN" sz="1200" b="1" spc="-15" baseline="0" dirty="0">
                          <a:effectLst/>
                        </a:rPr>
                        <a:t> 4</a:t>
                      </a:r>
                      <a:endParaRPr lang="en-IN" sz="1200" b="1" dirty="0">
                        <a:effectLst/>
                        <a:latin typeface="Century Gothic"/>
                        <a:ea typeface="Century Gothic"/>
                        <a:cs typeface="Times New Roman"/>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a:lnSpc>
                          <a:spcPct val="115000"/>
                        </a:lnSpc>
                        <a:spcAft>
                          <a:spcPts val="0"/>
                        </a:spcAft>
                      </a:pPr>
                      <a:r>
                        <a:rPr lang="en-US" sz="1200" b="1">
                          <a:effectLst/>
                          <a:latin typeface="+mj-lt"/>
                          <a:ea typeface="Calibri"/>
                          <a:cs typeface="Times New Roman"/>
                        </a:rPr>
                        <a:t>  3</a:t>
                      </a:r>
                      <a:endParaRPr lang="en-IN" sz="1100" b="1">
                        <a:effectLst/>
                        <a:latin typeface="+mj-lt"/>
                        <a:ea typeface="Calibri"/>
                        <a:cs typeface="Times New Roman"/>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n-US" sz="1200" b="1" dirty="0">
                          <a:effectLst/>
                          <a:latin typeface="+mj-lt"/>
                          <a:ea typeface="Calibri"/>
                          <a:cs typeface="Times New Roman"/>
                        </a:rPr>
                        <a:t>    3</a:t>
                      </a:r>
                      <a:endParaRPr lang="en-IN" sz="1100" b="1" dirty="0">
                        <a:effectLst/>
                        <a:latin typeface="+mj-lt"/>
                        <a:ea typeface="Calibri"/>
                        <a:cs typeface="Times New Roman"/>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n-US" sz="1200" b="1" dirty="0">
                          <a:effectLst/>
                          <a:latin typeface="+mj-lt"/>
                          <a:ea typeface="Calibri"/>
                          <a:cs typeface="Times New Roman"/>
                        </a:rPr>
                        <a:t>   2</a:t>
                      </a:r>
                      <a:endParaRPr lang="en-IN" sz="1100" b="1" dirty="0">
                        <a:effectLst/>
                        <a:latin typeface="+mj-lt"/>
                        <a:ea typeface="Calibri"/>
                        <a:cs typeface="Times New Roman"/>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0160" algn="ctr">
                        <a:lnSpc>
                          <a:spcPct val="115000"/>
                        </a:lnSpc>
                        <a:spcAft>
                          <a:spcPts val="0"/>
                        </a:spcAft>
                      </a:pPr>
                      <a:r>
                        <a:rPr lang="en-IN" sz="1200" b="1" dirty="0">
                          <a:effectLst/>
                          <a:latin typeface="+mj-lt"/>
                        </a:rPr>
                        <a:t>-</a:t>
                      </a:r>
                      <a:endParaRPr lang="en-IN" sz="1200" b="1" dirty="0">
                        <a:effectLst/>
                        <a:latin typeface="+mj-lt"/>
                        <a:ea typeface="Century Gothic"/>
                        <a:cs typeface="Times New Roman"/>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3335" algn="ctr">
                        <a:lnSpc>
                          <a:spcPct val="115000"/>
                        </a:lnSpc>
                        <a:spcAft>
                          <a:spcPts val="0"/>
                        </a:spcAft>
                      </a:pPr>
                      <a:r>
                        <a:rPr lang="en-IN" sz="1200" b="1">
                          <a:effectLst/>
                          <a:latin typeface="+mj-lt"/>
                        </a:rPr>
                        <a:t>-</a:t>
                      </a:r>
                      <a:endParaRPr lang="en-IN" sz="1200" b="1">
                        <a:effectLst/>
                        <a:latin typeface="+mj-lt"/>
                        <a:ea typeface="Century Gothic"/>
                        <a:cs typeface="Times New Roman"/>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4605" algn="ctr">
                        <a:lnSpc>
                          <a:spcPct val="115000"/>
                        </a:lnSpc>
                        <a:spcAft>
                          <a:spcPts val="0"/>
                        </a:spcAft>
                      </a:pPr>
                      <a:r>
                        <a:rPr lang="en-IN" sz="1200" b="1">
                          <a:effectLst/>
                          <a:latin typeface="+mj-lt"/>
                        </a:rPr>
                        <a:t>-</a:t>
                      </a:r>
                      <a:endParaRPr lang="en-IN" sz="1200" b="1">
                        <a:effectLst/>
                        <a:latin typeface="+mj-lt"/>
                        <a:ea typeface="Century Gothic"/>
                        <a:cs typeface="Times New Roman"/>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5240" algn="ctr">
                        <a:lnSpc>
                          <a:spcPct val="115000"/>
                        </a:lnSpc>
                        <a:spcAft>
                          <a:spcPts val="0"/>
                        </a:spcAft>
                      </a:pPr>
                      <a:r>
                        <a:rPr lang="en-IN" sz="1200" b="1" dirty="0">
                          <a:effectLst/>
                          <a:latin typeface="+mj-lt"/>
                        </a:rPr>
                        <a:t>-</a:t>
                      </a:r>
                      <a:endParaRPr lang="en-IN" sz="1200" b="1" dirty="0">
                        <a:effectLst/>
                        <a:latin typeface="+mj-lt"/>
                        <a:ea typeface="Century Gothic"/>
                        <a:cs typeface="Times New Roman"/>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9050" algn="ctr">
                        <a:lnSpc>
                          <a:spcPct val="115000"/>
                        </a:lnSpc>
                        <a:spcAft>
                          <a:spcPts val="0"/>
                        </a:spcAft>
                      </a:pPr>
                      <a:r>
                        <a:rPr lang="en-IN" sz="1200" b="1">
                          <a:effectLst/>
                          <a:latin typeface="+mj-lt"/>
                        </a:rPr>
                        <a:t>-</a:t>
                      </a:r>
                      <a:endParaRPr lang="en-IN" sz="1200" b="1">
                        <a:effectLst/>
                        <a:latin typeface="+mj-lt"/>
                        <a:ea typeface="Century Gothic"/>
                        <a:cs typeface="Times New Roman"/>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2700" algn="ctr">
                        <a:lnSpc>
                          <a:spcPct val="115000"/>
                        </a:lnSpc>
                        <a:spcAft>
                          <a:spcPts val="0"/>
                        </a:spcAft>
                      </a:pPr>
                      <a:r>
                        <a:rPr lang="en-IN" sz="1200" b="1" dirty="0">
                          <a:effectLst/>
                          <a:latin typeface="+mj-lt"/>
                        </a:rPr>
                        <a:t>-</a:t>
                      </a:r>
                      <a:endParaRPr lang="en-IN" sz="1200" b="1" dirty="0">
                        <a:effectLst/>
                        <a:latin typeface="+mj-lt"/>
                        <a:ea typeface="Century Gothic"/>
                        <a:cs typeface="Times New Roman"/>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2700" algn="ctr">
                        <a:lnSpc>
                          <a:spcPct val="115000"/>
                        </a:lnSpc>
                        <a:spcAft>
                          <a:spcPts val="0"/>
                        </a:spcAft>
                      </a:pPr>
                      <a:r>
                        <a:rPr lang="en-IN" sz="1200" b="1" dirty="0">
                          <a:effectLst/>
                          <a:latin typeface="+mj-lt"/>
                        </a:rPr>
                        <a:t>-</a:t>
                      </a:r>
                      <a:endParaRPr lang="en-IN" sz="1200" b="1" dirty="0">
                        <a:effectLst/>
                        <a:latin typeface="+mj-lt"/>
                        <a:ea typeface="Century Gothic"/>
                        <a:cs typeface="Times New Roman"/>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2065" algn="ctr">
                        <a:lnSpc>
                          <a:spcPct val="115000"/>
                        </a:lnSpc>
                        <a:spcAft>
                          <a:spcPts val="0"/>
                        </a:spcAft>
                      </a:pPr>
                      <a:r>
                        <a:rPr lang="en-IN" sz="1200" b="1" dirty="0">
                          <a:effectLst/>
                          <a:latin typeface="+mj-lt"/>
                        </a:rPr>
                        <a:t>-</a:t>
                      </a:r>
                      <a:endParaRPr lang="en-IN" sz="1200" b="1" dirty="0">
                        <a:effectLst/>
                        <a:latin typeface="+mj-lt"/>
                        <a:ea typeface="Century Gothic"/>
                        <a:cs typeface="Times New Roman"/>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5875" algn="ctr">
                        <a:lnSpc>
                          <a:spcPct val="115000"/>
                        </a:lnSpc>
                        <a:spcAft>
                          <a:spcPts val="0"/>
                        </a:spcAft>
                      </a:pPr>
                      <a:r>
                        <a:rPr lang="en-IN" sz="1200" b="1" dirty="0">
                          <a:effectLst/>
                          <a:latin typeface="+mj-lt"/>
                        </a:rPr>
                        <a:t>-</a:t>
                      </a:r>
                      <a:endParaRPr lang="en-IN" sz="1200" b="1" dirty="0">
                        <a:effectLst/>
                        <a:latin typeface="+mj-lt"/>
                        <a:ea typeface="Century Gothic"/>
                        <a:cs typeface="Times New Roman"/>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n-US" sz="1200" b="1">
                          <a:effectLst/>
                          <a:latin typeface="+mj-lt"/>
                          <a:ea typeface="Calibri"/>
                          <a:cs typeface="Times New Roman"/>
                        </a:rPr>
                        <a:t>   2</a:t>
                      </a:r>
                      <a:endParaRPr lang="en-IN" sz="1100" b="1">
                        <a:effectLst/>
                        <a:latin typeface="+mj-lt"/>
                        <a:ea typeface="Calibri"/>
                        <a:cs typeface="Times New Roman"/>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5875" algn="ctr">
                        <a:lnSpc>
                          <a:spcPct val="115000"/>
                        </a:lnSpc>
                        <a:spcAft>
                          <a:spcPts val="0"/>
                        </a:spcAft>
                      </a:pPr>
                      <a:r>
                        <a:rPr lang="en-IN" sz="1200" b="1" dirty="0">
                          <a:effectLst/>
                          <a:latin typeface="+mj-lt"/>
                        </a:rPr>
                        <a:t>-</a:t>
                      </a:r>
                      <a:endParaRPr lang="en-IN" sz="1200" b="1" dirty="0">
                        <a:effectLst/>
                        <a:latin typeface="+mj-lt"/>
                        <a:ea typeface="Century Gothic"/>
                        <a:cs typeface="Times New Roman"/>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4"/>
                  </a:ext>
                </a:extLst>
              </a:tr>
              <a:tr h="288290">
                <a:tc>
                  <a:txBody>
                    <a:bodyPr/>
                    <a:lstStyle/>
                    <a:p>
                      <a:pPr marL="97155" algn="ctr">
                        <a:lnSpc>
                          <a:spcPct val="115000"/>
                        </a:lnSpc>
                        <a:spcAft>
                          <a:spcPts val="0"/>
                        </a:spcAft>
                      </a:pPr>
                      <a:r>
                        <a:rPr lang="en-IN" sz="1200" b="1" spc="-15" dirty="0">
                          <a:effectLst/>
                        </a:rPr>
                        <a:t>CO</a:t>
                      </a:r>
                      <a:r>
                        <a:rPr lang="en-IN" sz="1200" b="1" spc="-15" baseline="0" dirty="0">
                          <a:effectLst/>
                        </a:rPr>
                        <a:t> 5</a:t>
                      </a:r>
                      <a:endParaRPr lang="en-IN" sz="1200" b="1" dirty="0">
                        <a:effectLst/>
                        <a:latin typeface="Century Gothic"/>
                        <a:ea typeface="Century Gothic"/>
                        <a:cs typeface="Times New Roman"/>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a:lnSpc>
                          <a:spcPct val="115000"/>
                        </a:lnSpc>
                        <a:spcAft>
                          <a:spcPts val="0"/>
                        </a:spcAft>
                      </a:pPr>
                      <a:r>
                        <a:rPr lang="en-US" sz="1200" b="1">
                          <a:effectLst/>
                          <a:latin typeface="+mj-lt"/>
                          <a:ea typeface="Calibri"/>
                          <a:cs typeface="Times New Roman"/>
                        </a:rPr>
                        <a:t>  3</a:t>
                      </a:r>
                      <a:endParaRPr lang="en-IN" sz="1100" b="1">
                        <a:effectLst/>
                        <a:latin typeface="+mj-lt"/>
                        <a:ea typeface="Calibri"/>
                        <a:cs typeface="Times New Roman"/>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n-US" sz="1200" b="1">
                          <a:effectLst/>
                          <a:latin typeface="+mj-lt"/>
                          <a:ea typeface="Calibri"/>
                          <a:cs typeface="Times New Roman"/>
                        </a:rPr>
                        <a:t>    3</a:t>
                      </a:r>
                      <a:endParaRPr lang="en-IN" sz="1100" b="1">
                        <a:effectLst/>
                        <a:latin typeface="+mj-lt"/>
                        <a:ea typeface="Calibri"/>
                        <a:cs typeface="Times New Roman"/>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n-US" sz="1200" b="1" dirty="0">
                          <a:effectLst/>
                          <a:latin typeface="+mj-lt"/>
                          <a:ea typeface="Calibri"/>
                          <a:cs typeface="Times New Roman"/>
                        </a:rPr>
                        <a:t>   3</a:t>
                      </a:r>
                      <a:endParaRPr lang="en-IN" sz="1100" b="1" dirty="0">
                        <a:effectLst/>
                        <a:latin typeface="+mj-lt"/>
                        <a:ea typeface="Calibri"/>
                        <a:cs typeface="Times New Roman"/>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0160" algn="ctr">
                        <a:lnSpc>
                          <a:spcPct val="115000"/>
                        </a:lnSpc>
                        <a:spcAft>
                          <a:spcPts val="0"/>
                        </a:spcAft>
                      </a:pPr>
                      <a:r>
                        <a:rPr lang="en-IN" sz="1200" b="1" dirty="0">
                          <a:effectLst/>
                          <a:latin typeface="+mj-lt"/>
                        </a:rPr>
                        <a:t>-</a:t>
                      </a:r>
                      <a:endParaRPr lang="en-IN" sz="1200" b="1" dirty="0">
                        <a:effectLst/>
                        <a:latin typeface="+mj-lt"/>
                        <a:ea typeface="Century Gothic"/>
                        <a:cs typeface="Times New Roman"/>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3335" algn="ctr">
                        <a:lnSpc>
                          <a:spcPct val="115000"/>
                        </a:lnSpc>
                        <a:spcAft>
                          <a:spcPts val="0"/>
                        </a:spcAft>
                      </a:pPr>
                      <a:r>
                        <a:rPr lang="en-IN" sz="1200" b="1" dirty="0">
                          <a:effectLst/>
                          <a:latin typeface="+mj-lt"/>
                        </a:rPr>
                        <a:t>-</a:t>
                      </a:r>
                      <a:endParaRPr lang="en-IN" sz="1200" b="1" dirty="0">
                        <a:effectLst/>
                        <a:latin typeface="+mj-lt"/>
                        <a:ea typeface="Century Gothic"/>
                        <a:cs typeface="Times New Roman"/>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4605" algn="ctr">
                        <a:lnSpc>
                          <a:spcPct val="115000"/>
                        </a:lnSpc>
                        <a:spcAft>
                          <a:spcPts val="0"/>
                        </a:spcAft>
                      </a:pPr>
                      <a:r>
                        <a:rPr lang="en-IN" sz="1200" b="1" dirty="0">
                          <a:effectLst/>
                          <a:latin typeface="+mj-lt"/>
                        </a:rPr>
                        <a:t>-</a:t>
                      </a:r>
                      <a:endParaRPr lang="en-IN" sz="1200" b="1" dirty="0">
                        <a:effectLst/>
                        <a:latin typeface="+mj-lt"/>
                        <a:ea typeface="Century Gothic"/>
                        <a:cs typeface="Times New Roman"/>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5240" algn="ctr">
                        <a:lnSpc>
                          <a:spcPct val="115000"/>
                        </a:lnSpc>
                        <a:spcAft>
                          <a:spcPts val="0"/>
                        </a:spcAft>
                      </a:pPr>
                      <a:r>
                        <a:rPr lang="en-IN" sz="1200" b="1">
                          <a:effectLst/>
                          <a:latin typeface="+mj-lt"/>
                        </a:rPr>
                        <a:t>-</a:t>
                      </a:r>
                      <a:endParaRPr lang="en-IN" sz="1200" b="1">
                        <a:effectLst/>
                        <a:latin typeface="+mj-lt"/>
                        <a:ea typeface="Century Gothic"/>
                        <a:cs typeface="Times New Roman"/>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9050" algn="ctr">
                        <a:lnSpc>
                          <a:spcPct val="115000"/>
                        </a:lnSpc>
                        <a:spcAft>
                          <a:spcPts val="0"/>
                        </a:spcAft>
                      </a:pPr>
                      <a:r>
                        <a:rPr lang="en-IN" sz="1200" b="1">
                          <a:effectLst/>
                          <a:latin typeface="+mj-lt"/>
                        </a:rPr>
                        <a:t>-</a:t>
                      </a:r>
                      <a:endParaRPr lang="en-IN" sz="1200" b="1">
                        <a:effectLst/>
                        <a:latin typeface="+mj-lt"/>
                        <a:ea typeface="Century Gothic"/>
                        <a:cs typeface="Times New Roman"/>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2700" algn="ctr">
                        <a:lnSpc>
                          <a:spcPct val="115000"/>
                        </a:lnSpc>
                        <a:spcAft>
                          <a:spcPts val="0"/>
                        </a:spcAft>
                      </a:pPr>
                      <a:r>
                        <a:rPr lang="en-IN" sz="1200" b="1" dirty="0">
                          <a:effectLst/>
                          <a:latin typeface="+mj-lt"/>
                        </a:rPr>
                        <a:t>-</a:t>
                      </a:r>
                      <a:endParaRPr lang="en-IN" sz="1200" b="1" dirty="0">
                        <a:effectLst/>
                        <a:latin typeface="+mj-lt"/>
                        <a:ea typeface="Century Gothic"/>
                        <a:cs typeface="Times New Roman"/>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2700" algn="ctr">
                        <a:lnSpc>
                          <a:spcPct val="115000"/>
                        </a:lnSpc>
                        <a:spcAft>
                          <a:spcPts val="0"/>
                        </a:spcAft>
                      </a:pPr>
                      <a:r>
                        <a:rPr lang="en-IN" sz="1200" b="1" dirty="0">
                          <a:effectLst/>
                          <a:latin typeface="+mj-lt"/>
                        </a:rPr>
                        <a:t>-</a:t>
                      </a:r>
                      <a:endParaRPr lang="en-IN" sz="1200" b="1" dirty="0">
                        <a:effectLst/>
                        <a:latin typeface="+mj-lt"/>
                        <a:ea typeface="Century Gothic"/>
                        <a:cs typeface="Times New Roman"/>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2065" algn="ctr">
                        <a:lnSpc>
                          <a:spcPct val="115000"/>
                        </a:lnSpc>
                        <a:spcAft>
                          <a:spcPts val="0"/>
                        </a:spcAft>
                      </a:pPr>
                      <a:r>
                        <a:rPr lang="en-IN" sz="1200" b="1" dirty="0">
                          <a:effectLst/>
                          <a:latin typeface="+mj-lt"/>
                        </a:rPr>
                        <a:t>-</a:t>
                      </a:r>
                      <a:endParaRPr lang="en-IN" sz="1200" b="1" dirty="0">
                        <a:effectLst/>
                        <a:latin typeface="+mj-lt"/>
                        <a:ea typeface="Century Gothic"/>
                        <a:cs typeface="Times New Roman"/>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5875" algn="ctr">
                        <a:lnSpc>
                          <a:spcPct val="115000"/>
                        </a:lnSpc>
                        <a:spcAft>
                          <a:spcPts val="0"/>
                        </a:spcAft>
                      </a:pPr>
                      <a:r>
                        <a:rPr lang="en-IN" sz="1200" b="1" dirty="0">
                          <a:effectLst/>
                          <a:latin typeface="+mj-lt"/>
                        </a:rPr>
                        <a:t>-</a:t>
                      </a:r>
                      <a:endParaRPr lang="en-IN" sz="1200" b="1" dirty="0">
                        <a:effectLst/>
                        <a:latin typeface="+mj-lt"/>
                        <a:ea typeface="Century Gothic"/>
                        <a:cs typeface="Times New Roman"/>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n-US" sz="1200" b="1" dirty="0">
                          <a:effectLst/>
                          <a:latin typeface="+mj-lt"/>
                          <a:ea typeface="Calibri"/>
                          <a:cs typeface="Times New Roman"/>
                        </a:rPr>
                        <a:t>   3</a:t>
                      </a:r>
                      <a:endParaRPr lang="en-IN" sz="1100" b="1" dirty="0">
                        <a:effectLst/>
                        <a:latin typeface="+mj-lt"/>
                        <a:ea typeface="Calibri"/>
                        <a:cs typeface="Times New Roman"/>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5875" algn="ctr">
                        <a:lnSpc>
                          <a:spcPct val="115000"/>
                        </a:lnSpc>
                        <a:spcAft>
                          <a:spcPts val="0"/>
                        </a:spcAft>
                      </a:pPr>
                      <a:r>
                        <a:rPr lang="en-IN" sz="1200" b="1" dirty="0">
                          <a:effectLst/>
                          <a:latin typeface="+mj-lt"/>
                        </a:rPr>
                        <a:t>-</a:t>
                      </a:r>
                      <a:endParaRPr lang="en-IN" sz="1200" b="1" dirty="0">
                        <a:effectLst/>
                        <a:latin typeface="+mj-lt"/>
                        <a:ea typeface="Century Gothic"/>
                        <a:cs typeface="Times New Roman"/>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5"/>
                  </a:ext>
                </a:extLst>
              </a:tr>
              <a:tr h="288290">
                <a:tc>
                  <a:txBody>
                    <a:bodyPr/>
                    <a:lstStyle/>
                    <a:p>
                      <a:pPr marL="94615" algn="ctr">
                        <a:lnSpc>
                          <a:spcPct val="115000"/>
                        </a:lnSpc>
                        <a:spcAft>
                          <a:spcPts val="0"/>
                        </a:spcAft>
                      </a:pPr>
                      <a:r>
                        <a:rPr lang="en-IN" sz="1400" b="1" spc="-15" dirty="0">
                          <a:solidFill>
                            <a:srgbClr val="002060"/>
                          </a:solidFill>
                          <a:effectLst/>
                        </a:rPr>
                        <a:t>Average</a:t>
                      </a:r>
                      <a:endParaRPr lang="en-IN" sz="1400" b="1" dirty="0">
                        <a:solidFill>
                          <a:srgbClr val="002060"/>
                        </a:solidFill>
                        <a:effectLst/>
                        <a:latin typeface="Century Gothic"/>
                        <a:ea typeface="Century Gothic"/>
                        <a:cs typeface="Times New Roman"/>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marL="4445" algn="ctr">
                        <a:lnSpc>
                          <a:spcPct val="115000"/>
                        </a:lnSpc>
                        <a:spcBef>
                          <a:spcPts val="1005"/>
                        </a:spcBef>
                        <a:spcAft>
                          <a:spcPts val="0"/>
                        </a:spcAft>
                      </a:pPr>
                      <a:r>
                        <a:rPr lang="en-US" sz="1200" b="1">
                          <a:effectLst/>
                          <a:latin typeface="+mj-lt"/>
                          <a:ea typeface="Georgia"/>
                          <a:cs typeface="Georgia"/>
                        </a:rPr>
                        <a:t>  3</a:t>
                      </a:r>
                      <a:endParaRPr lang="en-IN" sz="1100" b="1">
                        <a:effectLst/>
                        <a:latin typeface="+mj-lt"/>
                        <a:ea typeface="Georgia"/>
                        <a:cs typeface="Georgia"/>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marL="2540" algn="ctr">
                        <a:lnSpc>
                          <a:spcPct val="115000"/>
                        </a:lnSpc>
                        <a:spcBef>
                          <a:spcPts val="1005"/>
                        </a:spcBef>
                        <a:spcAft>
                          <a:spcPts val="0"/>
                        </a:spcAft>
                      </a:pPr>
                      <a:r>
                        <a:rPr lang="en-US" sz="1200" b="1">
                          <a:effectLst/>
                          <a:latin typeface="+mj-lt"/>
                          <a:ea typeface="Georgia"/>
                          <a:cs typeface="Georgia"/>
                        </a:rPr>
                        <a:t>    3</a:t>
                      </a:r>
                      <a:endParaRPr lang="en-IN" sz="1100" b="1">
                        <a:effectLst/>
                        <a:latin typeface="+mj-lt"/>
                        <a:ea typeface="Georgia"/>
                        <a:cs typeface="Georgia"/>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marL="5080" algn="ctr">
                        <a:lnSpc>
                          <a:spcPct val="115000"/>
                        </a:lnSpc>
                        <a:spcBef>
                          <a:spcPts val="1005"/>
                        </a:spcBef>
                        <a:spcAft>
                          <a:spcPts val="0"/>
                        </a:spcAft>
                      </a:pPr>
                      <a:r>
                        <a:rPr lang="en-US" sz="1200" b="1" dirty="0">
                          <a:effectLst/>
                          <a:latin typeface="+mj-lt"/>
                          <a:ea typeface="Georgia"/>
                          <a:cs typeface="Georgia"/>
                        </a:rPr>
                        <a:t>2.33</a:t>
                      </a:r>
                      <a:endParaRPr lang="en-IN" sz="1100" b="1" dirty="0">
                        <a:effectLst/>
                        <a:latin typeface="+mj-lt"/>
                        <a:ea typeface="Georgia"/>
                        <a:cs typeface="Georgia"/>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marL="10160" algn="ctr">
                        <a:lnSpc>
                          <a:spcPct val="115000"/>
                        </a:lnSpc>
                        <a:spcAft>
                          <a:spcPts val="0"/>
                        </a:spcAft>
                      </a:pPr>
                      <a:r>
                        <a:rPr lang="en-IN" sz="1200" b="1" dirty="0">
                          <a:solidFill>
                            <a:srgbClr val="002060"/>
                          </a:solidFill>
                          <a:effectLst/>
                          <a:latin typeface="+mj-lt"/>
                        </a:rPr>
                        <a:t>-</a:t>
                      </a:r>
                      <a:endParaRPr lang="en-IN" sz="1200" b="1" dirty="0">
                        <a:solidFill>
                          <a:srgbClr val="002060"/>
                        </a:solidFill>
                        <a:effectLst/>
                        <a:latin typeface="+mj-lt"/>
                        <a:ea typeface="Century Gothic"/>
                        <a:cs typeface="Times New Roman"/>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marL="13335" algn="ctr">
                        <a:lnSpc>
                          <a:spcPct val="115000"/>
                        </a:lnSpc>
                        <a:spcAft>
                          <a:spcPts val="0"/>
                        </a:spcAft>
                      </a:pPr>
                      <a:r>
                        <a:rPr lang="en-IN" sz="1200" b="1" dirty="0">
                          <a:solidFill>
                            <a:srgbClr val="002060"/>
                          </a:solidFill>
                          <a:effectLst/>
                          <a:latin typeface="+mj-lt"/>
                        </a:rPr>
                        <a:t>-</a:t>
                      </a:r>
                      <a:endParaRPr lang="en-IN" sz="1200" b="1" dirty="0">
                        <a:solidFill>
                          <a:srgbClr val="002060"/>
                        </a:solidFill>
                        <a:effectLst/>
                        <a:latin typeface="+mj-lt"/>
                        <a:ea typeface="Century Gothic"/>
                        <a:cs typeface="Times New Roman"/>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marL="14605" algn="ctr">
                        <a:lnSpc>
                          <a:spcPct val="115000"/>
                        </a:lnSpc>
                        <a:spcAft>
                          <a:spcPts val="0"/>
                        </a:spcAft>
                      </a:pPr>
                      <a:r>
                        <a:rPr lang="en-IN" sz="1200" b="1" dirty="0">
                          <a:solidFill>
                            <a:srgbClr val="002060"/>
                          </a:solidFill>
                          <a:effectLst/>
                          <a:latin typeface="+mj-lt"/>
                        </a:rPr>
                        <a:t>-</a:t>
                      </a:r>
                      <a:endParaRPr lang="en-IN" sz="1200" b="1" dirty="0">
                        <a:solidFill>
                          <a:srgbClr val="002060"/>
                        </a:solidFill>
                        <a:effectLst/>
                        <a:latin typeface="+mj-lt"/>
                        <a:ea typeface="Century Gothic"/>
                        <a:cs typeface="Times New Roman"/>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marL="15240" algn="ctr">
                        <a:lnSpc>
                          <a:spcPct val="115000"/>
                        </a:lnSpc>
                        <a:spcAft>
                          <a:spcPts val="0"/>
                        </a:spcAft>
                      </a:pPr>
                      <a:r>
                        <a:rPr lang="en-IN" sz="1200" b="1" dirty="0">
                          <a:solidFill>
                            <a:srgbClr val="002060"/>
                          </a:solidFill>
                          <a:effectLst/>
                          <a:latin typeface="+mj-lt"/>
                        </a:rPr>
                        <a:t>-</a:t>
                      </a:r>
                      <a:endParaRPr lang="en-IN" sz="1200" b="1" dirty="0">
                        <a:solidFill>
                          <a:srgbClr val="002060"/>
                        </a:solidFill>
                        <a:effectLst/>
                        <a:latin typeface="+mj-lt"/>
                        <a:ea typeface="Century Gothic"/>
                        <a:cs typeface="Times New Roman"/>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marL="19050" algn="ctr">
                        <a:lnSpc>
                          <a:spcPct val="115000"/>
                        </a:lnSpc>
                        <a:spcAft>
                          <a:spcPts val="0"/>
                        </a:spcAft>
                      </a:pPr>
                      <a:r>
                        <a:rPr lang="en-IN" sz="1200" b="1" dirty="0">
                          <a:solidFill>
                            <a:srgbClr val="002060"/>
                          </a:solidFill>
                          <a:effectLst/>
                          <a:latin typeface="+mj-lt"/>
                        </a:rPr>
                        <a:t>-</a:t>
                      </a:r>
                      <a:endParaRPr lang="en-IN" sz="1200" b="1" dirty="0">
                        <a:solidFill>
                          <a:srgbClr val="002060"/>
                        </a:solidFill>
                        <a:effectLst/>
                        <a:latin typeface="+mj-lt"/>
                        <a:ea typeface="Century Gothic"/>
                        <a:cs typeface="Times New Roman"/>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marL="12700" algn="ctr">
                        <a:lnSpc>
                          <a:spcPct val="115000"/>
                        </a:lnSpc>
                        <a:spcAft>
                          <a:spcPts val="0"/>
                        </a:spcAft>
                      </a:pPr>
                      <a:r>
                        <a:rPr lang="en-IN" sz="1200" b="1" dirty="0">
                          <a:solidFill>
                            <a:srgbClr val="002060"/>
                          </a:solidFill>
                          <a:effectLst/>
                          <a:latin typeface="+mj-lt"/>
                        </a:rPr>
                        <a:t>-</a:t>
                      </a:r>
                      <a:endParaRPr lang="en-IN" sz="1200" b="1" dirty="0">
                        <a:solidFill>
                          <a:srgbClr val="002060"/>
                        </a:solidFill>
                        <a:effectLst/>
                        <a:latin typeface="+mj-lt"/>
                        <a:ea typeface="Century Gothic"/>
                        <a:cs typeface="Times New Roman"/>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marL="12700" algn="ctr">
                        <a:lnSpc>
                          <a:spcPct val="115000"/>
                        </a:lnSpc>
                        <a:spcAft>
                          <a:spcPts val="0"/>
                        </a:spcAft>
                      </a:pPr>
                      <a:r>
                        <a:rPr lang="en-IN" sz="1200" b="1" dirty="0">
                          <a:solidFill>
                            <a:srgbClr val="002060"/>
                          </a:solidFill>
                          <a:effectLst/>
                          <a:latin typeface="+mj-lt"/>
                        </a:rPr>
                        <a:t>-</a:t>
                      </a:r>
                      <a:endParaRPr lang="en-IN" sz="1200" b="1" dirty="0">
                        <a:solidFill>
                          <a:srgbClr val="002060"/>
                        </a:solidFill>
                        <a:effectLst/>
                        <a:latin typeface="+mj-lt"/>
                        <a:ea typeface="Century Gothic"/>
                        <a:cs typeface="Times New Roman"/>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marL="12065" algn="ctr">
                        <a:lnSpc>
                          <a:spcPct val="115000"/>
                        </a:lnSpc>
                        <a:spcAft>
                          <a:spcPts val="0"/>
                        </a:spcAft>
                      </a:pPr>
                      <a:r>
                        <a:rPr lang="en-IN" sz="1200" b="1" dirty="0">
                          <a:solidFill>
                            <a:srgbClr val="002060"/>
                          </a:solidFill>
                          <a:effectLst/>
                          <a:latin typeface="+mj-lt"/>
                        </a:rPr>
                        <a:t>-</a:t>
                      </a:r>
                      <a:endParaRPr lang="en-IN" sz="1200" b="1" dirty="0">
                        <a:solidFill>
                          <a:srgbClr val="002060"/>
                        </a:solidFill>
                        <a:effectLst/>
                        <a:latin typeface="+mj-lt"/>
                        <a:ea typeface="Century Gothic"/>
                        <a:cs typeface="Times New Roman"/>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marL="15875" algn="ctr">
                        <a:lnSpc>
                          <a:spcPct val="115000"/>
                        </a:lnSpc>
                        <a:spcAft>
                          <a:spcPts val="0"/>
                        </a:spcAft>
                      </a:pPr>
                      <a:r>
                        <a:rPr lang="en-IN" sz="1200" b="1" dirty="0">
                          <a:solidFill>
                            <a:srgbClr val="002060"/>
                          </a:solidFill>
                          <a:effectLst/>
                          <a:latin typeface="+mj-lt"/>
                        </a:rPr>
                        <a:t>-</a:t>
                      </a:r>
                      <a:endParaRPr lang="en-IN" sz="1200" b="1" dirty="0">
                        <a:solidFill>
                          <a:srgbClr val="002060"/>
                        </a:solidFill>
                        <a:effectLst/>
                        <a:latin typeface="+mj-lt"/>
                        <a:ea typeface="Century Gothic"/>
                        <a:cs typeface="Times New Roman"/>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marL="5715" algn="ctr">
                        <a:lnSpc>
                          <a:spcPct val="115000"/>
                        </a:lnSpc>
                        <a:spcBef>
                          <a:spcPts val="1005"/>
                        </a:spcBef>
                        <a:spcAft>
                          <a:spcPts val="0"/>
                        </a:spcAft>
                      </a:pPr>
                      <a:r>
                        <a:rPr lang="en-US" sz="1200" b="1" dirty="0">
                          <a:effectLst/>
                          <a:latin typeface="+mj-lt"/>
                          <a:ea typeface="Georgia"/>
                          <a:cs typeface="Georgia"/>
                        </a:rPr>
                        <a:t>  2.2</a:t>
                      </a:r>
                      <a:endParaRPr lang="en-IN" sz="1100" b="1" dirty="0">
                        <a:effectLst/>
                        <a:latin typeface="+mj-lt"/>
                        <a:ea typeface="Georgia"/>
                        <a:cs typeface="Georgia"/>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marL="15875" algn="ctr">
                        <a:lnSpc>
                          <a:spcPct val="115000"/>
                        </a:lnSpc>
                        <a:spcAft>
                          <a:spcPts val="0"/>
                        </a:spcAft>
                      </a:pPr>
                      <a:r>
                        <a:rPr lang="en-IN" sz="1200" b="1" dirty="0">
                          <a:solidFill>
                            <a:srgbClr val="002060"/>
                          </a:solidFill>
                          <a:effectLst/>
                          <a:latin typeface="+mj-lt"/>
                        </a:rPr>
                        <a:t>-</a:t>
                      </a:r>
                      <a:endParaRPr lang="en-IN" sz="1200" b="1" dirty="0">
                        <a:solidFill>
                          <a:srgbClr val="002060"/>
                        </a:solidFill>
                        <a:effectLst/>
                        <a:latin typeface="+mj-lt"/>
                        <a:ea typeface="Century Gothic"/>
                        <a:cs typeface="Times New Roman"/>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extLst>
                  <a:ext uri="{0D108BD9-81ED-4DB2-BD59-A6C34878D82A}">
                    <a16:rowId xmlns="" xmlns:a16="http://schemas.microsoft.com/office/drawing/2014/main" val="10006"/>
                  </a:ext>
                </a:extLst>
              </a:tr>
            </a:tbl>
          </a:graphicData>
        </a:graphic>
      </p:graphicFrame>
      <p:sp>
        <p:nvSpPr>
          <p:cNvPr id="50" name="TextBox 49"/>
          <p:cNvSpPr txBox="1"/>
          <p:nvPr/>
        </p:nvSpPr>
        <p:spPr>
          <a:xfrm>
            <a:off x="9643460" y="4552237"/>
            <a:ext cx="1526636" cy="923330"/>
          </a:xfrm>
          <a:prstGeom prst="rect">
            <a:avLst/>
          </a:prstGeom>
          <a:noFill/>
          <a:ln>
            <a:solidFill>
              <a:srgbClr val="800000"/>
            </a:solidFill>
          </a:ln>
          <a:effectLst>
            <a:glow rad="139700">
              <a:schemeClr val="accent3">
                <a:satMod val="175000"/>
                <a:alpha val="40000"/>
              </a:schemeClr>
            </a:glow>
          </a:effectLst>
        </p:spPr>
        <p:txBody>
          <a:bodyPr wrap="square" rtlCol="0">
            <a:spAutoFit/>
          </a:bodyPr>
          <a:lstStyle/>
          <a:p>
            <a:r>
              <a:rPr lang="en-IN" sz="1200" b="1" u="sng" dirty="0" smtClean="0"/>
              <a:t>Level</a:t>
            </a:r>
            <a:r>
              <a:rPr lang="en-IN" sz="1200" b="1" u="sng" dirty="0"/>
              <a:t>:</a:t>
            </a:r>
          </a:p>
          <a:p>
            <a:r>
              <a:rPr lang="en-IN" sz="1400" b="1" dirty="0">
                <a:solidFill>
                  <a:srgbClr val="C00000"/>
                </a:solidFill>
              </a:rPr>
              <a:t>       </a:t>
            </a:r>
            <a:r>
              <a:rPr lang="en-IN" sz="1400" b="1" dirty="0" smtClean="0">
                <a:solidFill>
                  <a:srgbClr val="C00000"/>
                </a:solidFill>
              </a:rPr>
              <a:t>3 - </a:t>
            </a:r>
            <a:r>
              <a:rPr lang="en-IN" sz="1400" b="1" dirty="0">
                <a:solidFill>
                  <a:srgbClr val="C00000"/>
                </a:solidFill>
              </a:rPr>
              <a:t>High </a:t>
            </a:r>
          </a:p>
          <a:p>
            <a:r>
              <a:rPr lang="en-IN" sz="1400" b="1" dirty="0">
                <a:solidFill>
                  <a:srgbClr val="C00000"/>
                </a:solidFill>
              </a:rPr>
              <a:t>       </a:t>
            </a:r>
            <a:r>
              <a:rPr lang="en-IN" sz="1400" b="1" dirty="0" smtClean="0">
                <a:solidFill>
                  <a:srgbClr val="C00000"/>
                </a:solidFill>
              </a:rPr>
              <a:t>2 - Moderate </a:t>
            </a:r>
            <a:endParaRPr lang="en-IN" sz="1400" b="1" dirty="0">
              <a:solidFill>
                <a:srgbClr val="C00000"/>
              </a:solidFill>
            </a:endParaRPr>
          </a:p>
          <a:p>
            <a:r>
              <a:rPr lang="en-IN" sz="1400" b="1" dirty="0">
                <a:solidFill>
                  <a:srgbClr val="C00000"/>
                </a:solidFill>
              </a:rPr>
              <a:t>       </a:t>
            </a:r>
            <a:r>
              <a:rPr lang="en-IN" sz="1400" b="1" dirty="0" smtClean="0">
                <a:solidFill>
                  <a:srgbClr val="C00000"/>
                </a:solidFill>
              </a:rPr>
              <a:t>1 - </a:t>
            </a:r>
            <a:r>
              <a:rPr lang="en-IN" sz="1400" b="1" dirty="0">
                <a:solidFill>
                  <a:srgbClr val="C00000"/>
                </a:solidFill>
              </a:rPr>
              <a:t>Low</a:t>
            </a:r>
          </a:p>
        </p:txBody>
      </p:sp>
    </p:spTree>
    <p:extLst>
      <p:ext uri="{BB962C8B-B14F-4D97-AF65-F5344CB8AC3E}">
        <p14:creationId xmlns:p14="http://schemas.microsoft.com/office/powerpoint/2010/main" val="348497385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 y="0"/>
            <a:ext cx="1415442" cy="6858000"/>
          </a:xfrm>
          <a:prstGeom prst="rect">
            <a:avLst/>
          </a:prstGeom>
          <a:solidFill>
            <a:schemeClr val="accent4">
              <a:lumMod val="20000"/>
              <a:lumOff val="8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 name="Rectangle 4"/>
          <p:cNvSpPr/>
          <p:nvPr/>
        </p:nvSpPr>
        <p:spPr>
          <a:xfrm>
            <a:off x="1415442" y="6538586"/>
            <a:ext cx="9870510" cy="319414"/>
          </a:xfrm>
          <a:prstGeom prst="rect">
            <a:avLst/>
          </a:prstGeom>
          <a:solidFill>
            <a:schemeClr val="accent4">
              <a:lumMod val="20000"/>
              <a:lumOff val="8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C00000"/>
                </a:solidFill>
              </a:rPr>
              <a:t>Department of Electronics and Communication Engineering</a:t>
            </a:r>
            <a:endParaRPr lang="en-IN" b="1" dirty="0">
              <a:solidFill>
                <a:srgbClr val="C00000"/>
              </a:solidFill>
            </a:endParaRPr>
          </a:p>
        </p:txBody>
      </p:sp>
      <p:sp>
        <p:nvSpPr>
          <p:cNvPr id="6" name="Rectangle 5"/>
          <p:cNvSpPr/>
          <p:nvPr/>
        </p:nvSpPr>
        <p:spPr>
          <a:xfrm>
            <a:off x="1240077" y="0"/>
            <a:ext cx="175364" cy="6858000"/>
          </a:xfrm>
          <a:prstGeom prst="rect">
            <a:avLst/>
          </a:prstGeom>
          <a:solidFill>
            <a:srgbClr val="C0000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 name="Rounded Rectangle 6"/>
          <p:cNvSpPr/>
          <p:nvPr/>
        </p:nvSpPr>
        <p:spPr>
          <a:xfrm>
            <a:off x="11586575" y="6538586"/>
            <a:ext cx="488515" cy="319414"/>
          </a:xfrm>
          <a:prstGeom prst="roundRect">
            <a:avLst/>
          </a:prstGeom>
          <a:solidFill>
            <a:srgbClr val="C00000"/>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smtClean="0">
                <a:solidFill>
                  <a:schemeClr val="bg1"/>
                </a:solidFill>
              </a:rPr>
              <a:t>25</a:t>
            </a:r>
            <a:endParaRPr lang="en-IN" dirty="0">
              <a:solidFill>
                <a:schemeClr val="bg1"/>
              </a:solidFill>
            </a:endParaRPr>
          </a:p>
        </p:txBody>
      </p:sp>
      <p:cxnSp>
        <p:nvCxnSpPr>
          <p:cNvPr id="11" name="Straight Connector 10"/>
          <p:cNvCxnSpPr/>
          <p:nvPr/>
        </p:nvCxnSpPr>
        <p:spPr>
          <a:xfrm flipV="1">
            <a:off x="1791222" y="759629"/>
            <a:ext cx="10039610" cy="12527"/>
          </a:xfrm>
          <a:prstGeom prst="line">
            <a:avLst/>
          </a:prstGeom>
          <a:ln w="38100"/>
        </p:spPr>
        <p:style>
          <a:lnRef idx="3">
            <a:schemeClr val="accent2"/>
          </a:lnRef>
          <a:fillRef idx="0">
            <a:schemeClr val="accent2"/>
          </a:fillRef>
          <a:effectRef idx="2">
            <a:schemeClr val="accent2"/>
          </a:effectRef>
          <a:fontRef idx="minor">
            <a:schemeClr val="tx1"/>
          </a:fontRef>
        </p:style>
      </p:cxnSp>
      <p:pic>
        <p:nvPicPr>
          <p:cNvPr id="21"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1033" y="116632"/>
            <a:ext cx="1026591" cy="960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ectangle 11"/>
          <p:cNvSpPr/>
          <p:nvPr/>
        </p:nvSpPr>
        <p:spPr>
          <a:xfrm>
            <a:off x="1791222" y="116632"/>
            <a:ext cx="10039610" cy="523220"/>
          </a:xfrm>
          <a:prstGeom prst="rect">
            <a:avLst/>
          </a:prstGeom>
        </p:spPr>
        <p:txBody>
          <a:bodyPr wrap="square">
            <a:spAutoFit/>
          </a:bodyPr>
          <a:lstStyle/>
          <a:p>
            <a:pPr algn="ctr"/>
            <a:r>
              <a:rPr lang="en-IN" sz="2800" b="1" dirty="0" smtClean="0">
                <a:solidFill>
                  <a:srgbClr val="002060"/>
                </a:solidFill>
                <a:latin typeface="Times New Roman" pitchFamily="18" charset="0"/>
                <a:cs typeface="Times New Roman" pitchFamily="18" charset="0"/>
              </a:rPr>
              <a:t>Criterion 3 -  Program Outcomes and Course Outcomes</a:t>
            </a:r>
            <a:endParaRPr lang="en-IN" sz="2800" b="1" dirty="0">
              <a:solidFill>
                <a:srgbClr val="002060"/>
              </a:solidFill>
              <a:latin typeface="Times New Roman" pitchFamily="18" charset="0"/>
              <a:cs typeface="Times New Roman" pitchFamily="18" charset="0"/>
            </a:endParaRPr>
          </a:p>
        </p:txBody>
      </p:sp>
      <p:graphicFrame>
        <p:nvGraphicFramePr>
          <p:cNvPr id="14" name="Table 13"/>
          <p:cNvGraphicFramePr>
            <a:graphicFrameLocks noGrp="1"/>
          </p:cNvGraphicFramePr>
          <p:nvPr>
            <p:extLst>
              <p:ext uri="{D42A27DB-BD31-4B8C-83A1-F6EECF244321}">
                <p14:modId xmlns:p14="http://schemas.microsoft.com/office/powerpoint/2010/main" val="1251595819"/>
              </p:ext>
            </p:extLst>
          </p:nvPr>
        </p:nvGraphicFramePr>
        <p:xfrm>
          <a:off x="2142638" y="834261"/>
          <a:ext cx="8898467" cy="5684520"/>
        </p:xfrm>
        <a:graphic>
          <a:graphicData uri="http://schemas.openxmlformats.org/drawingml/2006/table">
            <a:tbl>
              <a:tblPr firstRow="1" bandRow="1">
                <a:effectLst>
                  <a:outerShdw blurRad="50800" dist="38100" dir="16200000" rotWithShape="0">
                    <a:prstClr val="black">
                      <a:alpha val="40000"/>
                    </a:prstClr>
                  </a:outerShdw>
                </a:effectLst>
                <a:tableStyleId>{C083E6E3-FA7D-4D7B-A595-EF9225AFEA82}</a:tableStyleId>
              </a:tblPr>
              <a:tblGrid>
                <a:gridCol w="960921">
                  <a:extLst>
                    <a:ext uri="{9D8B030D-6E8A-4147-A177-3AD203B41FA5}">
                      <a16:colId xmlns="" xmlns:a16="http://schemas.microsoft.com/office/drawing/2014/main" val="20000"/>
                    </a:ext>
                  </a:extLst>
                </a:gridCol>
                <a:gridCol w="2179714">
                  <a:extLst>
                    <a:ext uri="{9D8B030D-6E8A-4147-A177-3AD203B41FA5}">
                      <a16:colId xmlns="" xmlns:a16="http://schemas.microsoft.com/office/drawing/2014/main" val="20001"/>
                    </a:ext>
                  </a:extLst>
                </a:gridCol>
                <a:gridCol w="1542768">
                  <a:extLst>
                    <a:ext uri="{9D8B030D-6E8A-4147-A177-3AD203B41FA5}">
                      <a16:colId xmlns="" xmlns:a16="http://schemas.microsoft.com/office/drawing/2014/main" val="20002"/>
                    </a:ext>
                  </a:extLst>
                </a:gridCol>
                <a:gridCol w="2130738">
                  <a:extLst>
                    <a:ext uri="{9D8B030D-6E8A-4147-A177-3AD203B41FA5}">
                      <a16:colId xmlns="" xmlns:a16="http://schemas.microsoft.com/office/drawing/2014/main" val="20003"/>
                    </a:ext>
                  </a:extLst>
                </a:gridCol>
                <a:gridCol w="2084326">
                  <a:extLst>
                    <a:ext uri="{9D8B030D-6E8A-4147-A177-3AD203B41FA5}">
                      <a16:colId xmlns="" xmlns:a16="http://schemas.microsoft.com/office/drawing/2014/main" val="20004"/>
                    </a:ext>
                  </a:extLst>
                </a:gridCol>
              </a:tblGrid>
              <a:tr h="237097">
                <a:tc rowSpan="2">
                  <a:txBody>
                    <a:bodyPr/>
                    <a:lstStyle/>
                    <a:p>
                      <a:pPr algn="ctr"/>
                      <a:r>
                        <a:rPr lang="en-IN" sz="1100" dirty="0"/>
                        <a:t>Sl. No</a:t>
                      </a:r>
                      <a:endParaRPr lang="en-IN" sz="11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rowSpan="2">
                  <a:txBody>
                    <a:bodyPr/>
                    <a:lstStyle/>
                    <a:p>
                      <a:pPr algn="ctr"/>
                      <a:r>
                        <a:rPr lang="en-IN" sz="1100" dirty="0"/>
                        <a:t>Assessment Method</a:t>
                      </a:r>
                      <a:endParaRPr lang="en-IN" sz="11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rowSpan="2">
                  <a:txBody>
                    <a:bodyPr/>
                    <a:lstStyle/>
                    <a:p>
                      <a:pPr algn="ctr"/>
                      <a:r>
                        <a:rPr lang="en-IN" sz="1100" dirty="0"/>
                        <a:t>Max. Marks</a:t>
                      </a:r>
                      <a:endParaRPr lang="en-IN" sz="11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gridSpan="2">
                  <a:txBody>
                    <a:bodyPr/>
                    <a:lstStyle/>
                    <a:p>
                      <a:pPr algn="ctr"/>
                      <a:r>
                        <a:rPr lang="en-IN" sz="1100" dirty="0"/>
                        <a:t>Course Outcome</a:t>
                      </a:r>
                      <a:endParaRPr lang="en-IN" sz="11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hMerge="1">
                  <a:txBody>
                    <a:bodyPr/>
                    <a:lstStyle/>
                    <a:p>
                      <a:pPr algn="ctr"/>
                      <a:endParaRPr lang="en-IN" sz="12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extLst>
                  <a:ext uri="{0D108BD9-81ED-4DB2-BD59-A6C34878D82A}">
                    <a16:rowId xmlns="" xmlns:a16="http://schemas.microsoft.com/office/drawing/2014/main" val="10000"/>
                  </a:ext>
                </a:extLst>
              </a:tr>
              <a:tr h="237097">
                <a:tc vMerge="1">
                  <a:txBody>
                    <a:bodyPr/>
                    <a:lstStyle/>
                    <a:p>
                      <a:endParaRPr lang="en-IN" dirty="0"/>
                    </a:p>
                  </a:txBody>
                  <a:tcPr/>
                </a:tc>
                <a:tc vMerge="1">
                  <a:txBody>
                    <a:bodyPr/>
                    <a:lstStyle/>
                    <a:p>
                      <a:endParaRPr lang="en-IN" dirty="0"/>
                    </a:p>
                  </a:txBody>
                  <a:tcPr/>
                </a:tc>
                <a:tc vMerge="1">
                  <a:txBody>
                    <a:bodyPr/>
                    <a:lstStyle/>
                    <a:p>
                      <a:endParaRPr lang="en-IN" dirty="0"/>
                    </a:p>
                  </a:txBody>
                  <a:tcPr/>
                </a:tc>
                <a:tc gridSpan="2">
                  <a:txBody>
                    <a:bodyPr/>
                    <a:lstStyle/>
                    <a:p>
                      <a:pPr algn="ctr"/>
                      <a:r>
                        <a:rPr lang="en-IN" sz="1100" b="1" dirty="0" smtClean="0"/>
                        <a:t>Attainment</a:t>
                      </a:r>
                      <a:r>
                        <a:rPr lang="en-IN" sz="1100" b="1" baseline="0" dirty="0" smtClean="0"/>
                        <a:t> </a:t>
                      </a:r>
                      <a:r>
                        <a:rPr lang="en-IN" sz="1100" b="1" dirty="0" smtClean="0"/>
                        <a:t>Target </a:t>
                      </a:r>
                      <a:r>
                        <a:rPr lang="en-IN" sz="1100" b="1" dirty="0"/>
                        <a:t>Levels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hMerge="1">
                  <a:txBody>
                    <a:bodyPr/>
                    <a:lstStyle/>
                    <a:p>
                      <a:pPr algn="ctr"/>
                      <a:endParaRPr lang="en-IN" sz="12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extLst>
                  <a:ext uri="{0D108BD9-81ED-4DB2-BD59-A6C34878D82A}">
                    <a16:rowId xmlns="" xmlns:a16="http://schemas.microsoft.com/office/drawing/2014/main" val="10001"/>
                  </a:ext>
                </a:extLst>
              </a:tr>
              <a:tr h="711292">
                <a:tc>
                  <a:txBody>
                    <a:bodyPr/>
                    <a:lstStyle/>
                    <a:p>
                      <a:pPr algn="ctr"/>
                      <a:r>
                        <a:rPr lang="en-IN" sz="1100" dirty="0"/>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IN" sz="1100" dirty="0"/>
                        <a:t> Continuous Internal Evaluation (CIE)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IN" sz="1100" dirty="0"/>
                        <a:t>15(Test)</a:t>
                      </a:r>
                    </a:p>
                    <a:p>
                      <a:pPr algn="ctr"/>
                      <a:r>
                        <a:rPr lang="en-IN" sz="1100" dirty="0"/>
                        <a:t>+</a:t>
                      </a:r>
                    </a:p>
                    <a:p>
                      <a:pPr algn="ctr"/>
                      <a:r>
                        <a:rPr lang="en-IN" sz="1100" dirty="0"/>
                        <a:t>5(Assignment)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r"/>
                      <a:r>
                        <a:rPr lang="en-IN" sz="1100" b="1" dirty="0"/>
                        <a:t>For theory courses</a:t>
                      </a:r>
                      <a:r>
                        <a:rPr lang="en-IN" sz="1100" dirty="0"/>
                        <a:t>:         ≥70% - </a:t>
                      </a:r>
                      <a:r>
                        <a:rPr lang="en-IN" sz="1100" baseline="0" dirty="0"/>
                        <a:t> </a:t>
                      </a:r>
                      <a:r>
                        <a:rPr lang="en-IN" sz="1100" dirty="0"/>
                        <a:t>Target3</a:t>
                      </a:r>
                    </a:p>
                    <a:p>
                      <a:pPr algn="r"/>
                      <a:r>
                        <a:rPr lang="en-IN" sz="1100" dirty="0"/>
                        <a:t>&gt;</a:t>
                      </a:r>
                      <a:r>
                        <a:rPr lang="en-IN" sz="1100" baseline="0" dirty="0"/>
                        <a:t>60% and &lt;70% - Target 2</a:t>
                      </a:r>
                    </a:p>
                    <a:p>
                      <a:pPr marL="0" marR="0" indent="0" algn="r" defTabSz="914400" rtl="0" eaLnBrk="1" fontAlgn="auto" latinLnBrk="0" hangingPunct="1">
                        <a:lnSpc>
                          <a:spcPct val="100000"/>
                        </a:lnSpc>
                        <a:spcBef>
                          <a:spcPts val="0"/>
                        </a:spcBef>
                        <a:spcAft>
                          <a:spcPts val="0"/>
                        </a:spcAft>
                        <a:buClrTx/>
                        <a:buSzTx/>
                        <a:buFontTx/>
                        <a:buNone/>
                        <a:tabLst/>
                        <a:defRPr/>
                      </a:pPr>
                      <a:r>
                        <a:rPr lang="en-IN" sz="1100" dirty="0"/>
                        <a:t>&gt;</a:t>
                      </a:r>
                      <a:r>
                        <a:rPr lang="en-IN" sz="1100" baseline="0" dirty="0"/>
                        <a:t>50% and &lt;60% - Target 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r"/>
                      <a:r>
                        <a:rPr lang="en-IN" sz="1100" b="1" dirty="0"/>
                        <a:t>For assignment</a:t>
                      </a:r>
                      <a:r>
                        <a:rPr lang="en-IN" sz="1100" dirty="0"/>
                        <a:t>:</a:t>
                      </a:r>
                    </a:p>
                    <a:p>
                      <a:pPr algn="r"/>
                      <a:r>
                        <a:rPr lang="en-IN" sz="1100" dirty="0"/>
                        <a:t>≥90% - </a:t>
                      </a:r>
                      <a:r>
                        <a:rPr lang="en-IN" sz="1100" baseline="0" dirty="0"/>
                        <a:t> </a:t>
                      </a:r>
                      <a:r>
                        <a:rPr lang="en-IN" sz="1100" dirty="0"/>
                        <a:t>Target3</a:t>
                      </a:r>
                    </a:p>
                    <a:p>
                      <a:pPr algn="r"/>
                      <a:r>
                        <a:rPr lang="en-IN" sz="1100" dirty="0"/>
                        <a:t>&gt;</a:t>
                      </a:r>
                      <a:r>
                        <a:rPr lang="en-IN" sz="1100" baseline="0" dirty="0"/>
                        <a:t>80% and &lt;90% - Target 2</a:t>
                      </a:r>
                    </a:p>
                    <a:p>
                      <a:pPr marL="0" marR="0" indent="0" algn="r" defTabSz="914400" rtl="0" eaLnBrk="1" fontAlgn="auto" latinLnBrk="0" hangingPunct="1">
                        <a:lnSpc>
                          <a:spcPct val="100000"/>
                        </a:lnSpc>
                        <a:spcBef>
                          <a:spcPts val="0"/>
                        </a:spcBef>
                        <a:spcAft>
                          <a:spcPts val="0"/>
                        </a:spcAft>
                        <a:buClrTx/>
                        <a:buSzTx/>
                        <a:buFontTx/>
                        <a:buNone/>
                        <a:tabLst/>
                        <a:defRPr/>
                      </a:pPr>
                      <a:r>
                        <a:rPr lang="en-IN" sz="1100" dirty="0"/>
                        <a:t>&gt;</a:t>
                      </a:r>
                      <a:r>
                        <a:rPr lang="en-IN" sz="1100" baseline="0" dirty="0"/>
                        <a:t>70% and &lt;80% - Target 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 xmlns:a16="http://schemas.microsoft.com/office/drawing/2014/main" val="10002"/>
                  </a:ext>
                </a:extLst>
              </a:tr>
              <a:tr h="711292">
                <a:tc>
                  <a:txBody>
                    <a:bodyPr/>
                    <a:lstStyle/>
                    <a:p>
                      <a:pPr algn="ctr"/>
                      <a:r>
                        <a:rPr lang="en-IN" sz="1100" dirty="0"/>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alpha val="20000"/>
                      </a:schemeClr>
                    </a:solidFill>
                  </a:tcPr>
                </a:tc>
                <a:tc>
                  <a:txBody>
                    <a:bodyPr/>
                    <a:lstStyle/>
                    <a:p>
                      <a:pPr algn="ctr"/>
                      <a:r>
                        <a:rPr lang="en-IN" sz="1100" kern="1200" dirty="0">
                          <a:effectLst/>
                        </a:rPr>
                        <a:t>Lab Internal Assessment </a:t>
                      </a:r>
                      <a:endParaRPr lang="en-IN" sz="110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alpha val="20000"/>
                      </a:schemeClr>
                    </a:solidFill>
                  </a:tcPr>
                </a:tc>
                <a:tc>
                  <a:txBody>
                    <a:bodyPr/>
                    <a:lstStyle/>
                    <a:p>
                      <a:pPr algn="ctr"/>
                      <a:r>
                        <a:rPr lang="en-IN" sz="1100" dirty="0"/>
                        <a:t>20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alpha val="20000"/>
                      </a:schemeClr>
                    </a:solidFill>
                  </a:tcPr>
                </a:tc>
                <a:tc gridSpan="2">
                  <a:txBody>
                    <a:bodyPr/>
                    <a:lstStyle/>
                    <a:p>
                      <a:pPr algn="r"/>
                      <a:r>
                        <a:rPr lang="en-IN" sz="1100" b="1" dirty="0"/>
                        <a:t>Lab Internal Assessment</a:t>
                      </a:r>
                      <a:r>
                        <a:rPr lang="en-IN" sz="1100" dirty="0"/>
                        <a:t>                        </a:t>
                      </a:r>
                    </a:p>
                    <a:p>
                      <a:pPr algn="r"/>
                      <a:r>
                        <a:rPr lang="en-IN" sz="1100" dirty="0"/>
                        <a:t> :≥80% - </a:t>
                      </a:r>
                      <a:r>
                        <a:rPr lang="en-IN" sz="1100" baseline="0" dirty="0"/>
                        <a:t> </a:t>
                      </a:r>
                      <a:r>
                        <a:rPr lang="en-IN" sz="1100" dirty="0"/>
                        <a:t>Target3</a:t>
                      </a:r>
                    </a:p>
                    <a:p>
                      <a:pPr algn="r"/>
                      <a:r>
                        <a:rPr lang="en-IN" sz="1100" dirty="0"/>
                        <a:t>&gt;</a:t>
                      </a:r>
                      <a:r>
                        <a:rPr lang="en-IN" sz="1100" baseline="0" dirty="0"/>
                        <a:t>70% and &lt;80% - Target 2</a:t>
                      </a:r>
                    </a:p>
                    <a:p>
                      <a:pPr marL="0" marR="0" indent="0" algn="r" defTabSz="914400" rtl="0" eaLnBrk="1" fontAlgn="auto" latinLnBrk="0" hangingPunct="1">
                        <a:lnSpc>
                          <a:spcPct val="100000"/>
                        </a:lnSpc>
                        <a:spcBef>
                          <a:spcPts val="0"/>
                        </a:spcBef>
                        <a:spcAft>
                          <a:spcPts val="0"/>
                        </a:spcAft>
                        <a:buClrTx/>
                        <a:buSzTx/>
                        <a:buFontTx/>
                        <a:buNone/>
                        <a:tabLst/>
                        <a:defRPr/>
                      </a:pPr>
                      <a:r>
                        <a:rPr lang="en-IN" sz="1100" dirty="0"/>
                        <a:t>&gt;</a:t>
                      </a:r>
                      <a:r>
                        <a:rPr lang="en-IN" sz="1100" baseline="0" dirty="0"/>
                        <a:t>60% and &lt;70% - Target 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alpha val="20000"/>
                      </a:schemeClr>
                    </a:solidFill>
                  </a:tcPr>
                </a:tc>
                <a:tc hMerge="1">
                  <a:txBody>
                    <a:bodyPr/>
                    <a:lstStyle/>
                    <a:p>
                      <a:pPr marL="0" marR="0" indent="0" algn="r" defTabSz="914400" rtl="0" eaLnBrk="1" fontAlgn="auto" latinLnBrk="0" hangingPunct="1">
                        <a:lnSpc>
                          <a:spcPct val="100000"/>
                        </a:lnSpc>
                        <a:spcBef>
                          <a:spcPts val="0"/>
                        </a:spcBef>
                        <a:spcAft>
                          <a:spcPts val="0"/>
                        </a:spcAft>
                        <a:buClrTx/>
                        <a:buSzTx/>
                        <a:buFontTx/>
                        <a:buNone/>
                        <a:tabLst/>
                        <a:defRPr/>
                      </a:pPr>
                      <a:endParaRPr lang="en-IN" sz="1200" baseline="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alpha val="20000"/>
                      </a:schemeClr>
                    </a:solidFill>
                  </a:tcPr>
                </a:tc>
                <a:extLst>
                  <a:ext uri="{0D108BD9-81ED-4DB2-BD59-A6C34878D82A}">
                    <a16:rowId xmlns="" xmlns:a16="http://schemas.microsoft.com/office/drawing/2014/main" val="10003"/>
                  </a:ext>
                </a:extLst>
              </a:tr>
              <a:tr h="711292">
                <a:tc rowSpan="2">
                  <a:txBody>
                    <a:bodyPr/>
                    <a:lstStyle/>
                    <a:p>
                      <a:pPr algn="ctr"/>
                      <a:r>
                        <a:rPr lang="en-IN" sz="1100" dirty="0"/>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row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IN" sz="1100" kern="1200" dirty="0">
                          <a:effectLst/>
                        </a:rPr>
                        <a:t>Semester End Examination (SEE)</a:t>
                      </a:r>
                      <a:endParaRPr lang="en-IN" sz="1100" dirty="0"/>
                    </a:p>
                    <a:p>
                      <a:pPr algn="ctr"/>
                      <a:endParaRPr lang="en-IN" sz="11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IN" sz="1100" dirty="0"/>
                        <a:t>80</a:t>
                      </a:r>
                      <a:r>
                        <a:rPr lang="en-IN" sz="1100" baseline="0" dirty="0"/>
                        <a:t> (Theory Exam)</a:t>
                      </a:r>
                      <a:endParaRPr lang="en-IN" sz="11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gridSpan="2">
                  <a:txBody>
                    <a:bodyPr/>
                    <a:lstStyle/>
                    <a:p>
                      <a:pPr algn="r"/>
                      <a:r>
                        <a:rPr lang="en-IN" sz="1100" b="1" dirty="0"/>
                        <a:t>For theory Exam </a:t>
                      </a:r>
                      <a:r>
                        <a:rPr lang="en-IN" sz="1100" dirty="0"/>
                        <a:t>:                    </a:t>
                      </a:r>
                    </a:p>
                    <a:p>
                      <a:pPr algn="r"/>
                      <a:r>
                        <a:rPr lang="en-IN" sz="1100" dirty="0"/>
                        <a:t>     ≥70% - </a:t>
                      </a:r>
                      <a:r>
                        <a:rPr lang="en-IN" sz="1100" baseline="0" dirty="0"/>
                        <a:t> </a:t>
                      </a:r>
                      <a:r>
                        <a:rPr lang="en-IN" sz="1100" dirty="0"/>
                        <a:t>Target3</a:t>
                      </a:r>
                    </a:p>
                    <a:p>
                      <a:pPr algn="r"/>
                      <a:r>
                        <a:rPr lang="en-IN" sz="1100" dirty="0"/>
                        <a:t>&gt;</a:t>
                      </a:r>
                      <a:r>
                        <a:rPr lang="en-IN" sz="1100" baseline="0" dirty="0"/>
                        <a:t>60% and &lt;70% - Target 2</a:t>
                      </a:r>
                    </a:p>
                    <a:p>
                      <a:pPr marL="0" marR="0" indent="0" algn="r" defTabSz="914400" rtl="0" eaLnBrk="1" fontAlgn="auto" latinLnBrk="0" hangingPunct="1">
                        <a:lnSpc>
                          <a:spcPct val="100000"/>
                        </a:lnSpc>
                        <a:spcBef>
                          <a:spcPts val="0"/>
                        </a:spcBef>
                        <a:spcAft>
                          <a:spcPts val="0"/>
                        </a:spcAft>
                        <a:buClrTx/>
                        <a:buSzTx/>
                        <a:buFontTx/>
                        <a:buNone/>
                        <a:tabLst/>
                        <a:defRPr/>
                      </a:pPr>
                      <a:r>
                        <a:rPr lang="en-IN" sz="1100" dirty="0"/>
                        <a:t>&gt;</a:t>
                      </a:r>
                      <a:r>
                        <a:rPr lang="en-IN" sz="1100" baseline="0" dirty="0"/>
                        <a:t>50% and &lt;60% - Target 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hMerge="1">
                  <a:txBody>
                    <a:bodyPr/>
                    <a:lstStyle/>
                    <a:p>
                      <a:pPr marL="0" marR="0" indent="0" algn="r" defTabSz="914400" rtl="0" eaLnBrk="1" fontAlgn="auto" latinLnBrk="0" hangingPunct="1">
                        <a:lnSpc>
                          <a:spcPct val="100000"/>
                        </a:lnSpc>
                        <a:spcBef>
                          <a:spcPts val="0"/>
                        </a:spcBef>
                        <a:spcAft>
                          <a:spcPts val="0"/>
                        </a:spcAft>
                        <a:buClrTx/>
                        <a:buSzTx/>
                        <a:buFontTx/>
                        <a:buNone/>
                        <a:tabLst/>
                        <a:defRPr/>
                      </a:pPr>
                      <a:endParaRPr lang="en-IN" sz="1200" baseline="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 xmlns:a16="http://schemas.microsoft.com/office/drawing/2014/main" val="10004"/>
                  </a:ext>
                </a:extLst>
              </a:tr>
              <a:tr h="711292">
                <a:tc vMerge="1">
                  <a:txBody>
                    <a:bodyPr/>
                    <a:lstStyle/>
                    <a:p>
                      <a:pPr algn="ctr"/>
                      <a:endParaRPr lang="en-IN" sz="1400" dirty="0"/>
                    </a:p>
                  </a:txBody>
                  <a:tcPr/>
                </a:tc>
                <a:tc vMerge="1">
                  <a:txBody>
                    <a:bodyPr/>
                    <a:lstStyle/>
                    <a:p>
                      <a:pPr algn="ctr"/>
                      <a:endParaRPr lang="en-IN" sz="14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IN" sz="1100" dirty="0"/>
                        <a:t>80</a:t>
                      </a:r>
                      <a:r>
                        <a:rPr lang="en-IN" sz="1100" baseline="0" dirty="0"/>
                        <a:t> (Lab Exam)</a:t>
                      </a:r>
                      <a:endParaRPr lang="en-IN" sz="1100" dirty="0"/>
                    </a:p>
                    <a:p>
                      <a:pPr algn="ctr"/>
                      <a:endParaRPr lang="en-IN" sz="11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gridSpan="2">
                  <a:txBody>
                    <a:bodyPr/>
                    <a:lstStyle/>
                    <a:p>
                      <a:pPr algn="r"/>
                      <a:r>
                        <a:rPr lang="en-IN" sz="1100" b="1" dirty="0"/>
                        <a:t>For Lab Exam</a:t>
                      </a:r>
                      <a:r>
                        <a:rPr lang="en-IN" sz="1100" dirty="0"/>
                        <a:t>:</a:t>
                      </a:r>
                    </a:p>
                    <a:p>
                      <a:pPr algn="r"/>
                      <a:r>
                        <a:rPr lang="en-IN" sz="1100" dirty="0"/>
                        <a:t>≥80% - </a:t>
                      </a:r>
                      <a:r>
                        <a:rPr lang="en-IN" sz="1100" baseline="0" dirty="0"/>
                        <a:t> </a:t>
                      </a:r>
                      <a:r>
                        <a:rPr lang="en-IN" sz="1100" dirty="0"/>
                        <a:t>Target3</a:t>
                      </a:r>
                    </a:p>
                    <a:p>
                      <a:pPr algn="r"/>
                      <a:r>
                        <a:rPr lang="en-IN" sz="1100" dirty="0"/>
                        <a:t>&gt;</a:t>
                      </a:r>
                      <a:r>
                        <a:rPr lang="en-IN" sz="1100" baseline="0" dirty="0"/>
                        <a:t>70% and &lt;80% - Target 2</a:t>
                      </a:r>
                    </a:p>
                    <a:p>
                      <a:pPr marL="0" marR="0" indent="0" algn="r" defTabSz="914400" rtl="0" eaLnBrk="1" fontAlgn="auto" latinLnBrk="0" hangingPunct="1">
                        <a:lnSpc>
                          <a:spcPct val="100000"/>
                        </a:lnSpc>
                        <a:spcBef>
                          <a:spcPts val="0"/>
                        </a:spcBef>
                        <a:spcAft>
                          <a:spcPts val="0"/>
                        </a:spcAft>
                        <a:buClrTx/>
                        <a:buSzTx/>
                        <a:buFontTx/>
                        <a:buNone/>
                        <a:tabLst/>
                        <a:defRPr/>
                      </a:pPr>
                      <a:r>
                        <a:rPr lang="en-IN" sz="1100" dirty="0"/>
                        <a:t>&gt;</a:t>
                      </a:r>
                      <a:r>
                        <a:rPr lang="en-IN" sz="1100" baseline="0" dirty="0"/>
                        <a:t>60% and &lt;70% - Target 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hMerge="1">
                  <a:txBody>
                    <a:bodyPr/>
                    <a:lstStyle/>
                    <a:p>
                      <a:pPr marL="0" marR="0" indent="0" algn="r" defTabSz="914400" rtl="0" eaLnBrk="1" fontAlgn="auto" latinLnBrk="0" hangingPunct="1">
                        <a:lnSpc>
                          <a:spcPct val="100000"/>
                        </a:lnSpc>
                        <a:spcBef>
                          <a:spcPts val="0"/>
                        </a:spcBef>
                        <a:spcAft>
                          <a:spcPts val="0"/>
                        </a:spcAft>
                        <a:buClrTx/>
                        <a:buSzTx/>
                        <a:buFontTx/>
                        <a:buNone/>
                        <a:tabLst/>
                        <a:defRPr/>
                      </a:pPr>
                      <a:endParaRPr lang="en-IN" sz="1200" baseline="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 xmlns:a16="http://schemas.microsoft.com/office/drawing/2014/main" val="10005"/>
                  </a:ext>
                </a:extLst>
              </a:tr>
              <a:tr h="711292">
                <a:tc>
                  <a:txBody>
                    <a:bodyPr/>
                    <a:lstStyle/>
                    <a:p>
                      <a:pPr algn="ctr"/>
                      <a:r>
                        <a:rPr lang="en-IN" sz="1100" dirty="0"/>
                        <a:t>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IN" sz="1100" dirty="0"/>
                        <a:t>Project Work</a:t>
                      </a:r>
                      <a:r>
                        <a:rPr lang="en-IN" sz="1100" baseline="0" dirty="0"/>
                        <a:t> Phase - I</a:t>
                      </a:r>
                    </a:p>
                    <a:p>
                      <a:pPr algn="ctr"/>
                      <a:r>
                        <a:rPr lang="en-IN" sz="1100" baseline="0" dirty="0"/>
                        <a:t>Project Work (Internal)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IN" sz="1100" dirty="0"/>
                        <a:t>100(Int)</a:t>
                      </a:r>
                    </a:p>
                    <a:p>
                      <a:pPr algn="ctr"/>
                      <a:endParaRPr lang="en-IN" sz="11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algn="r"/>
                      <a:r>
                        <a:rPr lang="en-IN" sz="1100" dirty="0"/>
                        <a:t>≥80% - </a:t>
                      </a:r>
                      <a:r>
                        <a:rPr lang="en-IN" sz="1100" baseline="0" dirty="0"/>
                        <a:t> </a:t>
                      </a:r>
                      <a:r>
                        <a:rPr lang="en-IN" sz="1100" dirty="0"/>
                        <a:t>Target3</a:t>
                      </a:r>
                    </a:p>
                    <a:p>
                      <a:pPr algn="r"/>
                      <a:r>
                        <a:rPr lang="en-IN" sz="1100" dirty="0"/>
                        <a:t>&gt;</a:t>
                      </a:r>
                      <a:r>
                        <a:rPr lang="en-IN" sz="1100" baseline="0" dirty="0"/>
                        <a:t>70% and &lt;80% - Target 2</a:t>
                      </a:r>
                    </a:p>
                    <a:p>
                      <a:pPr marL="0" marR="0" indent="0" algn="r" defTabSz="914400" rtl="0" eaLnBrk="1" fontAlgn="auto" latinLnBrk="0" hangingPunct="1">
                        <a:lnSpc>
                          <a:spcPct val="100000"/>
                        </a:lnSpc>
                        <a:spcBef>
                          <a:spcPts val="0"/>
                        </a:spcBef>
                        <a:spcAft>
                          <a:spcPts val="0"/>
                        </a:spcAft>
                        <a:buClrTx/>
                        <a:buSzTx/>
                        <a:buFontTx/>
                        <a:buNone/>
                        <a:tabLst/>
                        <a:defRPr/>
                      </a:pPr>
                      <a:r>
                        <a:rPr lang="en-IN" sz="1100" dirty="0"/>
                        <a:t>&gt;</a:t>
                      </a:r>
                      <a:r>
                        <a:rPr lang="en-IN" sz="1100" baseline="0" dirty="0"/>
                        <a:t>60% and &lt;70% - Target 1</a:t>
                      </a:r>
                    </a:p>
                    <a:p>
                      <a:pPr marL="0" marR="0" indent="0" algn="r" defTabSz="914400" rtl="0" eaLnBrk="1" fontAlgn="auto" latinLnBrk="0" hangingPunct="1">
                        <a:lnSpc>
                          <a:spcPct val="100000"/>
                        </a:lnSpc>
                        <a:spcBef>
                          <a:spcPts val="0"/>
                        </a:spcBef>
                        <a:spcAft>
                          <a:spcPts val="0"/>
                        </a:spcAft>
                        <a:buClrTx/>
                        <a:buSzTx/>
                        <a:buFontTx/>
                        <a:buNone/>
                        <a:tabLst/>
                        <a:defRPr/>
                      </a:pPr>
                      <a:endParaRPr lang="en-IN" sz="1100" baseline="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marL="0" marR="0" indent="0" algn="r" defTabSz="914400" rtl="0" eaLnBrk="1" fontAlgn="auto" latinLnBrk="0" hangingPunct="1">
                        <a:lnSpc>
                          <a:spcPct val="100000"/>
                        </a:lnSpc>
                        <a:spcBef>
                          <a:spcPts val="0"/>
                        </a:spcBef>
                        <a:spcAft>
                          <a:spcPts val="0"/>
                        </a:spcAft>
                        <a:buClrTx/>
                        <a:buSzTx/>
                        <a:buFontTx/>
                        <a:buNone/>
                        <a:tabLst/>
                        <a:defRPr/>
                      </a:pPr>
                      <a:endParaRPr lang="en-IN" sz="1200" baseline="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0006"/>
                  </a:ext>
                </a:extLst>
              </a:tr>
              <a:tr h="711292">
                <a:tc>
                  <a:txBody>
                    <a:bodyPr/>
                    <a:lstStyle/>
                    <a:p>
                      <a:pPr algn="ctr"/>
                      <a:r>
                        <a:rPr lang="en-IN" sz="1100" dirty="0"/>
                        <a:t>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alpha val="20000"/>
                      </a:schemeClr>
                    </a:solidFill>
                  </a:tcPr>
                </a:tc>
                <a:tc>
                  <a:txBody>
                    <a:bodyPr/>
                    <a:lstStyle/>
                    <a:p>
                      <a:pPr algn="ctr"/>
                      <a:r>
                        <a:rPr lang="en-IN" sz="1100" baseline="0" dirty="0"/>
                        <a:t>Internship/ Professional Practice (Internal and External)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alpha val="20000"/>
                      </a:schemeClr>
                    </a:solidFill>
                  </a:tcPr>
                </a:tc>
                <a:tc>
                  <a:txBody>
                    <a:bodyPr/>
                    <a:lstStyle/>
                    <a:p>
                      <a:pPr algn="ctr"/>
                      <a:r>
                        <a:rPr lang="en-IN" sz="1100" dirty="0"/>
                        <a:t>50(Int)+50(Ext)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alpha val="20000"/>
                      </a:schemeClr>
                    </a:solidFill>
                  </a:tcPr>
                </a:tc>
                <a:tc gridSpan="2">
                  <a:txBody>
                    <a:bodyPr/>
                    <a:lstStyle/>
                    <a:p>
                      <a:pPr algn="r"/>
                      <a:r>
                        <a:rPr lang="en-IN" sz="1100" dirty="0"/>
                        <a:t>≥80% - </a:t>
                      </a:r>
                      <a:r>
                        <a:rPr lang="en-IN" sz="1100" baseline="0" dirty="0"/>
                        <a:t> </a:t>
                      </a:r>
                      <a:r>
                        <a:rPr lang="en-IN" sz="1100" dirty="0"/>
                        <a:t>Target3</a:t>
                      </a:r>
                    </a:p>
                    <a:p>
                      <a:pPr algn="r"/>
                      <a:r>
                        <a:rPr lang="en-IN" sz="1100" dirty="0"/>
                        <a:t>&gt;</a:t>
                      </a:r>
                      <a:r>
                        <a:rPr lang="en-IN" sz="1100" baseline="0" dirty="0"/>
                        <a:t>70% and &lt;80% - Target 2</a:t>
                      </a:r>
                    </a:p>
                    <a:p>
                      <a:pPr marL="0" marR="0" indent="0" algn="r" defTabSz="914400" rtl="0" eaLnBrk="1" fontAlgn="auto" latinLnBrk="0" hangingPunct="1">
                        <a:lnSpc>
                          <a:spcPct val="100000"/>
                        </a:lnSpc>
                        <a:spcBef>
                          <a:spcPts val="0"/>
                        </a:spcBef>
                        <a:spcAft>
                          <a:spcPts val="0"/>
                        </a:spcAft>
                        <a:buClrTx/>
                        <a:buSzTx/>
                        <a:buFontTx/>
                        <a:buNone/>
                        <a:tabLst/>
                        <a:defRPr/>
                      </a:pPr>
                      <a:r>
                        <a:rPr lang="en-IN" sz="1100" dirty="0"/>
                        <a:t>&gt;</a:t>
                      </a:r>
                      <a:r>
                        <a:rPr lang="en-IN" sz="1100" baseline="0" dirty="0"/>
                        <a:t>60% and &lt;70% - Target 1</a:t>
                      </a:r>
                    </a:p>
                    <a:p>
                      <a:pPr marL="0" marR="0" indent="0" algn="r" defTabSz="914400" rtl="0" eaLnBrk="1" fontAlgn="auto" latinLnBrk="0" hangingPunct="1">
                        <a:lnSpc>
                          <a:spcPct val="100000"/>
                        </a:lnSpc>
                        <a:spcBef>
                          <a:spcPts val="0"/>
                        </a:spcBef>
                        <a:spcAft>
                          <a:spcPts val="0"/>
                        </a:spcAft>
                        <a:buClrTx/>
                        <a:buSzTx/>
                        <a:buFontTx/>
                        <a:buNone/>
                        <a:tabLst/>
                        <a:defRPr/>
                      </a:pPr>
                      <a:endParaRPr lang="en-IN" sz="1100" baseline="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alpha val="20000"/>
                      </a:schemeClr>
                    </a:solidFill>
                  </a:tcPr>
                </a:tc>
                <a:tc hMerge="1">
                  <a:txBody>
                    <a:bodyPr/>
                    <a:lstStyle/>
                    <a:p>
                      <a:pPr marL="0" marR="0" indent="0" algn="r" defTabSz="914400" rtl="0" eaLnBrk="1" fontAlgn="auto" latinLnBrk="0" hangingPunct="1">
                        <a:lnSpc>
                          <a:spcPct val="100000"/>
                        </a:lnSpc>
                        <a:spcBef>
                          <a:spcPts val="0"/>
                        </a:spcBef>
                        <a:spcAft>
                          <a:spcPts val="0"/>
                        </a:spcAft>
                        <a:buClrTx/>
                        <a:buSzTx/>
                        <a:buFontTx/>
                        <a:buNone/>
                        <a:tabLst/>
                        <a:defRPr/>
                      </a:pPr>
                      <a:endParaRPr lang="en-IN" sz="1200" baseline="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alpha val="20000"/>
                      </a:schemeClr>
                    </a:solidFill>
                  </a:tcPr>
                </a:tc>
                <a:extLst>
                  <a:ext uri="{0D108BD9-81ED-4DB2-BD59-A6C34878D82A}">
                    <a16:rowId xmlns="" xmlns:a16="http://schemas.microsoft.com/office/drawing/2014/main" val="10007"/>
                  </a:ext>
                </a:extLst>
              </a:tr>
              <a:tr h="553227">
                <a:tc>
                  <a:txBody>
                    <a:bodyPr/>
                    <a:lstStyle/>
                    <a:p>
                      <a:pPr algn="ctr"/>
                      <a:r>
                        <a:rPr lang="en-IN" sz="1100" dirty="0"/>
                        <a:t>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IN" sz="1100" baseline="0" dirty="0"/>
                        <a:t>Seminar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IN" sz="1100" dirty="0"/>
                        <a:t>100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r"/>
                      <a:r>
                        <a:rPr lang="en-IN" sz="1100" dirty="0"/>
                        <a:t>≥80% - </a:t>
                      </a:r>
                      <a:r>
                        <a:rPr lang="en-IN" sz="1100" baseline="0" dirty="0"/>
                        <a:t> </a:t>
                      </a:r>
                      <a:r>
                        <a:rPr lang="en-IN" sz="1100" dirty="0"/>
                        <a:t>Target3</a:t>
                      </a:r>
                    </a:p>
                    <a:p>
                      <a:pPr algn="r"/>
                      <a:r>
                        <a:rPr lang="en-IN" sz="1100" dirty="0"/>
                        <a:t>&gt;</a:t>
                      </a:r>
                      <a:r>
                        <a:rPr lang="en-IN" sz="1100" baseline="0" dirty="0"/>
                        <a:t>70% and &lt;80% - Target 2</a:t>
                      </a:r>
                    </a:p>
                    <a:p>
                      <a:pPr marL="0" marR="0" indent="0" algn="r" defTabSz="914400" rtl="0" eaLnBrk="1" fontAlgn="auto" latinLnBrk="0" hangingPunct="1">
                        <a:lnSpc>
                          <a:spcPct val="100000"/>
                        </a:lnSpc>
                        <a:spcBef>
                          <a:spcPts val="0"/>
                        </a:spcBef>
                        <a:spcAft>
                          <a:spcPts val="0"/>
                        </a:spcAft>
                        <a:buClrTx/>
                        <a:buSzTx/>
                        <a:buFontTx/>
                        <a:buNone/>
                        <a:tabLst/>
                        <a:defRPr/>
                      </a:pPr>
                      <a:r>
                        <a:rPr lang="en-IN" sz="1100" dirty="0"/>
                        <a:t>&gt;</a:t>
                      </a:r>
                      <a:r>
                        <a:rPr lang="en-IN" sz="1100" baseline="0" dirty="0"/>
                        <a:t>60% and &lt;70% - Target 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marL="0" marR="0" indent="0" algn="r" defTabSz="914400" rtl="0" eaLnBrk="1" fontAlgn="auto" latinLnBrk="0" hangingPunct="1">
                        <a:lnSpc>
                          <a:spcPct val="100000"/>
                        </a:lnSpc>
                        <a:spcBef>
                          <a:spcPts val="0"/>
                        </a:spcBef>
                        <a:spcAft>
                          <a:spcPts val="0"/>
                        </a:spcAft>
                        <a:buClrTx/>
                        <a:buSzTx/>
                        <a:buFontTx/>
                        <a:buNone/>
                        <a:tabLst/>
                        <a:defRPr/>
                      </a:pPr>
                      <a:endParaRPr lang="en-IN" sz="1200" baseline="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8"/>
                  </a:ext>
                </a:extLst>
              </a:tr>
            </a:tbl>
          </a:graphicData>
        </a:graphic>
      </p:graphicFrame>
    </p:spTree>
    <p:extLst>
      <p:ext uri="{BB962C8B-B14F-4D97-AF65-F5344CB8AC3E}">
        <p14:creationId xmlns:p14="http://schemas.microsoft.com/office/powerpoint/2010/main" val="125993554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 y="0"/>
            <a:ext cx="1415442" cy="6858000"/>
          </a:xfrm>
          <a:prstGeom prst="rect">
            <a:avLst/>
          </a:prstGeom>
          <a:solidFill>
            <a:schemeClr val="accent4">
              <a:lumMod val="20000"/>
              <a:lumOff val="8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 name="Rectangle 4"/>
          <p:cNvSpPr/>
          <p:nvPr/>
        </p:nvSpPr>
        <p:spPr>
          <a:xfrm>
            <a:off x="1415442" y="6538586"/>
            <a:ext cx="9870510" cy="319414"/>
          </a:xfrm>
          <a:prstGeom prst="rect">
            <a:avLst/>
          </a:prstGeom>
          <a:solidFill>
            <a:schemeClr val="accent4">
              <a:lumMod val="20000"/>
              <a:lumOff val="8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C00000"/>
                </a:solidFill>
              </a:rPr>
              <a:t>Department of Electronics and Communication Engineering</a:t>
            </a:r>
            <a:endParaRPr lang="en-IN" b="1" dirty="0">
              <a:solidFill>
                <a:srgbClr val="C00000"/>
              </a:solidFill>
            </a:endParaRPr>
          </a:p>
        </p:txBody>
      </p:sp>
      <p:sp>
        <p:nvSpPr>
          <p:cNvPr id="6" name="Rectangle 5"/>
          <p:cNvSpPr/>
          <p:nvPr/>
        </p:nvSpPr>
        <p:spPr>
          <a:xfrm>
            <a:off x="1240077" y="0"/>
            <a:ext cx="175364" cy="6858000"/>
          </a:xfrm>
          <a:prstGeom prst="rect">
            <a:avLst/>
          </a:prstGeom>
          <a:solidFill>
            <a:srgbClr val="C0000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 name="Rounded Rectangle 6"/>
          <p:cNvSpPr/>
          <p:nvPr/>
        </p:nvSpPr>
        <p:spPr>
          <a:xfrm>
            <a:off x="11586575" y="6538586"/>
            <a:ext cx="488515" cy="319414"/>
          </a:xfrm>
          <a:prstGeom prst="roundRect">
            <a:avLst/>
          </a:prstGeom>
          <a:solidFill>
            <a:srgbClr val="C00000"/>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smtClean="0">
                <a:solidFill>
                  <a:schemeClr val="bg1"/>
                </a:solidFill>
              </a:rPr>
              <a:t>26</a:t>
            </a:r>
            <a:endParaRPr lang="en-IN" dirty="0">
              <a:solidFill>
                <a:schemeClr val="bg1"/>
              </a:solidFill>
            </a:endParaRPr>
          </a:p>
        </p:txBody>
      </p:sp>
      <p:cxnSp>
        <p:nvCxnSpPr>
          <p:cNvPr id="11" name="Straight Connector 10"/>
          <p:cNvCxnSpPr/>
          <p:nvPr/>
        </p:nvCxnSpPr>
        <p:spPr>
          <a:xfrm flipV="1">
            <a:off x="1791222" y="759629"/>
            <a:ext cx="10039610" cy="12527"/>
          </a:xfrm>
          <a:prstGeom prst="line">
            <a:avLst/>
          </a:prstGeom>
          <a:ln w="38100"/>
        </p:spPr>
        <p:style>
          <a:lnRef idx="3">
            <a:schemeClr val="accent2"/>
          </a:lnRef>
          <a:fillRef idx="0">
            <a:schemeClr val="accent2"/>
          </a:fillRef>
          <a:effectRef idx="2">
            <a:schemeClr val="accent2"/>
          </a:effectRef>
          <a:fontRef idx="minor">
            <a:schemeClr val="tx1"/>
          </a:fontRef>
        </p:style>
      </p:cxnSp>
      <p:pic>
        <p:nvPicPr>
          <p:cNvPr id="21"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1033" y="116632"/>
            <a:ext cx="1026591" cy="960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ectangle 11"/>
          <p:cNvSpPr/>
          <p:nvPr/>
        </p:nvSpPr>
        <p:spPr>
          <a:xfrm>
            <a:off x="1791222" y="116632"/>
            <a:ext cx="10039610" cy="523220"/>
          </a:xfrm>
          <a:prstGeom prst="rect">
            <a:avLst/>
          </a:prstGeom>
        </p:spPr>
        <p:txBody>
          <a:bodyPr wrap="square">
            <a:spAutoFit/>
          </a:bodyPr>
          <a:lstStyle/>
          <a:p>
            <a:pPr algn="ctr"/>
            <a:r>
              <a:rPr lang="en-IN" sz="2800" b="1" dirty="0" smtClean="0">
                <a:solidFill>
                  <a:srgbClr val="002060"/>
                </a:solidFill>
                <a:latin typeface="Times New Roman" pitchFamily="18" charset="0"/>
                <a:cs typeface="Times New Roman" pitchFamily="18" charset="0"/>
              </a:rPr>
              <a:t>Criterion 3 -  Program Outcomes and Course Outcomes</a:t>
            </a:r>
            <a:endParaRPr lang="en-IN" sz="2800" b="1" dirty="0">
              <a:solidFill>
                <a:srgbClr val="002060"/>
              </a:solidFill>
              <a:latin typeface="Times New Roman" pitchFamily="18" charset="0"/>
              <a:cs typeface="Times New Roman" pitchFamily="18" charset="0"/>
            </a:endParaRPr>
          </a:p>
        </p:txBody>
      </p:sp>
      <p:pic>
        <p:nvPicPr>
          <p:cNvPr id="1031"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16736" y="5566140"/>
            <a:ext cx="1638300" cy="819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3"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72373" y="5585956"/>
            <a:ext cx="2247900" cy="819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5" name="Picture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81371" y="5606976"/>
            <a:ext cx="2857500" cy="819150"/>
          </a:xfrm>
          <a:prstGeom prst="rect">
            <a:avLst/>
          </a:prstGeom>
          <a:solidFill>
            <a:schemeClr val="bg1"/>
          </a:solidFill>
          <a:ln>
            <a:noFill/>
          </a:ln>
          <a:effectLst/>
        </p:spPr>
      </p:pic>
      <p:pic>
        <p:nvPicPr>
          <p:cNvPr id="307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30400" y="946150"/>
            <a:ext cx="9787467" cy="4305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2873324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 y="0"/>
            <a:ext cx="1415442" cy="6858000"/>
          </a:xfrm>
          <a:prstGeom prst="rect">
            <a:avLst/>
          </a:prstGeom>
          <a:solidFill>
            <a:schemeClr val="accent4">
              <a:lumMod val="20000"/>
              <a:lumOff val="8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 name="Rectangle 4"/>
          <p:cNvSpPr/>
          <p:nvPr/>
        </p:nvSpPr>
        <p:spPr>
          <a:xfrm>
            <a:off x="1415442" y="6538586"/>
            <a:ext cx="9870510" cy="319414"/>
          </a:xfrm>
          <a:prstGeom prst="rect">
            <a:avLst/>
          </a:prstGeom>
          <a:solidFill>
            <a:schemeClr val="accent4">
              <a:lumMod val="20000"/>
              <a:lumOff val="8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C00000"/>
                </a:solidFill>
              </a:rPr>
              <a:t>Department of Electronics and Communication Engineering</a:t>
            </a:r>
            <a:endParaRPr lang="en-IN" b="1" dirty="0">
              <a:solidFill>
                <a:srgbClr val="C00000"/>
              </a:solidFill>
            </a:endParaRPr>
          </a:p>
        </p:txBody>
      </p:sp>
      <p:sp>
        <p:nvSpPr>
          <p:cNvPr id="6" name="Rectangle 5"/>
          <p:cNvSpPr/>
          <p:nvPr/>
        </p:nvSpPr>
        <p:spPr>
          <a:xfrm>
            <a:off x="1240077" y="0"/>
            <a:ext cx="175364" cy="6858000"/>
          </a:xfrm>
          <a:prstGeom prst="rect">
            <a:avLst/>
          </a:prstGeom>
          <a:solidFill>
            <a:srgbClr val="C0000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 name="Rounded Rectangle 6"/>
          <p:cNvSpPr/>
          <p:nvPr/>
        </p:nvSpPr>
        <p:spPr>
          <a:xfrm>
            <a:off x="11586575" y="6538586"/>
            <a:ext cx="488515" cy="319414"/>
          </a:xfrm>
          <a:prstGeom prst="roundRect">
            <a:avLst/>
          </a:prstGeom>
          <a:solidFill>
            <a:srgbClr val="C00000"/>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solidFill>
              </a:rPr>
              <a:t>27</a:t>
            </a:r>
            <a:endParaRPr lang="en-IN" dirty="0">
              <a:solidFill>
                <a:schemeClr val="bg1"/>
              </a:solidFill>
            </a:endParaRPr>
          </a:p>
        </p:txBody>
      </p:sp>
      <p:cxnSp>
        <p:nvCxnSpPr>
          <p:cNvPr id="11" name="Straight Connector 10"/>
          <p:cNvCxnSpPr/>
          <p:nvPr/>
        </p:nvCxnSpPr>
        <p:spPr>
          <a:xfrm flipV="1">
            <a:off x="1791222" y="759629"/>
            <a:ext cx="10039610" cy="12527"/>
          </a:xfrm>
          <a:prstGeom prst="line">
            <a:avLst/>
          </a:prstGeom>
          <a:ln w="38100"/>
        </p:spPr>
        <p:style>
          <a:lnRef idx="3">
            <a:schemeClr val="accent2"/>
          </a:lnRef>
          <a:fillRef idx="0">
            <a:schemeClr val="accent2"/>
          </a:fillRef>
          <a:effectRef idx="2">
            <a:schemeClr val="accent2"/>
          </a:effectRef>
          <a:fontRef idx="minor">
            <a:schemeClr val="tx1"/>
          </a:fontRef>
        </p:style>
      </p:cxnSp>
      <p:pic>
        <p:nvPicPr>
          <p:cNvPr id="21"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1033" y="116632"/>
            <a:ext cx="1026591" cy="960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ectangle 11"/>
          <p:cNvSpPr/>
          <p:nvPr/>
        </p:nvSpPr>
        <p:spPr>
          <a:xfrm>
            <a:off x="1791222" y="116632"/>
            <a:ext cx="10039610" cy="523220"/>
          </a:xfrm>
          <a:prstGeom prst="rect">
            <a:avLst/>
          </a:prstGeom>
        </p:spPr>
        <p:txBody>
          <a:bodyPr wrap="square">
            <a:spAutoFit/>
          </a:bodyPr>
          <a:lstStyle/>
          <a:p>
            <a:pPr algn="ctr"/>
            <a:r>
              <a:rPr lang="en-IN" sz="2800" b="1" dirty="0" smtClean="0">
                <a:solidFill>
                  <a:srgbClr val="002060"/>
                </a:solidFill>
                <a:latin typeface="Times New Roman" pitchFamily="18" charset="0"/>
                <a:cs typeface="Times New Roman" pitchFamily="18" charset="0"/>
              </a:rPr>
              <a:t>Criterion 3 -  Program Outcomes and Course Outcomes</a:t>
            </a:r>
            <a:endParaRPr lang="en-IN" sz="2800" b="1" dirty="0">
              <a:solidFill>
                <a:srgbClr val="002060"/>
              </a:solidFill>
              <a:latin typeface="Times New Roman" pitchFamily="18" charset="0"/>
              <a:cs typeface="Times New Roman" pitchFamily="18" charset="0"/>
            </a:endParaRPr>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1222" y="931863"/>
            <a:ext cx="3629025" cy="2352675"/>
          </a:xfrm>
          <a:prstGeom prst="rect">
            <a:avLst/>
          </a:prstGeom>
          <a:solidFill>
            <a:schemeClr val="bg1"/>
          </a:solidFill>
          <a:ln>
            <a:noFill/>
          </a:ln>
          <a:effec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54596" y="950385"/>
            <a:ext cx="3533775" cy="2352675"/>
          </a:xfrm>
          <a:prstGeom prst="rect">
            <a:avLst/>
          </a:prstGeom>
          <a:solidFill>
            <a:schemeClr val="bg1"/>
          </a:solidFill>
          <a:ln>
            <a:noFill/>
          </a:ln>
          <a:effectLst/>
        </p:spPr>
      </p:pic>
      <p:pic>
        <p:nvPicPr>
          <p:cNvPr id="205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15009" y="3741737"/>
            <a:ext cx="3981450" cy="2114550"/>
          </a:xfrm>
          <a:prstGeom prst="rect">
            <a:avLst/>
          </a:prstGeom>
          <a:solidFill>
            <a:schemeClr val="bg1"/>
          </a:solidFill>
          <a:ln>
            <a:noFill/>
          </a:ln>
          <a:effectLst/>
        </p:spPr>
      </p:pic>
      <p:pic>
        <p:nvPicPr>
          <p:cNvPr id="2056"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68182" y="3741737"/>
            <a:ext cx="5962650" cy="2105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7291466" y="5994401"/>
            <a:ext cx="3499676" cy="369332"/>
          </a:xfrm>
          <a:prstGeom prst="rect">
            <a:avLst/>
          </a:prstGeom>
          <a:solidFill>
            <a:schemeClr val="accent2">
              <a:lumMod val="60000"/>
              <a:lumOff val="40000"/>
            </a:schemeClr>
          </a:solidFill>
        </p:spPr>
        <p:txBody>
          <a:bodyPr wrap="none" rtlCol="0">
            <a:spAutoFit/>
          </a:bodyPr>
          <a:lstStyle/>
          <a:p>
            <a:r>
              <a:rPr lang="en-IN" b="1" dirty="0" smtClean="0">
                <a:latin typeface="Times New Roman" pitchFamily="18" charset="0"/>
                <a:cs typeface="Times New Roman" pitchFamily="18" charset="0"/>
              </a:rPr>
              <a:t>CIE = (0.9*IA)+(0.1*Assignment)</a:t>
            </a:r>
            <a:endParaRPr lang="en-IN" b="1" dirty="0">
              <a:latin typeface="Times New Roman" pitchFamily="18" charset="0"/>
              <a:cs typeface="Times New Roman" pitchFamily="18" charset="0"/>
            </a:endParaRPr>
          </a:p>
        </p:txBody>
      </p:sp>
      <p:sp>
        <p:nvSpPr>
          <p:cNvPr id="22" name="TextBox 21"/>
          <p:cNvSpPr txBox="1"/>
          <p:nvPr/>
        </p:nvSpPr>
        <p:spPr>
          <a:xfrm>
            <a:off x="9704049" y="851140"/>
            <a:ext cx="2174185" cy="1754326"/>
          </a:xfrm>
          <a:prstGeom prst="rect">
            <a:avLst/>
          </a:prstGeom>
          <a:noFill/>
        </p:spPr>
        <p:txBody>
          <a:bodyPr wrap="none" rtlCol="0">
            <a:spAutoFit/>
          </a:bodyPr>
          <a:lstStyle/>
          <a:p>
            <a:pPr algn="ctr">
              <a:lnSpc>
                <a:spcPct val="150000"/>
              </a:lnSpc>
            </a:pPr>
            <a:r>
              <a:rPr lang="en-US" sz="1600" b="1" u="sng" dirty="0">
                <a:solidFill>
                  <a:srgbClr val="C00000"/>
                </a:solidFill>
                <a:latin typeface="Times New Roman" panose="02020603050405020304" pitchFamily="18" charset="0"/>
                <a:cs typeface="Times New Roman" panose="02020603050405020304" pitchFamily="18" charset="0"/>
              </a:rPr>
              <a:t>SEE Threshold Values</a:t>
            </a:r>
          </a:p>
          <a:p>
            <a:pPr>
              <a:lnSpc>
                <a:spcPct val="150000"/>
              </a:lnSpc>
            </a:pPr>
            <a:r>
              <a:rPr lang="en-IN" sz="1400" b="1" dirty="0">
                <a:solidFill>
                  <a:srgbClr val="002060"/>
                </a:solidFill>
                <a:latin typeface="Times New Roman" panose="02020603050405020304" pitchFamily="18" charset="0"/>
                <a:cs typeface="Times New Roman" panose="02020603050405020304" pitchFamily="18" charset="0"/>
              </a:rPr>
              <a:t>≥70%=3</a:t>
            </a:r>
          </a:p>
          <a:p>
            <a:pPr>
              <a:lnSpc>
                <a:spcPct val="150000"/>
              </a:lnSpc>
            </a:pPr>
            <a:r>
              <a:rPr lang="en-IN" sz="1400" b="1" dirty="0">
                <a:solidFill>
                  <a:srgbClr val="FF0066"/>
                </a:solidFill>
                <a:latin typeface="Times New Roman" panose="02020603050405020304" pitchFamily="18" charset="0"/>
                <a:cs typeface="Times New Roman" panose="02020603050405020304" pitchFamily="18" charset="0"/>
              </a:rPr>
              <a:t>≥60&lt;70%=2</a:t>
            </a:r>
          </a:p>
          <a:p>
            <a:pPr>
              <a:lnSpc>
                <a:spcPct val="150000"/>
              </a:lnSpc>
            </a:pPr>
            <a:r>
              <a:rPr lang="en-IN" sz="1400" b="1" dirty="0">
                <a:solidFill>
                  <a:srgbClr val="333300"/>
                </a:solidFill>
                <a:latin typeface="Times New Roman" panose="02020603050405020304" pitchFamily="18" charset="0"/>
                <a:cs typeface="Times New Roman" panose="02020603050405020304" pitchFamily="18" charset="0"/>
              </a:rPr>
              <a:t>≥50&lt;60%=1</a:t>
            </a:r>
          </a:p>
          <a:p>
            <a:pPr>
              <a:lnSpc>
                <a:spcPct val="150000"/>
              </a:lnSpc>
            </a:pPr>
            <a:r>
              <a:rPr lang="en-IN" sz="1400" b="1" dirty="0">
                <a:solidFill>
                  <a:srgbClr val="003300"/>
                </a:solidFill>
                <a:latin typeface="Times New Roman" panose="02020603050405020304" pitchFamily="18" charset="0"/>
                <a:cs typeface="Times New Roman" panose="02020603050405020304" pitchFamily="18" charset="0"/>
              </a:rPr>
              <a:t>&lt;50%=0</a:t>
            </a:r>
          </a:p>
        </p:txBody>
      </p:sp>
      <p:pic>
        <p:nvPicPr>
          <p:cNvPr id="2057"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67022" y="2726103"/>
            <a:ext cx="1438275" cy="771525"/>
          </a:xfrm>
          <a:prstGeom prst="rect">
            <a:avLst/>
          </a:prstGeom>
          <a:solidFill>
            <a:schemeClr val="bg1"/>
          </a:solidFill>
          <a:ln>
            <a:noFill/>
          </a:ln>
          <a:effectLst/>
        </p:spPr>
      </p:pic>
    </p:spTree>
    <p:extLst>
      <p:ext uri="{BB962C8B-B14F-4D97-AF65-F5344CB8AC3E}">
        <p14:creationId xmlns:p14="http://schemas.microsoft.com/office/powerpoint/2010/main" val="50149216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 y="0"/>
            <a:ext cx="1415442" cy="6858000"/>
          </a:xfrm>
          <a:prstGeom prst="rect">
            <a:avLst/>
          </a:prstGeom>
          <a:solidFill>
            <a:schemeClr val="accent4">
              <a:lumMod val="20000"/>
              <a:lumOff val="8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 name="Rectangle 4"/>
          <p:cNvSpPr/>
          <p:nvPr/>
        </p:nvSpPr>
        <p:spPr>
          <a:xfrm>
            <a:off x="1415442" y="6538586"/>
            <a:ext cx="9870510" cy="319414"/>
          </a:xfrm>
          <a:prstGeom prst="rect">
            <a:avLst/>
          </a:prstGeom>
          <a:solidFill>
            <a:schemeClr val="accent4">
              <a:lumMod val="20000"/>
              <a:lumOff val="8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C00000"/>
                </a:solidFill>
              </a:rPr>
              <a:t>Department of Electronics and Communication Engineering</a:t>
            </a:r>
            <a:endParaRPr lang="en-IN" b="1" dirty="0">
              <a:solidFill>
                <a:srgbClr val="C00000"/>
              </a:solidFill>
            </a:endParaRPr>
          </a:p>
        </p:txBody>
      </p:sp>
      <p:sp>
        <p:nvSpPr>
          <p:cNvPr id="6" name="Rectangle 5"/>
          <p:cNvSpPr/>
          <p:nvPr/>
        </p:nvSpPr>
        <p:spPr>
          <a:xfrm>
            <a:off x="1240077" y="0"/>
            <a:ext cx="175364" cy="6858000"/>
          </a:xfrm>
          <a:prstGeom prst="rect">
            <a:avLst/>
          </a:prstGeom>
          <a:solidFill>
            <a:srgbClr val="C0000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 name="Rounded Rectangle 6"/>
          <p:cNvSpPr/>
          <p:nvPr/>
        </p:nvSpPr>
        <p:spPr>
          <a:xfrm>
            <a:off x="11586575" y="6538586"/>
            <a:ext cx="488515" cy="319414"/>
          </a:xfrm>
          <a:prstGeom prst="roundRect">
            <a:avLst/>
          </a:prstGeom>
          <a:solidFill>
            <a:srgbClr val="C00000"/>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solidFill>
              </a:rPr>
              <a:t>28</a:t>
            </a:r>
            <a:endParaRPr lang="en-IN" dirty="0">
              <a:solidFill>
                <a:schemeClr val="bg1"/>
              </a:solidFill>
            </a:endParaRPr>
          </a:p>
        </p:txBody>
      </p:sp>
      <p:cxnSp>
        <p:nvCxnSpPr>
          <p:cNvPr id="11" name="Straight Connector 10"/>
          <p:cNvCxnSpPr/>
          <p:nvPr/>
        </p:nvCxnSpPr>
        <p:spPr>
          <a:xfrm flipV="1">
            <a:off x="1791222" y="759629"/>
            <a:ext cx="10039610" cy="12527"/>
          </a:xfrm>
          <a:prstGeom prst="line">
            <a:avLst/>
          </a:prstGeom>
          <a:ln w="38100"/>
        </p:spPr>
        <p:style>
          <a:lnRef idx="3">
            <a:schemeClr val="accent2"/>
          </a:lnRef>
          <a:fillRef idx="0">
            <a:schemeClr val="accent2"/>
          </a:fillRef>
          <a:effectRef idx="2">
            <a:schemeClr val="accent2"/>
          </a:effectRef>
          <a:fontRef idx="minor">
            <a:schemeClr val="tx1"/>
          </a:fontRef>
        </p:style>
      </p:cxnSp>
      <p:pic>
        <p:nvPicPr>
          <p:cNvPr id="2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1033" y="116632"/>
            <a:ext cx="1026591" cy="960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ectangle 11"/>
          <p:cNvSpPr/>
          <p:nvPr/>
        </p:nvSpPr>
        <p:spPr>
          <a:xfrm>
            <a:off x="1791222" y="116632"/>
            <a:ext cx="10039610" cy="523220"/>
          </a:xfrm>
          <a:prstGeom prst="rect">
            <a:avLst/>
          </a:prstGeom>
        </p:spPr>
        <p:txBody>
          <a:bodyPr wrap="square">
            <a:spAutoFit/>
          </a:bodyPr>
          <a:lstStyle/>
          <a:p>
            <a:pPr algn="ctr"/>
            <a:r>
              <a:rPr lang="en-IN" sz="2800" b="1" dirty="0" smtClean="0">
                <a:solidFill>
                  <a:srgbClr val="002060"/>
                </a:solidFill>
                <a:latin typeface="Times New Roman" pitchFamily="18" charset="0"/>
                <a:cs typeface="Times New Roman" pitchFamily="18" charset="0"/>
              </a:rPr>
              <a:t>Criterion 3 -  Program Outcomes and Course Outcomes</a:t>
            </a:r>
            <a:endParaRPr lang="en-IN" sz="2800" b="1" dirty="0">
              <a:solidFill>
                <a:srgbClr val="002060"/>
              </a:solidFill>
              <a:latin typeface="Times New Roman" pitchFamily="18" charset="0"/>
              <a:cs typeface="Times New Roman" pitchFamily="18" charset="0"/>
            </a:endParaRPr>
          </a:p>
        </p:txBody>
      </p:sp>
      <mc:AlternateContent xmlns:mc="http://schemas.openxmlformats.org/markup-compatibility/2006" xmlns:a14="http://schemas.microsoft.com/office/drawing/2010/main">
        <mc:Choice Requires="a14">
          <p:sp>
            <p:nvSpPr>
              <p:cNvPr id="15" name="TextBox 14"/>
              <p:cNvSpPr txBox="1"/>
              <p:nvPr/>
            </p:nvSpPr>
            <p:spPr>
              <a:xfrm>
                <a:off x="2045636" y="1381565"/>
                <a:ext cx="6034857" cy="338554"/>
              </a:xfrm>
              <a:prstGeom prst="rect">
                <a:avLst/>
              </a:prstGeom>
              <a:solidFill>
                <a:schemeClr val="bg2">
                  <a:lumMod val="20000"/>
                  <a:lumOff val="80000"/>
                </a:schemeClr>
              </a:solidFill>
              <a:ln>
                <a:solidFill>
                  <a:schemeClr val="accent3">
                    <a:lumMod val="50000"/>
                  </a:schemeClr>
                </a:solidFill>
              </a:ln>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600" b="1" i="0" smtClean="0">
                          <a:solidFill>
                            <a:srgbClr val="C00000"/>
                          </a:solidFill>
                          <a:latin typeface="Cambria Math" panose="02040503050406030204" pitchFamily="18" charset="0"/>
                        </a:rPr>
                        <m:t>𝐂𝐎</m:t>
                      </m:r>
                      <m:r>
                        <a:rPr lang="en-US" sz="1600" b="1" i="0" smtClean="0">
                          <a:solidFill>
                            <a:srgbClr val="C00000"/>
                          </a:solidFill>
                          <a:latin typeface="Cambria Math" panose="02040503050406030204" pitchFamily="18" charset="0"/>
                        </a:rPr>
                        <m:t> </m:t>
                      </m:r>
                      <m:r>
                        <a:rPr lang="en-US" sz="1600" b="1" i="0" smtClean="0">
                          <a:solidFill>
                            <a:srgbClr val="C00000"/>
                          </a:solidFill>
                          <a:latin typeface="Cambria Math" panose="02040503050406030204" pitchFamily="18" charset="0"/>
                        </a:rPr>
                        <m:t>𝐀𝐭𝐭𝐚𝐢𝐧𝐦𝐞𝐧𝐭</m:t>
                      </m:r>
                      <m:r>
                        <a:rPr lang="en-US" sz="1600" b="1" i="1" smtClean="0">
                          <a:latin typeface="Cambria Math" panose="02040503050406030204" pitchFamily="18" charset="0"/>
                        </a:rPr>
                        <m:t>=</m:t>
                      </m:r>
                      <m:r>
                        <a:rPr lang="en-IN" sz="1600" b="1" i="1" smtClean="0">
                          <a:latin typeface="Cambria Math"/>
                        </a:rPr>
                        <m:t>(</m:t>
                      </m:r>
                      <m:r>
                        <a:rPr lang="en-US" sz="1600" b="1" i="1" smtClean="0">
                          <a:solidFill>
                            <a:schemeClr val="accent3">
                              <a:lumMod val="50000"/>
                            </a:schemeClr>
                          </a:solidFill>
                          <a:latin typeface="Cambria Math" panose="02040503050406030204" pitchFamily="18" charset="0"/>
                        </a:rPr>
                        <m:t>𝟔𝟎</m:t>
                      </m:r>
                      <m:r>
                        <a:rPr lang="en-US" sz="1600" b="1" i="1" smtClean="0">
                          <a:solidFill>
                            <a:schemeClr val="accent3">
                              <a:lumMod val="50000"/>
                            </a:schemeClr>
                          </a:solidFill>
                          <a:latin typeface="Cambria Math" panose="02040503050406030204" pitchFamily="18" charset="0"/>
                        </a:rPr>
                        <m:t>% ∗</m:t>
                      </m:r>
                      <m:r>
                        <a:rPr lang="en-IN" sz="1600" b="1" i="1" smtClean="0">
                          <a:solidFill>
                            <a:schemeClr val="accent3">
                              <a:lumMod val="50000"/>
                            </a:schemeClr>
                          </a:solidFill>
                          <a:latin typeface="Cambria Math"/>
                        </a:rPr>
                        <m:t>𝑪𝑰𝑬</m:t>
                      </m:r>
                      <m:r>
                        <a:rPr lang="en-IN" sz="1600" b="1" i="1" smtClean="0">
                          <a:solidFill>
                            <a:schemeClr val="accent3">
                              <a:lumMod val="50000"/>
                            </a:schemeClr>
                          </a:solidFill>
                          <a:latin typeface="Cambria Math"/>
                        </a:rPr>
                        <m:t>)+(</m:t>
                      </m:r>
                      <m:r>
                        <a:rPr lang="en-US" sz="1600" b="1" i="1" smtClean="0">
                          <a:solidFill>
                            <a:srgbClr val="FF0000"/>
                          </a:solidFill>
                          <a:latin typeface="Cambria Math" panose="02040503050406030204" pitchFamily="18" charset="0"/>
                        </a:rPr>
                        <m:t>𝟑𝟎</m:t>
                      </m:r>
                      <m:r>
                        <a:rPr lang="en-US" sz="1600" b="1" i="1" smtClean="0">
                          <a:solidFill>
                            <a:srgbClr val="FF0000"/>
                          </a:solidFill>
                          <a:latin typeface="Cambria Math" panose="02040503050406030204" pitchFamily="18" charset="0"/>
                        </a:rPr>
                        <m:t>% ∗</m:t>
                      </m:r>
                      <m:r>
                        <a:rPr lang="en-IN" sz="1600" b="1" i="1" smtClean="0">
                          <a:solidFill>
                            <a:srgbClr val="FF0000"/>
                          </a:solidFill>
                          <a:latin typeface="Cambria Math"/>
                        </a:rPr>
                        <m:t>𝑺𝑬𝑬</m:t>
                      </m:r>
                      <m:r>
                        <a:rPr lang="en-IN" sz="1600" b="1" i="1" smtClean="0">
                          <a:solidFill>
                            <a:srgbClr val="FF0000"/>
                          </a:solidFill>
                          <a:latin typeface="Cambria Math"/>
                        </a:rPr>
                        <m:t>)+(</m:t>
                      </m:r>
                      <m:r>
                        <a:rPr lang="en-US" sz="1600" b="1" i="1" smtClean="0">
                          <a:solidFill>
                            <a:srgbClr val="002060"/>
                          </a:solidFill>
                          <a:latin typeface="Cambria Math" panose="02040503050406030204" pitchFamily="18" charset="0"/>
                        </a:rPr>
                        <m:t>𝟏𝟎</m:t>
                      </m:r>
                      <m:r>
                        <a:rPr lang="en-US" sz="1600" b="1" i="1" smtClean="0">
                          <a:solidFill>
                            <a:srgbClr val="002060"/>
                          </a:solidFill>
                          <a:latin typeface="Cambria Math" panose="02040503050406030204" pitchFamily="18" charset="0"/>
                        </a:rPr>
                        <m:t>% ∗ </m:t>
                      </m:r>
                      <m:r>
                        <a:rPr lang="en-US" sz="1600" b="1" i="1" smtClean="0">
                          <a:solidFill>
                            <a:srgbClr val="002060"/>
                          </a:solidFill>
                          <a:latin typeface="Cambria Math" panose="02040503050406030204" pitchFamily="18" charset="0"/>
                        </a:rPr>
                        <m:t>𝑪𝑬𝑺</m:t>
                      </m:r>
                      <m:r>
                        <a:rPr lang="en-US" sz="1600" b="1" i="1" smtClean="0">
                          <a:solidFill>
                            <a:srgbClr val="002060"/>
                          </a:solidFill>
                          <a:latin typeface="Cambria Math" panose="02040503050406030204" pitchFamily="18" charset="0"/>
                        </a:rPr>
                        <m:t>)</m:t>
                      </m:r>
                    </m:oMath>
                  </m:oMathPara>
                </a14:m>
                <a:endParaRPr lang="en-IN" sz="1600" b="1" dirty="0">
                  <a:solidFill>
                    <a:srgbClr val="002060"/>
                  </a:solidFill>
                </a:endParaRPr>
              </a:p>
            </p:txBody>
          </p:sp>
        </mc:Choice>
        <mc:Fallback xmlns="">
          <p:sp>
            <p:nvSpPr>
              <p:cNvPr id="15" name="TextBox 14"/>
              <p:cNvSpPr txBox="1">
                <a:spLocks noRot="1" noChangeAspect="1" noMove="1" noResize="1" noEditPoints="1" noAdjustHandles="1" noChangeArrowheads="1" noChangeShapeType="1" noTextEdit="1"/>
              </p:cNvSpPr>
              <p:nvPr/>
            </p:nvSpPr>
            <p:spPr>
              <a:xfrm>
                <a:off x="2045636" y="1381565"/>
                <a:ext cx="6034857" cy="338554"/>
              </a:xfrm>
              <a:prstGeom prst="rect">
                <a:avLst/>
              </a:prstGeom>
              <a:blipFill rotWithShape="0">
                <a:blip r:embed="rId4"/>
                <a:stretch>
                  <a:fillRect b="-8772"/>
                </a:stretch>
              </a:blipFill>
              <a:ln>
                <a:solidFill>
                  <a:schemeClr val="accent3">
                    <a:lumMod val="50000"/>
                  </a:schemeClr>
                </a:solidFill>
              </a:ln>
            </p:spPr>
            <p:txBody>
              <a:bodyPr/>
              <a:lstStyle/>
              <a:p>
                <a:r>
                  <a:rPr lang="en-IN">
                    <a:noFill/>
                  </a:rPr>
                  <a:t> </a:t>
                </a:r>
              </a:p>
            </p:txBody>
          </p:sp>
        </mc:Fallback>
      </mc:AlternateContent>
      <p:pic>
        <p:nvPicPr>
          <p:cNvPr id="3073" name="Picture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63732" y="920447"/>
            <a:ext cx="3467100" cy="1343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3916579" y="920447"/>
            <a:ext cx="1598707" cy="369332"/>
          </a:xfrm>
          <a:prstGeom prst="rect">
            <a:avLst/>
          </a:prstGeom>
          <a:solidFill>
            <a:schemeClr val="accent4">
              <a:lumMod val="20000"/>
              <a:lumOff val="80000"/>
            </a:schemeClr>
          </a:solidFill>
        </p:spPr>
        <p:txBody>
          <a:bodyPr wrap="none" rtlCol="0">
            <a:spAutoFit/>
          </a:bodyPr>
          <a:lstStyle/>
          <a:p>
            <a:r>
              <a:rPr lang="en-IN" b="1" dirty="0" smtClean="0"/>
              <a:t>CO Attainment</a:t>
            </a:r>
            <a:endParaRPr lang="en-IN" b="1" dirty="0"/>
          </a:p>
        </p:txBody>
      </p:sp>
      <p:pic>
        <p:nvPicPr>
          <p:cNvPr id="307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45636" y="2676955"/>
            <a:ext cx="7974013" cy="901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2582333" y="3471335"/>
            <a:ext cx="5614679" cy="307777"/>
          </a:xfrm>
          <a:prstGeom prst="rect">
            <a:avLst/>
          </a:prstGeom>
          <a:solidFill>
            <a:schemeClr val="accent1">
              <a:lumMod val="20000"/>
              <a:lumOff val="80000"/>
            </a:schemeClr>
          </a:solidFill>
        </p:spPr>
        <p:txBody>
          <a:bodyPr wrap="none" rtlCol="0">
            <a:spAutoFit/>
          </a:bodyPr>
          <a:lstStyle/>
          <a:p>
            <a:r>
              <a:rPr lang="en-IN" sz="1400" b="1" dirty="0" smtClean="0">
                <a:cs typeface="Times New Roman" pitchFamily="18" charset="0"/>
              </a:rPr>
              <a:t>Weighted Sum = (CO1*W1)+(CO2*W2)+(CO3*W3)+(CO4*W4)+(CO5*W5)</a:t>
            </a:r>
            <a:endParaRPr lang="en-IN" sz="1400" b="1" dirty="0">
              <a:cs typeface="Times New Roman" pitchFamily="18" charset="0"/>
            </a:endParaRPr>
          </a:p>
        </p:txBody>
      </p:sp>
      <p:pic>
        <p:nvPicPr>
          <p:cNvPr id="3075"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48076" y="3868208"/>
            <a:ext cx="10182755" cy="2305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extBox 12"/>
          <p:cNvSpPr txBox="1"/>
          <p:nvPr/>
        </p:nvSpPr>
        <p:spPr>
          <a:xfrm>
            <a:off x="3916579" y="2237742"/>
            <a:ext cx="1601977" cy="369332"/>
          </a:xfrm>
          <a:prstGeom prst="rect">
            <a:avLst/>
          </a:prstGeom>
          <a:solidFill>
            <a:schemeClr val="accent2">
              <a:lumMod val="60000"/>
              <a:lumOff val="40000"/>
            </a:schemeClr>
          </a:solidFill>
        </p:spPr>
        <p:txBody>
          <a:bodyPr wrap="none" rtlCol="0">
            <a:spAutoFit/>
          </a:bodyPr>
          <a:lstStyle/>
          <a:p>
            <a:r>
              <a:rPr lang="en-IN" b="1" dirty="0" smtClean="0"/>
              <a:t>PO Attainment</a:t>
            </a:r>
            <a:endParaRPr lang="en-IN" b="1" dirty="0"/>
          </a:p>
        </p:txBody>
      </p:sp>
      <p:graphicFrame>
        <p:nvGraphicFramePr>
          <p:cNvPr id="2" name="Object 1"/>
          <p:cNvGraphicFramePr>
            <a:graphicFrameLocks noChangeAspect="1"/>
          </p:cNvGraphicFramePr>
          <p:nvPr>
            <p:extLst>
              <p:ext uri="{D42A27DB-BD31-4B8C-83A1-F6EECF244321}">
                <p14:modId xmlns:p14="http://schemas.microsoft.com/office/powerpoint/2010/main" val="3853289799"/>
              </p:ext>
            </p:extLst>
          </p:nvPr>
        </p:nvGraphicFramePr>
        <p:xfrm>
          <a:off x="10481733" y="2699810"/>
          <a:ext cx="914400" cy="771525"/>
        </p:xfrm>
        <a:graphic>
          <a:graphicData uri="http://schemas.openxmlformats.org/presentationml/2006/ole">
            <mc:AlternateContent xmlns:mc="http://schemas.openxmlformats.org/markup-compatibility/2006">
              <mc:Choice xmlns:v="urn:schemas-microsoft-com:vml" Requires="v">
                <p:oleObj spid="_x0000_s2123" name="Worksheet" showAsIcon="1" r:id="rId8" imgW="914400" imgH="771480" progId="Excel.Sheet.12">
                  <p:link updateAutomatic="1"/>
                </p:oleObj>
              </mc:Choice>
              <mc:Fallback>
                <p:oleObj name="Worksheet" showAsIcon="1" r:id="rId8" imgW="914400" imgH="771480" progId="Excel.Sheet.12">
                  <p:link updateAutomatic="1"/>
                  <p:pic>
                    <p:nvPicPr>
                      <p:cNvPr id="0" name="Picture 66"/>
                      <p:cNvPicPr>
                        <a:picLocks noChangeAspect="1" noChangeArrowheads="1"/>
                      </p:cNvPicPr>
                      <p:nvPr/>
                    </p:nvPicPr>
                    <p:blipFill>
                      <a:blip r:embed="rId9"/>
                      <a:srcRect/>
                      <a:stretch>
                        <a:fillRect/>
                      </a:stretch>
                    </p:blipFill>
                    <p:spPr bwMode="auto">
                      <a:xfrm>
                        <a:off x="10481733" y="2699810"/>
                        <a:ext cx="914400" cy="7715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331261901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 y="0"/>
            <a:ext cx="1415442" cy="6858000"/>
          </a:xfrm>
          <a:prstGeom prst="rect">
            <a:avLst/>
          </a:prstGeom>
          <a:solidFill>
            <a:schemeClr val="accent4">
              <a:lumMod val="20000"/>
              <a:lumOff val="8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5" name="Rectangle 4"/>
          <p:cNvSpPr/>
          <p:nvPr/>
        </p:nvSpPr>
        <p:spPr>
          <a:xfrm>
            <a:off x="1415442" y="6538586"/>
            <a:ext cx="9870510" cy="319414"/>
          </a:xfrm>
          <a:prstGeom prst="rect">
            <a:avLst/>
          </a:prstGeom>
          <a:solidFill>
            <a:schemeClr val="accent4">
              <a:lumMod val="20000"/>
              <a:lumOff val="8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C00000"/>
                </a:solidFill>
              </a:rPr>
              <a:t>Department of Electronics and Communication Engineering</a:t>
            </a:r>
            <a:endParaRPr lang="en-IN" b="1" dirty="0">
              <a:solidFill>
                <a:srgbClr val="C00000"/>
              </a:solidFill>
            </a:endParaRPr>
          </a:p>
        </p:txBody>
      </p:sp>
      <p:sp>
        <p:nvSpPr>
          <p:cNvPr id="6" name="Rectangle 5"/>
          <p:cNvSpPr/>
          <p:nvPr/>
        </p:nvSpPr>
        <p:spPr>
          <a:xfrm>
            <a:off x="1240077" y="0"/>
            <a:ext cx="175364" cy="6858000"/>
          </a:xfrm>
          <a:prstGeom prst="rect">
            <a:avLst/>
          </a:prstGeom>
          <a:solidFill>
            <a:srgbClr val="C0000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cxnSp>
        <p:nvCxnSpPr>
          <p:cNvPr id="11" name="Straight Connector 10"/>
          <p:cNvCxnSpPr/>
          <p:nvPr/>
        </p:nvCxnSpPr>
        <p:spPr>
          <a:xfrm flipV="1">
            <a:off x="1791222" y="751562"/>
            <a:ext cx="10039610" cy="12527"/>
          </a:xfrm>
          <a:prstGeom prst="line">
            <a:avLst/>
          </a:prstGeom>
          <a:ln w="38100"/>
        </p:spPr>
        <p:style>
          <a:lnRef idx="3">
            <a:schemeClr val="accent2"/>
          </a:lnRef>
          <a:fillRef idx="0">
            <a:schemeClr val="accent2"/>
          </a:fillRef>
          <a:effectRef idx="2">
            <a:schemeClr val="accent2"/>
          </a:effectRef>
          <a:fontRef idx="minor">
            <a:schemeClr val="tx1"/>
          </a:fontRef>
        </p:style>
      </p:cxnSp>
      <p:sp>
        <p:nvSpPr>
          <p:cNvPr id="3" name="TextBox 2"/>
          <p:cNvSpPr txBox="1"/>
          <p:nvPr/>
        </p:nvSpPr>
        <p:spPr>
          <a:xfrm>
            <a:off x="4593913" y="31924"/>
            <a:ext cx="4434227" cy="584775"/>
          </a:xfrm>
          <a:prstGeom prst="rect">
            <a:avLst/>
          </a:prstGeom>
          <a:noFill/>
        </p:spPr>
        <p:txBody>
          <a:bodyPr wrap="none" rtlCol="0">
            <a:spAutoFit/>
          </a:bodyPr>
          <a:lstStyle/>
          <a:p>
            <a:r>
              <a:rPr lang="en-IN" sz="3200" b="1" dirty="0" smtClean="0">
                <a:solidFill>
                  <a:srgbClr val="002060"/>
                </a:solidFill>
                <a:latin typeface="Times New Roman" pitchFamily="18" charset="0"/>
                <a:cs typeface="Times New Roman" pitchFamily="18" charset="0"/>
              </a:rPr>
              <a:t>Head of the Department</a:t>
            </a:r>
            <a:endParaRPr lang="en-IN" sz="3200" b="1" dirty="0">
              <a:solidFill>
                <a:srgbClr val="002060"/>
              </a:solidFill>
              <a:latin typeface="Times New Roman" pitchFamily="18" charset="0"/>
              <a:cs typeface="Times New Roman" pitchFamily="18" charset="0"/>
            </a:endParaRPr>
          </a:p>
        </p:txBody>
      </p:sp>
      <p:pic>
        <p:nvPicPr>
          <p:cNvPr id="21"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1033" y="116632"/>
            <a:ext cx="1026591" cy="960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TextBox 21"/>
          <p:cNvSpPr txBox="1"/>
          <p:nvPr/>
        </p:nvSpPr>
        <p:spPr>
          <a:xfrm>
            <a:off x="2361695" y="1076746"/>
            <a:ext cx="6666445" cy="1015663"/>
          </a:xfrm>
          <a:prstGeom prst="rect">
            <a:avLst/>
          </a:prstGeom>
          <a:noFill/>
        </p:spPr>
        <p:txBody>
          <a:bodyPr wrap="square" rtlCol="0">
            <a:spAutoFit/>
          </a:bodyPr>
          <a:lstStyle/>
          <a:p>
            <a:pPr algn="ctr"/>
            <a:r>
              <a:rPr lang="en-IN" sz="2400" b="1" dirty="0">
                <a:solidFill>
                  <a:srgbClr val="C00000"/>
                </a:solidFill>
              </a:rPr>
              <a:t>Dr. K N </a:t>
            </a:r>
            <a:r>
              <a:rPr lang="en-IN" sz="2400" b="1" dirty="0" smtClean="0">
                <a:solidFill>
                  <a:srgbClr val="C00000"/>
                </a:solidFill>
              </a:rPr>
              <a:t>Muralidhara</a:t>
            </a:r>
            <a:r>
              <a:rPr lang="en-IN" sz="2400" b="1" dirty="0">
                <a:solidFill>
                  <a:srgbClr val="C00000"/>
                </a:solidFill>
                <a:latin typeface="Calibri" panose="020F0502020204030204" pitchFamily="34" charset="0"/>
              </a:rPr>
              <a:t> </a:t>
            </a:r>
            <a:r>
              <a:rPr lang="en-IN" b="1" baseline="-25000" dirty="0" smtClean="0">
                <a:solidFill>
                  <a:srgbClr val="C00000"/>
                </a:solidFill>
              </a:rPr>
              <a:t>M.E, Ph.D (IITR)</a:t>
            </a:r>
            <a:endParaRPr lang="en-IN" b="1" dirty="0" smtClean="0">
              <a:solidFill>
                <a:srgbClr val="C00000"/>
              </a:solidFill>
            </a:endParaRPr>
          </a:p>
          <a:p>
            <a:pPr algn="ctr"/>
            <a:r>
              <a:rPr lang="en-IN" dirty="0" smtClean="0">
                <a:solidFill>
                  <a:schemeClr val="bg2">
                    <a:lumMod val="10000"/>
                  </a:schemeClr>
                </a:solidFill>
              </a:rPr>
              <a:t>Professor </a:t>
            </a:r>
            <a:r>
              <a:rPr lang="en-IN" dirty="0">
                <a:solidFill>
                  <a:schemeClr val="bg2">
                    <a:lumMod val="10000"/>
                  </a:schemeClr>
                </a:solidFill>
              </a:rPr>
              <a:t>&amp; Head</a:t>
            </a:r>
          </a:p>
          <a:p>
            <a:pPr algn="ctr"/>
            <a:r>
              <a:rPr lang="en-IN" dirty="0">
                <a:solidFill>
                  <a:schemeClr val="bg2">
                    <a:lumMod val="10000"/>
                  </a:schemeClr>
                </a:solidFill>
              </a:rPr>
              <a:t>Department of Electronics and Communication Engineering</a:t>
            </a:r>
          </a:p>
        </p:txBody>
      </p:sp>
      <p:sp>
        <p:nvSpPr>
          <p:cNvPr id="24" name="Rectangle 22"/>
          <p:cNvSpPr/>
          <p:nvPr/>
        </p:nvSpPr>
        <p:spPr>
          <a:xfrm>
            <a:off x="1791222" y="2182505"/>
            <a:ext cx="8790534" cy="1246495"/>
          </a:xfrm>
          <a:prstGeom prst="rect">
            <a:avLst/>
          </a:prstGeom>
        </p:spPr>
        <p:txBody>
          <a:bodyPr wrap="square">
            <a:spAutoFit/>
          </a:bodyPr>
          <a:lstStyle/>
          <a:p>
            <a:pPr marL="285750" indent="-285750" algn="just">
              <a:buFont typeface="Wingdings" pitchFamily="2" charset="2"/>
              <a:buChar char="v"/>
            </a:pPr>
            <a:r>
              <a:rPr lang="en-US" sz="1500" dirty="0">
                <a:solidFill>
                  <a:schemeClr val="accent2">
                    <a:lumMod val="50000"/>
                  </a:schemeClr>
                </a:solidFill>
                <a:latin typeface="Cambria" panose="02040503050406030204" pitchFamily="18" charset="0"/>
                <a:ea typeface="Cambria" panose="02040503050406030204" pitchFamily="18" charset="0"/>
                <a:cs typeface="Times New Roman" pitchFamily="18" charset="0"/>
              </a:rPr>
              <a:t>Ph.D, </a:t>
            </a:r>
            <a:r>
              <a:rPr lang="en-US" sz="1500" dirty="0" smtClean="0">
                <a:solidFill>
                  <a:schemeClr val="accent2">
                    <a:lumMod val="50000"/>
                  </a:schemeClr>
                </a:solidFill>
                <a:latin typeface="Cambria" panose="02040503050406030204" pitchFamily="18" charset="0"/>
                <a:ea typeface="Cambria" panose="02040503050406030204" pitchFamily="18" charset="0"/>
                <a:cs typeface="Times New Roman" pitchFamily="18" charset="0"/>
              </a:rPr>
              <a:t>Electronics Devices and Computer Simulation, </a:t>
            </a:r>
            <a:r>
              <a:rPr lang="en-US" sz="1500" b="1" dirty="0" smtClean="0">
                <a:solidFill>
                  <a:schemeClr val="accent2">
                    <a:lumMod val="50000"/>
                  </a:schemeClr>
                </a:solidFill>
                <a:latin typeface="Cambria" panose="02040503050406030204" pitchFamily="18" charset="0"/>
                <a:ea typeface="Cambria" panose="02040503050406030204" pitchFamily="18" charset="0"/>
                <a:cs typeface="Times New Roman" pitchFamily="18" charset="0"/>
              </a:rPr>
              <a:t>IIT </a:t>
            </a:r>
            <a:r>
              <a:rPr lang="en-US" sz="1500" b="1" dirty="0" err="1" smtClean="0">
                <a:solidFill>
                  <a:schemeClr val="accent2">
                    <a:lumMod val="50000"/>
                  </a:schemeClr>
                </a:solidFill>
                <a:latin typeface="Cambria" panose="02040503050406030204" pitchFamily="18" charset="0"/>
                <a:ea typeface="Cambria" panose="02040503050406030204" pitchFamily="18" charset="0"/>
                <a:cs typeface="Times New Roman" pitchFamily="18" charset="0"/>
              </a:rPr>
              <a:t>Roorkee</a:t>
            </a:r>
            <a:r>
              <a:rPr lang="en-US" sz="1500" b="1" dirty="0" smtClean="0">
                <a:solidFill>
                  <a:schemeClr val="accent2">
                    <a:lumMod val="50000"/>
                  </a:schemeClr>
                </a:solidFill>
                <a:latin typeface="Cambria" panose="02040503050406030204" pitchFamily="18" charset="0"/>
                <a:ea typeface="Cambria" panose="02040503050406030204" pitchFamily="18" charset="0"/>
                <a:cs typeface="Times New Roman" pitchFamily="18" charset="0"/>
              </a:rPr>
              <a:t> - 1998</a:t>
            </a:r>
            <a:endParaRPr lang="en-US" sz="1500" b="1" dirty="0">
              <a:solidFill>
                <a:schemeClr val="accent2">
                  <a:lumMod val="50000"/>
                </a:schemeClr>
              </a:solidFill>
              <a:latin typeface="Cambria" panose="02040503050406030204" pitchFamily="18" charset="0"/>
              <a:ea typeface="Cambria" panose="02040503050406030204" pitchFamily="18" charset="0"/>
              <a:cs typeface="Times New Roman" pitchFamily="18" charset="0"/>
            </a:endParaRPr>
          </a:p>
          <a:p>
            <a:pPr marL="285750" indent="-285750" algn="just">
              <a:buFont typeface="Wingdings" pitchFamily="2" charset="2"/>
              <a:buChar char="v"/>
            </a:pPr>
            <a:endParaRPr lang="en-US" sz="1500" dirty="0">
              <a:solidFill>
                <a:schemeClr val="accent2">
                  <a:lumMod val="50000"/>
                </a:schemeClr>
              </a:solidFill>
              <a:latin typeface="Cambria" panose="02040503050406030204" pitchFamily="18" charset="0"/>
              <a:ea typeface="Cambria" panose="02040503050406030204" pitchFamily="18" charset="0"/>
              <a:cs typeface="Times New Roman" pitchFamily="18" charset="0"/>
            </a:endParaRPr>
          </a:p>
          <a:p>
            <a:pPr marL="285750" indent="-285750" algn="just">
              <a:buFont typeface="Wingdings" pitchFamily="2" charset="2"/>
              <a:buChar char="v"/>
            </a:pPr>
            <a:r>
              <a:rPr lang="en-US" sz="1500" dirty="0" smtClean="0">
                <a:solidFill>
                  <a:schemeClr val="accent2">
                    <a:lumMod val="50000"/>
                  </a:schemeClr>
                </a:solidFill>
                <a:latin typeface="Cambria" panose="02040503050406030204" pitchFamily="18" charset="0"/>
                <a:ea typeface="Cambria" panose="02040503050406030204" pitchFamily="18" charset="0"/>
                <a:cs typeface="Times New Roman" pitchFamily="18" charset="0"/>
              </a:rPr>
              <a:t>M.E – solid state  Electronics</a:t>
            </a:r>
            <a:r>
              <a:rPr lang="fr-FR" sz="1500" dirty="0" smtClean="0">
                <a:solidFill>
                  <a:schemeClr val="accent2">
                    <a:lumMod val="50000"/>
                  </a:schemeClr>
                </a:solidFill>
                <a:latin typeface="Cambria" panose="02040503050406030204" pitchFamily="18" charset="0"/>
                <a:ea typeface="Cambria" panose="02040503050406030204" pitchFamily="18" charset="0"/>
                <a:cs typeface="Times New Roman" pitchFamily="18" charset="0"/>
              </a:rPr>
              <a:t>, </a:t>
            </a:r>
            <a:r>
              <a:rPr lang="en-IN" sz="1500" b="1" dirty="0" smtClean="0">
                <a:solidFill>
                  <a:schemeClr val="accent2">
                    <a:lumMod val="50000"/>
                  </a:schemeClr>
                </a:solidFill>
                <a:latin typeface="Cambria" panose="02040503050406030204" pitchFamily="18" charset="0"/>
                <a:ea typeface="Cambria" panose="02040503050406030204" pitchFamily="18" charset="0"/>
                <a:cs typeface="Times New Roman" pitchFamily="18" charset="0"/>
              </a:rPr>
              <a:t>IIT </a:t>
            </a:r>
            <a:r>
              <a:rPr lang="en-IN" sz="1500" b="1" dirty="0" err="1" smtClean="0">
                <a:solidFill>
                  <a:schemeClr val="accent2">
                    <a:lumMod val="50000"/>
                  </a:schemeClr>
                </a:solidFill>
                <a:latin typeface="Cambria" panose="02040503050406030204" pitchFamily="18" charset="0"/>
                <a:ea typeface="Cambria" panose="02040503050406030204" pitchFamily="18" charset="0"/>
                <a:cs typeface="Times New Roman" pitchFamily="18" charset="0"/>
              </a:rPr>
              <a:t>Roorkee</a:t>
            </a:r>
            <a:r>
              <a:rPr lang="en-IN" sz="1500" b="1" dirty="0">
                <a:solidFill>
                  <a:schemeClr val="accent2">
                    <a:lumMod val="50000"/>
                  </a:schemeClr>
                </a:solidFill>
                <a:latin typeface="Cambria" panose="02040503050406030204" pitchFamily="18" charset="0"/>
                <a:ea typeface="Cambria" panose="02040503050406030204" pitchFamily="18" charset="0"/>
                <a:cs typeface="Times New Roman" pitchFamily="18" charset="0"/>
              </a:rPr>
              <a:t> </a:t>
            </a:r>
            <a:r>
              <a:rPr lang="en-IN" sz="1500" dirty="0" smtClean="0">
                <a:solidFill>
                  <a:schemeClr val="accent2">
                    <a:lumMod val="50000"/>
                  </a:schemeClr>
                </a:solidFill>
                <a:latin typeface="Cambria" panose="02040503050406030204" pitchFamily="18" charset="0"/>
                <a:ea typeface="Cambria" panose="02040503050406030204" pitchFamily="18" charset="0"/>
                <a:cs typeface="Times New Roman" pitchFamily="18" charset="0"/>
              </a:rPr>
              <a:t>- 1990</a:t>
            </a:r>
            <a:endParaRPr lang="en-US" sz="1500" dirty="0">
              <a:solidFill>
                <a:schemeClr val="accent2">
                  <a:lumMod val="50000"/>
                </a:schemeClr>
              </a:solidFill>
              <a:latin typeface="Cambria" panose="02040503050406030204" pitchFamily="18" charset="0"/>
              <a:ea typeface="Cambria" panose="02040503050406030204" pitchFamily="18" charset="0"/>
              <a:cs typeface="Times New Roman" pitchFamily="18" charset="0"/>
            </a:endParaRPr>
          </a:p>
          <a:p>
            <a:pPr marL="285750" indent="-285750" algn="just">
              <a:buFont typeface="Wingdings" pitchFamily="2" charset="2"/>
              <a:buChar char="v"/>
            </a:pPr>
            <a:endParaRPr lang="en-US" sz="1500" dirty="0">
              <a:solidFill>
                <a:schemeClr val="accent2">
                  <a:lumMod val="50000"/>
                </a:schemeClr>
              </a:solidFill>
              <a:latin typeface="Cambria" panose="02040503050406030204" pitchFamily="18" charset="0"/>
              <a:ea typeface="Cambria" panose="02040503050406030204" pitchFamily="18" charset="0"/>
              <a:cs typeface="Times New Roman" pitchFamily="18" charset="0"/>
            </a:endParaRPr>
          </a:p>
          <a:p>
            <a:pPr marL="285750" indent="-285750" algn="just">
              <a:buFont typeface="Wingdings" pitchFamily="2" charset="2"/>
              <a:buChar char="v"/>
            </a:pPr>
            <a:r>
              <a:rPr lang="en-US" sz="1500" dirty="0">
                <a:solidFill>
                  <a:schemeClr val="accent2">
                    <a:lumMod val="50000"/>
                  </a:schemeClr>
                </a:solidFill>
                <a:latin typeface="Cambria" panose="02040503050406030204" pitchFamily="18" charset="0"/>
                <a:ea typeface="Cambria" panose="02040503050406030204" pitchFamily="18" charset="0"/>
                <a:cs typeface="Times New Roman" pitchFamily="18" charset="0"/>
              </a:rPr>
              <a:t>B.E </a:t>
            </a:r>
            <a:r>
              <a:rPr lang="en-US" sz="1500" dirty="0" smtClean="0">
                <a:solidFill>
                  <a:schemeClr val="accent2">
                    <a:lumMod val="50000"/>
                  </a:schemeClr>
                </a:solidFill>
                <a:latin typeface="Cambria" panose="02040503050406030204" pitchFamily="18" charset="0"/>
                <a:ea typeface="Cambria" panose="02040503050406030204" pitchFamily="18" charset="0"/>
                <a:cs typeface="Times New Roman" pitchFamily="18" charset="0"/>
              </a:rPr>
              <a:t>– Electronics and Communication</a:t>
            </a:r>
            <a:r>
              <a:rPr lang="fr-FR" sz="1500" dirty="0" smtClean="0">
                <a:solidFill>
                  <a:schemeClr val="accent2">
                    <a:lumMod val="50000"/>
                  </a:schemeClr>
                </a:solidFill>
                <a:latin typeface="Cambria" panose="02040503050406030204" pitchFamily="18" charset="0"/>
                <a:ea typeface="Cambria" panose="02040503050406030204" pitchFamily="18" charset="0"/>
                <a:cs typeface="Times New Roman" pitchFamily="18" charset="0"/>
              </a:rPr>
              <a:t> Engineering, </a:t>
            </a:r>
            <a:r>
              <a:rPr lang="en-IN" sz="1500" b="1" dirty="0" smtClean="0">
                <a:solidFill>
                  <a:schemeClr val="accent2">
                    <a:lumMod val="50000"/>
                  </a:schemeClr>
                </a:solidFill>
                <a:latin typeface="Cambria" panose="02040503050406030204" pitchFamily="18" charset="0"/>
                <a:ea typeface="Cambria" panose="02040503050406030204" pitchFamily="18" charset="0"/>
                <a:cs typeface="Times New Roman" pitchFamily="18" charset="0"/>
              </a:rPr>
              <a:t>University of Mysore </a:t>
            </a:r>
            <a:r>
              <a:rPr lang="en-IN" sz="1500" dirty="0" smtClean="0">
                <a:solidFill>
                  <a:schemeClr val="accent2">
                    <a:lumMod val="50000"/>
                  </a:schemeClr>
                </a:solidFill>
                <a:latin typeface="Cambria" panose="02040503050406030204" pitchFamily="18" charset="0"/>
                <a:ea typeface="Cambria" panose="02040503050406030204" pitchFamily="18" charset="0"/>
                <a:cs typeface="Times New Roman" pitchFamily="18" charset="0"/>
              </a:rPr>
              <a:t>- 1980 </a:t>
            </a:r>
            <a:endParaRPr lang="en-US" sz="1500" dirty="0">
              <a:solidFill>
                <a:schemeClr val="accent2">
                  <a:lumMod val="50000"/>
                </a:schemeClr>
              </a:solidFill>
              <a:latin typeface="Cambria" panose="02040503050406030204" pitchFamily="18" charset="0"/>
              <a:ea typeface="Cambria" panose="02040503050406030204" pitchFamily="18" charset="0"/>
              <a:cs typeface="Times New Roman" pitchFamily="18" charset="0"/>
            </a:endParaRPr>
          </a:p>
        </p:txBody>
      </p:sp>
      <p:sp>
        <p:nvSpPr>
          <p:cNvPr id="25" name="Rectangle 24"/>
          <p:cNvSpPr/>
          <p:nvPr/>
        </p:nvSpPr>
        <p:spPr>
          <a:xfrm>
            <a:off x="2184341" y="3854328"/>
            <a:ext cx="4002149" cy="720080"/>
          </a:xfrm>
          <a:prstGeom prst="rect">
            <a:avLst/>
          </a:prstGeom>
          <a:solidFill>
            <a:schemeClr val="accent5">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IN" sz="1400" b="1" dirty="0">
              <a:solidFill>
                <a:schemeClr val="bg2">
                  <a:lumMod val="10000"/>
                </a:schemeClr>
              </a:solidFill>
            </a:endParaRPr>
          </a:p>
          <a:p>
            <a:r>
              <a:rPr lang="en-IN" sz="1400" b="1" u="sng" dirty="0">
                <a:solidFill>
                  <a:schemeClr val="bg2">
                    <a:lumMod val="10000"/>
                  </a:schemeClr>
                </a:solidFill>
              </a:rPr>
              <a:t>Experience: </a:t>
            </a:r>
            <a:r>
              <a:rPr lang="en-IN" sz="1400" b="1" dirty="0" smtClean="0">
                <a:solidFill>
                  <a:schemeClr val="bg2">
                    <a:lumMod val="10000"/>
                  </a:schemeClr>
                </a:solidFill>
              </a:rPr>
              <a:t>  Teaching </a:t>
            </a:r>
            <a:r>
              <a:rPr lang="en-IN" sz="1400" b="1" dirty="0">
                <a:solidFill>
                  <a:schemeClr val="bg2">
                    <a:lumMod val="10000"/>
                  </a:schemeClr>
                </a:solidFill>
              </a:rPr>
              <a:t>Experience – </a:t>
            </a:r>
            <a:r>
              <a:rPr lang="en-IN" sz="1400" b="1" dirty="0" smtClean="0">
                <a:solidFill>
                  <a:schemeClr val="bg2">
                    <a:lumMod val="10000"/>
                  </a:schemeClr>
                </a:solidFill>
              </a:rPr>
              <a:t>40 </a:t>
            </a:r>
            <a:r>
              <a:rPr lang="en-IN" sz="1400" b="1" dirty="0">
                <a:solidFill>
                  <a:schemeClr val="bg2">
                    <a:lumMod val="10000"/>
                  </a:schemeClr>
                </a:solidFill>
              </a:rPr>
              <a:t>Years</a:t>
            </a:r>
          </a:p>
          <a:p>
            <a:r>
              <a:rPr lang="en-IN" sz="1400" b="1" dirty="0">
                <a:solidFill>
                  <a:schemeClr val="bg2">
                    <a:lumMod val="10000"/>
                  </a:schemeClr>
                </a:solidFill>
              </a:rPr>
              <a:t>	  Research Experience – </a:t>
            </a:r>
            <a:r>
              <a:rPr lang="en-IN" sz="1400" b="1" dirty="0" smtClean="0">
                <a:solidFill>
                  <a:schemeClr val="bg2">
                    <a:lumMod val="10000"/>
                  </a:schemeClr>
                </a:solidFill>
              </a:rPr>
              <a:t>17 </a:t>
            </a:r>
            <a:r>
              <a:rPr lang="en-IN" sz="1400" b="1" dirty="0">
                <a:solidFill>
                  <a:schemeClr val="bg2">
                    <a:lumMod val="10000"/>
                  </a:schemeClr>
                </a:solidFill>
              </a:rPr>
              <a:t>Years</a:t>
            </a:r>
          </a:p>
          <a:p>
            <a:pPr algn="ctr"/>
            <a:endParaRPr lang="en-IN" b="1" dirty="0">
              <a:solidFill>
                <a:schemeClr val="bg2">
                  <a:lumMod val="10000"/>
                </a:schemeClr>
              </a:solidFill>
            </a:endParaRPr>
          </a:p>
        </p:txBody>
      </p:sp>
      <p:sp>
        <p:nvSpPr>
          <p:cNvPr id="26" name="Rectangle 25"/>
          <p:cNvSpPr/>
          <p:nvPr/>
        </p:nvSpPr>
        <p:spPr>
          <a:xfrm>
            <a:off x="6876190" y="3494288"/>
            <a:ext cx="4002149" cy="720080"/>
          </a:xfrm>
          <a:prstGeom prst="rect">
            <a:avLst/>
          </a:prstGeom>
          <a:solidFill>
            <a:schemeClr val="accent2">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sz="1400" b="1" u="sng" dirty="0" smtClean="0">
                <a:solidFill>
                  <a:schemeClr val="bg2">
                    <a:lumMod val="10000"/>
                  </a:schemeClr>
                </a:solidFill>
              </a:rPr>
              <a:t>Ph.D. Students-Guiding</a:t>
            </a:r>
            <a:r>
              <a:rPr lang="en-IN" sz="1400" b="1" dirty="0" smtClean="0">
                <a:solidFill>
                  <a:schemeClr val="bg2">
                    <a:lumMod val="10000"/>
                  </a:schemeClr>
                </a:solidFill>
              </a:rPr>
              <a:t>: </a:t>
            </a:r>
            <a:r>
              <a:rPr lang="en-IN" sz="1400" b="1" dirty="0">
                <a:solidFill>
                  <a:schemeClr val="bg2">
                    <a:lumMod val="10000"/>
                  </a:schemeClr>
                </a:solidFill>
              </a:rPr>
              <a:t>VTU, Belagavi – </a:t>
            </a:r>
            <a:r>
              <a:rPr lang="en-IN" sz="1400" b="1" dirty="0" smtClean="0">
                <a:solidFill>
                  <a:schemeClr val="bg2">
                    <a:lumMod val="10000"/>
                  </a:schemeClr>
                </a:solidFill>
              </a:rPr>
              <a:t> 2 Nos.</a:t>
            </a:r>
          </a:p>
          <a:p>
            <a:r>
              <a:rPr lang="en-IN" sz="1400" b="1" dirty="0" smtClean="0">
                <a:solidFill>
                  <a:schemeClr val="bg2">
                    <a:lumMod val="10000"/>
                  </a:schemeClr>
                </a:solidFill>
              </a:rPr>
              <a:t>	     Guided: VTU, Belagavi-4 Nos.</a:t>
            </a:r>
          </a:p>
          <a:p>
            <a:r>
              <a:rPr lang="en-IN" sz="1400" b="1" dirty="0">
                <a:solidFill>
                  <a:schemeClr val="bg2">
                    <a:lumMod val="10000"/>
                  </a:schemeClr>
                </a:solidFill>
              </a:rPr>
              <a:t>	 </a:t>
            </a:r>
            <a:r>
              <a:rPr lang="en-IN" sz="1400" b="1" dirty="0" smtClean="0">
                <a:solidFill>
                  <a:schemeClr val="bg2">
                    <a:lumMod val="10000"/>
                  </a:schemeClr>
                </a:solidFill>
              </a:rPr>
              <a:t>                   UOM, Mysuru-1 No.</a:t>
            </a:r>
          </a:p>
        </p:txBody>
      </p:sp>
      <p:sp>
        <p:nvSpPr>
          <p:cNvPr id="27" name="Rectangle 26"/>
          <p:cNvSpPr/>
          <p:nvPr/>
        </p:nvSpPr>
        <p:spPr>
          <a:xfrm>
            <a:off x="2240489" y="4808004"/>
            <a:ext cx="4002149" cy="720080"/>
          </a:xfrm>
          <a:prstGeom prst="rect">
            <a:avLst/>
          </a:prstGeom>
          <a:solidFill>
            <a:srgbClr val="FFCC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IN" sz="1400" b="1" u="sng" dirty="0">
              <a:solidFill>
                <a:schemeClr val="bg2">
                  <a:lumMod val="10000"/>
                </a:schemeClr>
              </a:solidFill>
            </a:endParaRPr>
          </a:p>
          <a:p>
            <a:r>
              <a:rPr lang="en-IN" sz="1400" b="1" u="sng" dirty="0">
                <a:solidFill>
                  <a:schemeClr val="bg2">
                    <a:lumMod val="10000"/>
                  </a:schemeClr>
                </a:solidFill>
              </a:rPr>
              <a:t>Research Papers: </a:t>
            </a:r>
            <a:r>
              <a:rPr lang="en-IN" sz="1400" b="1" dirty="0">
                <a:solidFill>
                  <a:schemeClr val="bg2">
                    <a:lumMod val="10000"/>
                  </a:schemeClr>
                </a:solidFill>
              </a:rPr>
              <a:t>International Journal – </a:t>
            </a:r>
            <a:r>
              <a:rPr lang="en-IN" sz="1400" b="1" dirty="0" smtClean="0">
                <a:solidFill>
                  <a:schemeClr val="bg2">
                    <a:lumMod val="10000"/>
                  </a:schemeClr>
                </a:solidFill>
              </a:rPr>
              <a:t>36</a:t>
            </a:r>
            <a:endParaRPr lang="en-IN" sz="1400" b="1" dirty="0">
              <a:solidFill>
                <a:schemeClr val="bg2">
                  <a:lumMod val="10000"/>
                </a:schemeClr>
              </a:solidFill>
            </a:endParaRPr>
          </a:p>
          <a:p>
            <a:r>
              <a:rPr lang="en-IN" sz="1400" b="1" dirty="0">
                <a:solidFill>
                  <a:schemeClr val="bg2">
                    <a:lumMod val="10000"/>
                  </a:schemeClr>
                </a:solidFill>
              </a:rPr>
              <a:t>	           International Conference – 20</a:t>
            </a:r>
          </a:p>
          <a:p>
            <a:r>
              <a:rPr lang="en-IN" sz="1400" b="1" dirty="0">
                <a:solidFill>
                  <a:schemeClr val="bg2">
                    <a:lumMod val="10000"/>
                  </a:schemeClr>
                </a:solidFill>
              </a:rPr>
              <a:t>                                National Conference- </a:t>
            </a:r>
            <a:r>
              <a:rPr lang="en-IN" sz="1400" b="1" dirty="0" smtClean="0">
                <a:solidFill>
                  <a:schemeClr val="bg2">
                    <a:lumMod val="10000"/>
                  </a:schemeClr>
                </a:solidFill>
              </a:rPr>
              <a:t>13 </a:t>
            </a:r>
            <a:endParaRPr lang="en-IN" sz="1400" b="1" dirty="0">
              <a:solidFill>
                <a:schemeClr val="bg2">
                  <a:lumMod val="10000"/>
                </a:schemeClr>
              </a:solidFill>
            </a:endParaRPr>
          </a:p>
          <a:p>
            <a:pPr algn="ctr"/>
            <a:endParaRPr lang="en-IN" b="1" dirty="0">
              <a:solidFill>
                <a:schemeClr val="bg2">
                  <a:lumMod val="10000"/>
                </a:schemeClr>
              </a:solidFill>
            </a:endParaRPr>
          </a:p>
        </p:txBody>
      </p:sp>
      <p:sp>
        <p:nvSpPr>
          <p:cNvPr id="31" name="Slide Number Placeholder 30"/>
          <p:cNvSpPr>
            <a:spLocks noGrp="1"/>
          </p:cNvSpPr>
          <p:nvPr>
            <p:ph type="sldNum" sz="quarter" idx="12"/>
          </p:nvPr>
        </p:nvSpPr>
        <p:spPr>
          <a:xfrm>
            <a:off x="11510675" y="6538586"/>
            <a:ext cx="384991" cy="308453"/>
          </a:xfrm>
          <a:solidFill>
            <a:srgbClr val="C00000"/>
          </a:solidFill>
          <a:ln>
            <a:solidFill>
              <a:schemeClr val="accent4">
                <a:lumMod val="60000"/>
                <a:lumOff val="40000"/>
              </a:schemeClr>
            </a:solidFill>
          </a:ln>
        </p:spPr>
        <p:txBody>
          <a:bodyPr/>
          <a:lstStyle/>
          <a:p>
            <a:pPr algn="ctr"/>
            <a:r>
              <a:rPr lang="en-IN" sz="1800" dirty="0" smtClean="0">
                <a:solidFill>
                  <a:schemeClr val="bg1"/>
                </a:solidFill>
              </a:rPr>
              <a:t>2</a:t>
            </a:r>
            <a:endParaRPr lang="en-IN" sz="1800" dirty="0">
              <a:solidFill>
                <a:schemeClr val="bg1"/>
              </a:solidFill>
            </a:endParaRPr>
          </a:p>
        </p:txBody>
      </p:sp>
      <p:sp>
        <p:nvSpPr>
          <p:cNvPr id="16" name="Rectangle 15"/>
          <p:cNvSpPr/>
          <p:nvPr/>
        </p:nvSpPr>
        <p:spPr>
          <a:xfrm>
            <a:off x="2184341" y="5616316"/>
            <a:ext cx="4002149" cy="818592"/>
          </a:xfrm>
          <a:prstGeom prst="rect">
            <a:avLst/>
          </a:prstGeom>
          <a:solidFill>
            <a:srgbClr val="FFCC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sz="1400" b="1" u="sng" dirty="0" smtClean="0">
                <a:solidFill>
                  <a:schemeClr val="bg2">
                    <a:lumMod val="10000"/>
                  </a:schemeClr>
                </a:solidFill>
              </a:rPr>
              <a:t>Memberships of Professional Bodies:</a:t>
            </a:r>
          </a:p>
          <a:p>
            <a:pPr marL="342900" indent="-342900">
              <a:buAutoNum type="arabicPeriod"/>
            </a:pPr>
            <a:r>
              <a:rPr lang="en-IN" sz="1400" dirty="0" smtClean="0">
                <a:solidFill>
                  <a:schemeClr val="bg2">
                    <a:lumMod val="10000"/>
                  </a:schemeClr>
                </a:solidFill>
              </a:rPr>
              <a:t>IETE-Life Member(Fellow)</a:t>
            </a:r>
          </a:p>
          <a:p>
            <a:pPr marL="342900" indent="-342900">
              <a:buAutoNum type="arabicPeriod"/>
            </a:pPr>
            <a:r>
              <a:rPr lang="en-IN" sz="1400" dirty="0" smtClean="0">
                <a:solidFill>
                  <a:schemeClr val="bg2">
                    <a:lumMod val="10000"/>
                  </a:schemeClr>
                </a:solidFill>
              </a:rPr>
              <a:t>ISTE-Life Member</a:t>
            </a:r>
            <a:endParaRPr lang="en-IN" dirty="0">
              <a:solidFill>
                <a:schemeClr val="bg2">
                  <a:lumMod val="10000"/>
                </a:schemeClr>
              </a:solidFill>
            </a:endParaRPr>
          </a:p>
        </p:txBody>
      </p:sp>
      <p:sp>
        <p:nvSpPr>
          <p:cNvPr id="17" name="Rectangle 16"/>
          <p:cNvSpPr/>
          <p:nvPr/>
        </p:nvSpPr>
        <p:spPr>
          <a:xfrm>
            <a:off x="6876188" y="4379675"/>
            <a:ext cx="3993135" cy="1885657"/>
          </a:xfrm>
          <a:prstGeom prst="rect">
            <a:avLst/>
          </a:prstGeom>
          <a:solidFill>
            <a:srgbClr val="F1FCD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sz="1400" b="1" dirty="0" smtClean="0">
                <a:solidFill>
                  <a:srgbClr val="C00000"/>
                </a:solidFill>
              </a:rPr>
              <a:t>Other Information &amp; Experience:</a:t>
            </a:r>
          </a:p>
          <a:p>
            <a:pPr marL="342900" indent="-342900">
              <a:buAutoNum type="arabicPeriod"/>
            </a:pPr>
            <a:r>
              <a:rPr lang="en-IN" sz="1400" b="1" dirty="0" smtClean="0">
                <a:solidFill>
                  <a:schemeClr val="bg2">
                    <a:lumMod val="10000"/>
                  </a:schemeClr>
                </a:solidFill>
              </a:rPr>
              <a:t>BOE Member, VTU Belagavi</a:t>
            </a:r>
          </a:p>
          <a:p>
            <a:pPr marL="342900" indent="-342900">
              <a:buAutoNum type="arabicPeriod"/>
            </a:pPr>
            <a:r>
              <a:rPr lang="en-IN" sz="1400" b="1" dirty="0" smtClean="0">
                <a:solidFill>
                  <a:schemeClr val="bg2">
                    <a:lumMod val="10000"/>
                  </a:schemeClr>
                </a:solidFill>
              </a:rPr>
              <a:t>BOS Member, RVCE Bangalore</a:t>
            </a:r>
          </a:p>
          <a:p>
            <a:pPr marL="342900" indent="-342900">
              <a:buAutoNum type="arabicPeriod"/>
            </a:pPr>
            <a:r>
              <a:rPr lang="en-IN" sz="1400" b="1" dirty="0" smtClean="0">
                <a:solidFill>
                  <a:schemeClr val="bg2">
                    <a:lumMod val="10000"/>
                  </a:schemeClr>
                </a:solidFill>
              </a:rPr>
              <a:t>BOS Member, UVCE Bangalore</a:t>
            </a:r>
          </a:p>
          <a:p>
            <a:pPr marL="342900" indent="-342900">
              <a:buAutoNum type="arabicPeriod"/>
            </a:pPr>
            <a:r>
              <a:rPr lang="en-IN" sz="1400" b="1" dirty="0" smtClean="0">
                <a:solidFill>
                  <a:schemeClr val="bg2">
                    <a:lumMod val="10000"/>
                  </a:schemeClr>
                </a:solidFill>
              </a:rPr>
              <a:t>BOS Member, Dr. AIT Bangalore</a:t>
            </a:r>
          </a:p>
          <a:p>
            <a:pPr marL="342900" indent="-342900">
              <a:buAutoNum type="arabicPeriod"/>
            </a:pPr>
            <a:r>
              <a:rPr lang="en-IN" sz="1400" b="1" dirty="0" smtClean="0">
                <a:solidFill>
                  <a:schemeClr val="bg2">
                    <a:lumMod val="10000"/>
                  </a:schemeClr>
                </a:solidFill>
              </a:rPr>
              <a:t>Regional Coordinator-VTU Examination</a:t>
            </a:r>
          </a:p>
          <a:p>
            <a:pPr marL="342900" indent="-342900">
              <a:buAutoNum type="arabicPeriod"/>
            </a:pPr>
            <a:r>
              <a:rPr lang="en-IN" sz="1400" b="1" dirty="0" smtClean="0">
                <a:solidFill>
                  <a:schemeClr val="bg2">
                    <a:lumMod val="10000"/>
                  </a:schemeClr>
                </a:solidFill>
              </a:rPr>
              <a:t>Interview Committee Members of Colleges</a:t>
            </a:r>
          </a:p>
          <a:p>
            <a:pPr marL="342900" indent="-342900">
              <a:buAutoNum type="arabicPeriod"/>
            </a:pPr>
            <a:r>
              <a:rPr lang="en-IN" sz="1400" b="1" dirty="0" smtClean="0">
                <a:solidFill>
                  <a:schemeClr val="bg2">
                    <a:lumMod val="10000"/>
                  </a:schemeClr>
                </a:solidFill>
              </a:rPr>
              <a:t>HOD of ECE –PESCE Mandya</a:t>
            </a:r>
          </a:p>
          <a:p>
            <a:pPr marL="342900" indent="-342900">
              <a:buAutoNum type="arabicPeriod"/>
            </a:pPr>
            <a:r>
              <a:rPr lang="en-IN" sz="1400" b="1" dirty="0" smtClean="0">
                <a:solidFill>
                  <a:schemeClr val="bg2">
                    <a:lumMod val="10000"/>
                  </a:schemeClr>
                </a:solidFill>
              </a:rPr>
              <a:t>NBA Trainer</a:t>
            </a:r>
          </a:p>
        </p:txBody>
      </p:sp>
      <p:pic>
        <p:nvPicPr>
          <p:cNvPr id="7" name="Picture 6"/>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l="46620" t="22257" r="19312" b="35510"/>
          <a:stretch/>
        </p:blipFill>
        <p:spPr>
          <a:xfrm>
            <a:off x="8872757" y="967377"/>
            <a:ext cx="2331482" cy="216768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90097207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 y="0"/>
            <a:ext cx="1415442" cy="6858000"/>
          </a:xfrm>
          <a:prstGeom prst="rect">
            <a:avLst/>
          </a:prstGeom>
          <a:solidFill>
            <a:schemeClr val="accent4">
              <a:lumMod val="20000"/>
              <a:lumOff val="8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 name="Rectangle 4"/>
          <p:cNvSpPr/>
          <p:nvPr/>
        </p:nvSpPr>
        <p:spPr>
          <a:xfrm>
            <a:off x="1415442" y="6538586"/>
            <a:ext cx="9870510" cy="319414"/>
          </a:xfrm>
          <a:prstGeom prst="rect">
            <a:avLst/>
          </a:prstGeom>
          <a:solidFill>
            <a:schemeClr val="accent4">
              <a:lumMod val="20000"/>
              <a:lumOff val="8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C00000"/>
                </a:solidFill>
              </a:rPr>
              <a:t>Department of Electronics and Communication Engineering</a:t>
            </a:r>
            <a:endParaRPr lang="en-IN" b="1" dirty="0">
              <a:solidFill>
                <a:srgbClr val="C00000"/>
              </a:solidFill>
            </a:endParaRPr>
          </a:p>
        </p:txBody>
      </p:sp>
      <p:sp>
        <p:nvSpPr>
          <p:cNvPr id="6" name="Rectangle 5"/>
          <p:cNvSpPr/>
          <p:nvPr/>
        </p:nvSpPr>
        <p:spPr>
          <a:xfrm>
            <a:off x="1240077" y="0"/>
            <a:ext cx="175364" cy="6858000"/>
          </a:xfrm>
          <a:prstGeom prst="rect">
            <a:avLst/>
          </a:prstGeom>
          <a:solidFill>
            <a:srgbClr val="C0000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 name="Rounded Rectangle 6"/>
          <p:cNvSpPr/>
          <p:nvPr/>
        </p:nvSpPr>
        <p:spPr>
          <a:xfrm>
            <a:off x="11586575" y="6538586"/>
            <a:ext cx="488515" cy="319414"/>
          </a:xfrm>
          <a:prstGeom prst="roundRect">
            <a:avLst/>
          </a:prstGeom>
          <a:solidFill>
            <a:srgbClr val="C00000"/>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solidFill>
              </a:rPr>
              <a:t>29</a:t>
            </a:r>
            <a:endParaRPr lang="en-IN" dirty="0">
              <a:solidFill>
                <a:schemeClr val="bg1"/>
              </a:solidFill>
            </a:endParaRPr>
          </a:p>
        </p:txBody>
      </p:sp>
      <p:cxnSp>
        <p:nvCxnSpPr>
          <p:cNvPr id="11" name="Straight Connector 10"/>
          <p:cNvCxnSpPr/>
          <p:nvPr/>
        </p:nvCxnSpPr>
        <p:spPr>
          <a:xfrm flipV="1">
            <a:off x="1791222" y="759629"/>
            <a:ext cx="10039610" cy="12527"/>
          </a:xfrm>
          <a:prstGeom prst="line">
            <a:avLst/>
          </a:prstGeom>
          <a:ln w="38100"/>
        </p:spPr>
        <p:style>
          <a:lnRef idx="3">
            <a:schemeClr val="accent2"/>
          </a:lnRef>
          <a:fillRef idx="0">
            <a:schemeClr val="accent2"/>
          </a:fillRef>
          <a:effectRef idx="2">
            <a:schemeClr val="accent2"/>
          </a:effectRef>
          <a:fontRef idx="minor">
            <a:schemeClr val="tx1"/>
          </a:fontRef>
        </p:style>
      </p:cxnSp>
      <p:pic>
        <p:nvPicPr>
          <p:cNvPr id="21"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1033" y="116632"/>
            <a:ext cx="1026591" cy="960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ectangle 11"/>
          <p:cNvSpPr/>
          <p:nvPr/>
        </p:nvSpPr>
        <p:spPr>
          <a:xfrm>
            <a:off x="1791222" y="116632"/>
            <a:ext cx="10039610" cy="523220"/>
          </a:xfrm>
          <a:prstGeom prst="rect">
            <a:avLst/>
          </a:prstGeom>
        </p:spPr>
        <p:txBody>
          <a:bodyPr wrap="square">
            <a:spAutoFit/>
          </a:bodyPr>
          <a:lstStyle/>
          <a:p>
            <a:pPr algn="ctr"/>
            <a:r>
              <a:rPr lang="en-IN" sz="2800" b="1" dirty="0" smtClean="0">
                <a:solidFill>
                  <a:srgbClr val="002060"/>
                </a:solidFill>
                <a:latin typeface="Times New Roman" pitchFamily="18" charset="0"/>
                <a:cs typeface="Times New Roman" pitchFamily="18" charset="0"/>
              </a:rPr>
              <a:t>Criterion 3 -  Program Outcomes and Course Outcomes</a:t>
            </a:r>
            <a:endParaRPr lang="en-IN" sz="2800" b="1" dirty="0">
              <a:solidFill>
                <a:srgbClr val="002060"/>
              </a:solidFill>
              <a:latin typeface="Times New Roman" pitchFamily="18" charset="0"/>
              <a:cs typeface="Times New Roman" pitchFamily="18" charset="0"/>
            </a:endParaRPr>
          </a:p>
        </p:txBody>
      </p:sp>
      <p:graphicFrame>
        <p:nvGraphicFramePr>
          <p:cNvPr id="9" name="Table 8"/>
          <p:cNvGraphicFramePr>
            <a:graphicFrameLocks noGrp="1"/>
          </p:cNvGraphicFramePr>
          <p:nvPr>
            <p:extLst>
              <p:ext uri="{D42A27DB-BD31-4B8C-83A1-F6EECF244321}">
                <p14:modId xmlns:p14="http://schemas.microsoft.com/office/powerpoint/2010/main" val="1719541213"/>
              </p:ext>
            </p:extLst>
          </p:nvPr>
        </p:nvGraphicFramePr>
        <p:xfrm>
          <a:off x="3075360" y="912913"/>
          <a:ext cx="8075239" cy="5471537"/>
        </p:xfrm>
        <a:graphic>
          <a:graphicData uri="http://schemas.openxmlformats.org/drawingml/2006/table">
            <a:tbl>
              <a:tblPr firstRow="1" bandRow="1">
                <a:tableStyleId>{93296810-A885-4BE3-A3E7-6D5BEEA58F35}</a:tableStyleId>
              </a:tblPr>
              <a:tblGrid>
                <a:gridCol w="2184450">
                  <a:extLst>
                    <a:ext uri="{9D8B030D-6E8A-4147-A177-3AD203B41FA5}">
                      <a16:colId xmlns="" xmlns:a16="http://schemas.microsoft.com/office/drawing/2014/main" val="1151220671"/>
                    </a:ext>
                  </a:extLst>
                </a:gridCol>
                <a:gridCol w="2471544">
                  <a:extLst>
                    <a:ext uri="{9D8B030D-6E8A-4147-A177-3AD203B41FA5}">
                      <a16:colId xmlns="" xmlns:a16="http://schemas.microsoft.com/office/drawing/2014/main" val="3887039343"/>
                    </a:ext>
                  </a:extLst>
                </a:gridCol>
                <a:gridCol w="351778">
                  <a:extLst>
                    <a:ext uri="{9D8B030D-6E8A-4147-A177-3AD203B41FA5}">
                      <a16:colId xmlns="" xmlns:a16="http://schemas.microsoft.com/office/drawing/2014/main" val="20002"/>
                    </a:ext>
                  </a:extLst>
                </a:gridCol>
                <a:gridCol w="3067467">
                  <a:extLst>
                    <a:ext uri="{9D8B030D-6E8A-4147-A177-3AD203B41FA5}">
                      <a16:colId xmlns="" xmlns:a16="http://schemas.microsoft.com/office/drawing/2014/main" val="513123176"/>
                    </a:ext>
                  </a:extLst>
                </a:gridCol>
              </a:tblGrid>
              <a:tr h="410074">
                <a:tc gridSpan="4">
                  <a:txBody>
                    <a:bodyPr/>
                    <a:lstStyle/>
                    <a:p>
                      <a:pPr algn="ctr"/>
                      <a:r>
                        <a:rPr lang="en-IN" sz="1800" b="1" dirty="0"/>
                        <a:t>Direct Assessment</a:t>
                      </a:r>
                      <a:endParaRPr lang="en-IN" sz="1800" b="1" dirty="0">
                        <a:solidFill>
                          <a:schemeClr val="tx1"/>
                        </a:solidFill>
                        <a:latin typeface="Times New Roman" panose="02020603050405020304" pitchFamily="18" charset="0"/>
                        <a:cs typeface="Times New Roman" panose="02020603050405020304" pitchFamily="18" charset="0"/>
                      </a:endParaRPr>
                    </a:p>
                  </a:txBody>
                  <a:tcPr marL="121920" marR="121920"/>
                </a:tc>
                <a:tc hMerge="1">
                  <a:txBody>
                    <a:bodyPr/>
                    <a:lstStyle/>
                    <a:p>
                      <a:endParaRPr lang="en-IN" dirty="0"/>
                    </a:p>
                  </a:txBody>
                  <a:tcPr/>
                </a:tc>
                <a:tc hMerge="1">
                  <a:txBody>
                    <a:bodyPr/>
                    <a:lstStyle/>
                    <a:p>
                      <a:endParaRPr lang="en-IN"/>
                    </a:p>
                  </a:txBody>
                  <a:tcPr/>
                </a:tc>
                <a:tc hMerge="1">
                  <a:txBody>
                    <a:bodyPr/>
                    <a:lstStyle/>
                    <a:p>
                      <a:endParaRPr lang="en-IN"/>
                    </a:p>
                  </a:txBody>
                  <a:tcPr/>
                </a:tc>
                <a:extLst>
                  <a:ext uri="{0D108BD9-81ED-4DB2-BD59-A6C34878D82A}">
                    <a16:rowId xmlns="" xmlns:a16="http://schemas.microsoft.com/office/drawing/2014/main" val="371112121"/>
                  </a:ext>
                </a:extLst>
              </a:tr>
              <a:tr h="378530">
                <a:tc>
                  <a:txBody>
                    <a:bodyPr/>
                    <a:lstStyle/>
                    <a:p>
                      <a:pPr algn="l"/>
                      <a:r>
                        <a:rPr lang="en-IN" sz="1600" b="1" dirty="0">
                          <a:solidFill>
                            <a:srgbClr val="C00000"/>
                          </a:solidFill>
                        </a:rPr>
                        <a:t>Direct method</a:t>
                      </a:r>
                      <a:endParaRPr lang="en-IN" sz="1600" b="1" dirty="0">
                        <a:solidFill>
                          <a:srgbClr val="C00000"/>
                        </a:solidFill>
                        <a:latin typeface="Times New Roman" panose="02020603050405020304" pitchFamily="18" charset="0"/>
                        <a:cs typeface="Times New Roman" panose="02020603050405020304" pitchFamily="18" charset="0"/>
                      </a:endParaRPr>
                    </a:p>
                  </a:txBody>
                  <a:tcPr marL="121920" marR="121920"/>
                </a:tc>
                <a:tc>
                  <a:txBody>
                    <a:bodyPr/>
                    <a:lstStyle/>
                    <a:p>
                      <a:pPr algn="l"/>
                      <a:r>
                        <a:rPr lang="en-IN" sz="1600" dirty="0">
                          <a:solidFill>
                            <a:srgbClr val="C00000"/>
                          </a:solidFill>
                        </a:rPr>
                        <a:t>Form of assessment</a:t>
                      </a:r>
                      <a:endParaRPr lang="en-IN" sz="1600" b="1" dirty="0">
                        <a:solidFill>
                          <a:srgbClr val="C00000"/>
                        </a:solidFill>
                        <a:latin typeface="Times New Roman" panose="02020603050405020304" pitchFamily="18" charset="0"/>
                        <a:cs typeface="Times New Roman" panose="02020603050405020304" pitchFamily="18" charset="0"/>
                      </a:endParaRPr>
                    </a:p>
                  </a:txBody>
                  <a:tcPr marL="121920" marR="121920"/>
                </a:tc>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1600" dirty="0">
                          <a:solidFill>
                            <a:srgbClr val="C00000"/>
                          </a:solidFill>
                        </a:rPr>
                        <a:t>Frequency of assessment</a:t>
                      </a:r>
                      <a:endParaRPr lang="en-IN" sz="1600" b="1" dirty="0">
                        <a:solidFill>
                          <a:srgbClr val="C00000"/>
                        </a:solidFill>
                        <a:latin typeface="Times New Roman" panose="02020603050405020304" pitchFamily="18" charset="0"/>
                        <a:cs typeface="Times New Roman" panose="02020603050405020304" pitchFamily="18" charset="0"/>
                      </a:endParaRPr>
                    </a:p>
                  </a:txBody>
                  <a:tcPr marL="121920" marR="121920"/>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IN" sz="1800" b="1" dirty="0">
                        <a:latin typeface="Times New Roman" panose="02020603050405020304" pitchFamily="18" charset="0"/>
                        <a:cs typeface="Times New Roman" panose="02020603050405020304" pitchFamily="18" charset="0"/>
                      </a:endParaRPr>
                    </a:p>
                  </a:txBody>
                  <a:tcPr marL="121920" marR="121920"/>
                </a:tc>
                <a:extLst>
                  <a:ext uri="{0D108BD9-81ED-4DB2-BD59-A6C34878D82A}">
                    <a16:rowId xmlns="" xmlns:a16="http://schemas.microsoft.com/office/drawing/2014/main" val="4275001630"/>
                  </a:ext>
                </a:extLst>
              </a:tr>
              <a:tr h="378530">
                <a:tc rowSpan="8">
                  <a:txBody>
                    <a:bodyPr/>
                    <a:lstStyle/>
                    <a:p>
                      <a:pPr algn="l"/>
                      <a:r>
                        <a:rPr lang="en-IN" sz="1600" b="1" dirty="0"/>
                        <a:t>CO Attainment</a:t>
                      </a:r>
                      <a:endParaRPr lang="en-IN" sz="1600" b="1" dirty="0">
                        <a:latin typeface="Times New Roman" panose="02020603050405020304" pitchFamily="18" charset="0"/>
                        <a:cs typeface="Times New Roman" panose="02020603050405020304" pitchFamily="18" charset="0"/>
                      </a:endParaRPr>
                    </a:p>
                  </a:txBody>
                  <a:tcPr marL="121920" marR="121920" anchor="ctr"/>
                </a:tc>
                <a:tc>
                  <a:txBody>
                    <a:bodyPr/>
                    <a:lstStyle/>
                    <a:p>
                      <a:pPr marL="0" indent="0" algn="l">
                        <a:buFont typeface="+mj-lt"/>
                        <a:buNone/>
                      </a:pPr>
                      <a:r>
                        <a:rPr lang="en-IN" sz="1600" b="1" baseline="0" dirty="0">
                          <a:solidFill>
                            <a:srgbClr val="002060"/>
                          </a:solidFill>
                        </a:rPr>
                        <a:t>1. Test</a:t>
                      </a:r>
                      <a:endParaRPr lang="en-IN" sz="1600" b="1" dirty="0">
                        <a:solidFill>
                          <a:srgbClr val="002060"/>
                        </a:solidFill>
                        <a:latin typeface="Times New Roman" panose="02020603050405020304" pitchFamily="18" charset="0"/>
                        <a:cs typeface="Times New Roman" panose="02020603050405020304" pitchFamily="18" charset="0"/>
                      </a:endParaRPr>
                    </a:p>
                  </a:txBody>
                  <a:tcPr marL="121920" marR="121920"/>
                </a:tc>
                <a:tc gridSpan="2">
                  <a:txBody>
                    <a:bodyPr/>
                    <a:lstStyle/>
                    <a:p>
                      <a:pPr algn="l"/>
                      <a:r>
                        <a:rPr lang="en-IN" sz="1600" dirty="0"/>
                        <a:t>Three</a:t>
                      </a:r>
                      <a:r>
                        <a:rPr lang="en-IN" sz="1600" baseline="0" dirty="0"/>
                        <a:t> Times/Semester</a:t>
                      </a:r>
                      <a:endParaRPr lang="en-IN" sz="1600" dirty="0">
                        <a:latin typeface="Times New Roman" panose="02020603050405020304" pitchFamily="18" charset="0"/>
                        <a:cs typeface="Times New Roman" panose="02020603050405020304" pitchFamily="18" charset="0"/>
                      </a:endParaRPr>
                    </a:p>
                  </a:txBody>
                  <a:tcPr marL="121920" marR="121920"/>
                </a:tc>
                <a:tc hMerge="1">
                  <a:txBody>
                    <a:bodyPr/>
                    <a:lstStyle/>
                    <a:p>
                      <a:pPr algn="l"/>
                      <a:endParaRPr lang="en-IN" sz="1800" dirty="0">
                        <a:latin typeface="Times New Roman" panose="02020603050405020304" pitchFamily="18" charset="0"/>
                        <a:cs typeface="Times New Roman" panose="02020603050405020304" pitchFamily="18" charset="0"/>
                      </a:endParaRPr>
                    </a:p>
                  </a:txBody>
                  <a:tcPr marL="121920" marR="121920"/>
                </a:tc>
                <a:extLst>
                  <a:ext uri="{0D108BD9-81ED-4DB2-BD59-A6C34878D82A}">
                    <a16:rowId xmlns="" xmlns:a16="http://schemas.microsoft.com/office/drawing/2014/main" val="492132755"/>
                  </a:ext>
                </a:extLst>
              </a:tr>
              <a:tr h="405100">
                <a:tc vMerge="1">
                  <a:txBody>
                    <a:bodyPr/>
                    <a:lstStyle/>
                    <a:p>
                      <a:endParaRPr lang="en-IN"/>
                    </a:p>
                  </a:txBody>
                  <a:tcPr/>
                </a:tc>
                <a:tc>
                  <a: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IN" sz="1600" b="1" dirty="0">
                          <a:solidFill>
                            <a:srgbClr val="002060"/>
                          </a:solidFill>
                        </a:rPr>
                        <a:t>2. Assignment</a:t>
                      </a:r>
                      <a:endParaRPr lang="en-IN" sz="1600" b="1" dirty="0">
                        <a:solidFill>
                          <a:srgbClr val="002060"/>
                        </a:solidFill>
                        <a:latin typeface="Times New Roman" panose="02020603050405020304" pitchFamily="18" charset="0"/>
                        <a:cs typeface="Times New Roman" panose="02020603050405020304" pitchFamily="18" charset="0"/>
                      </a:endParaRPr>
                    </a:p>
                  </a:txBody>
                  <a:tcPr marL="121920" marR="121920"/>
                </a:tc>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600" dirty="0"/>
                        <a:t>Three</a:t>
                      </a:r>
                      <a:r>
                        <a:rPr lang="en-IN" sz="1600" baseline="0" dirty="0"/>
                        <a:t> Times/Semester</a:t>
                      </a:r>
                      <a:endParaRPr lang="en-IN" sz="1600" dirty="0">
                        <a:latin typeface="Times New Roman" panose="02020603050405020304" pitchFamily="18" charset="0"/>
                        <a:cs typeface="Times New Roman" panose="02020603050405020304" pitchFamily="18" charset="0"/>
                      </a:endParaRPr>
                    </a:p>
                  </a:txBody>
                  <a:tcPr marL="121920" marR="121920"/>
                </a:tc>
                <a:tc hMerge="1">
                  <a:txBody>
                    <a:bodyPr/>
                    <a:lstStyle/>
                    <a:p>
                      <a:endParaRPr lang="en-IN"/>
                    </a:p>
                  </a:txBody>
                  <a:tcPr/>
                </a:tc>
                <a:extLst>
                  <a:ext uri="{0D108BD9-81ED-4DB2-BD59-A6C34878D82A}">
                    <a16:rowId xmlns="" xmlns:a16="http://schemas.microsoft.com/office/drawing/2014/main" val="3510474912"/>
                  </a:ext>
                </a:extLst>
              </a:tr>
              <a:tr h="432048">
                <a:tc vMerge="1">
                  <a:txBody>
                    <a:bodyPr/>
                    <a:lstStyle/>
                    <a:p>
                      <a:endParaRPr lang="en-IN"/>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600" b="1" dirty="0">
                          <a:solidFill>
                            <a:srgbClr val="002060"/>
                          </a:solidFill>
                        </a:rPr>
                        <a:t>3. Lab record evaluation</a:t>
                      </a:r>
                      <a:endParaRPr lang="en-IN" sz="1600" b="1" dirty="0">
                        <a:solidFill>
                          <a:srgbClr val="002060"/>
                        </a:solidFill>
                        <a:latin typeface="Times New Roman" panose="02020603050405020304" pitchFamily="18" charset="0"/>
                        <a:cs typeface="Times New Roman" panose="02020603050405020304" pitchFamily="18" charset="0"/>
                      </a:endParaRPr>
                    </a:p>
                  </a:txBody>
                  <a:tcPr marL="121920" marR="121920"/>
                </a:tc>
                <a:tc gridSpan="2">
                  <a:txBody>
                    <a:bodyPr/>
                    <a:lstStyle/>
                    <a:p>
                      <a:pPr algn="l"/>
                      <a:r>
                        <a:rPr lang="en-IN" sz="1600" dirty="0"/>
                        <a:t>Once </a:t>
                      </a:r>
                      <a:r>
                        <a:rPr lang="en-IN" sz="1600" dirty="0" smtClean="0"/>
                        <a:t>/week</a:t>
                      </a:r>
                      <a:endParaRPr lang="en-IN" sz="1600" dirty="0">
                        <a:latin typeface="Times New Roman" panose="02020603050405020304" pitchFamily="18" charset="0"/>
                        <a:cs typeface="Times New Roman" panose="02020603050405020304" pitchFamily="18" charset="0"/>
                      </a:endParaRPr>
                    </a:p>
                  </a:txBody>
                  <a:tcPr marL="121920" marR="121920"/>
                </a:tc>
                <a:tc hMerge="1">
                  <a:txBody>
                    <a:bodyPr/>
                    <a:lstStyle/>
                    <a:p>
                      <a:endParaRPr lang="en-IN"/>
                    </a:p>
                  </a:txBody>
                  <a:tcPr/>
                </a:tc>
                <a:extLst>
                  <a:ext uri="{0D108BD9-81ED-4DB2-BD59-A6C34878D82A}">
                    <a16:rowId xmlns="" xmlns:a16="http://schemas.microsoft.com/office/drawing/2014/main" val="2024034059"/>
                  </a:ext>
                </a:extLst>
              </a:tr>
              <a:tr h="432048">
                <a:tc vMerge="1">
                  <a:txBody>
                    <a:bodyPr/>
                    <a:lstStyle/>
                    <a:p>
                      <a:endParaRPr lang="en-IN"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600" b="1" dirty="0">
                          <a:solidFill>
                            <a:srgbClr val="002060"/>
                          </a:solidFill>
                        </a:rPr>
                        <a:t>4. Lab test evaluation</a:t>
                      </a:r>
                      <a:endParaRPr lang="en-IN" sz="1600" b="1" dirty="0">
                        <a:solidFill>
                          <a:srgbClr val="002060"/>
                        </a:solidFill>
                        <a:latin typeface="Times New Roman" panose="02020603050405020304" pitchFamily="18" charset="0"/>
                        <a:cs typeface="Times New Roman" panose="02020603050405020304" pitchFamily="18" charset="0"/>
                      </a:endParaRPr>
                    </a:p>
                  </a:txBody>
                  <a:tcPr marL="121920" marR="121920"/>
                </a:tc>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600" dirty="0"/>
                        <a:t>Once </a:t>
                      </a:r>
                      <a:r>
                        <a:rPr lang="en-IN" sz="1600" dirty="0" smtClean="0"/>
                        <a:t>/semester</a:t>
                      </a:r>
                      <a:endParaRPr lang="en-IN" sz="1600" dirty="0">
                        <a:latin typeface="Times New Roman" panose="02020603050405020304" pitchFamily="18" charset="0"/>
                        <a:cs typeface="Times New Roman" panose="02020603050405020304" pitchFamily="18" charset="0"/>
                      </a:endParaRPr>
                    </a:p>
                  </a:txBody>
                  <a:tcPr marL="121920" marR="121920"/>
                </a:tc>
                <a:tc hMerge="1">
                  <a:txBody>
                    <a:bodyPr/>
                    <a:lstStyle/>
                    <a:p>
                      <a:pPr algn="l"/>
                      <a:endParaRPr lang="en-IN" sz="1800" dirty="0">
                        <a:latin typeface="Times New Roman" panose="02020603050405020304" pitchFamily="18" charset="0"/>
                        <a:cs typeface="Times New Roman" panose="02020603050405020304" pitchFamily="18" charset="0"/>
                      </a:endParaRPr>
                    </a:p>
                  </a:txBody>
                  <a:tcPr marL="121920" marR="121920"/>
                </a:tc>
                <a:extLst>
                  <a:ext uri="{0D108BD9-81ED-4DB2-BD59-A6C34878D82A}">
                    <a16:rowId xmlns="" xmlns:a16="http://schemas.microsoft.com/office/drawing/2014/main" val="2371215599"/>
                  </a:ext>
                </a:extLst>
              </a:tr>
              <a:tr h="378530">
                <a:tc vMerge="1">
                  <a:txBody>
                    <a:bodyPr/>
                    <a:lstStyle/>
                    <a:p>
                      <a:endParaRPr lang="en-IN" dirty="0"/>
                    </a:p>
                  </a:txBody>
                  <a:tcPr/>
                </a:tc>
                <a:tc>
                  <a:txBody>
                    <a:bodyPr/>
                    <a:lstStyle/>
                    <a:p>
                      <a:pPr algn="l"/>
                      <a:r>
                        <a:rPr lang="en-IN" sz="1600" b="1" dirty="0">
                          <a:solidFill>
                            <a:srgbClr val="002060"/>
                          </a:solidFill>
                        </a:rPr>
                        <a:t>5. Seminar</a:t>
                      </a:r>
                      <a:endParaRPr lang="en-IN" sz="1600" b="1" dirty="0">
                        <a:solidFill>
                          <a:srgbClr val="002060"/>
                        </a:solidFill>
                        <a:latin typeface="Times New Roman" panose="02020603050405020304" pitchFamily="18" charset="0"/>
                        <a:cs typeface="Times New Roman" panose="02020603050405020304" pitchFamily="18" charset="0"/>
                      </a:endParaRPr>
                    </a:p>
                  </a:txBody>
                  <a:tcPr marL="121920" marR="121920"/>
                </a:tc>
                <a:tc gridSpan="2">
                  <a:txBody>
                    <a:bodyPr/>
                    <a:lstStyle/>
                    <a:p>
                      <a:pPr algn="l"/>
                      <a:r>
                        <a:rPr lang="en-IN" sz="1600" dirty="0"/>
                        <a:t>Once in a Year</a:t>
                      </a:r>
                      <a:endParaRPr lang="en-IN" sz="1600" dirty="0">
                        <a:latin typeface="Times New Roman" panose="02020603050405020304" pitchFamily="18" charset="0"/>
                        <a:cs typeface="Times New Roman" panose="02020603050405020304" pitchFamily="18" charset="0"/>
                      </a:endParaRPr>
                    </a:p>
                  </a:txBody>
                  <a:tcPr marL="121920" marR="121920"/>
                </a:tc>
                <a:tc hMerge="1">
                  <a:txBody>
                    <a:bodyPr/>
                    <a:lstStyle/>
                    <a:p>
                      <a:pPr algn="l"/>
                      <a:endParaRPr lang="en-IN" sz="1800" dirty="0">
                        <a:latin typeface="Times New Roman" panose="02020603050405020304" pitchFamily="18" charset="0"/>
                        <a:cs typeface="Times New Roman" panose="02020603050405020304" pitchFamily="18" charset="0"/>
                      </a:endParaRPr>
                    </a:p>
                  </a:txBody>
                  <a:tcPr marL="121920" marR="121920"/>
                </a:tc>
                <a:extLst>
                  <a:ext uri="{0D108BD9-81ED-4DB2-BD59-A6C34878D82A}">
                    <a16:rowId xmlns="" xmlns:a16="http://schemas.microsoft.com/office/drawing/2014/main" val="3033345500"/>
                  </a:ext>
                </a:extLst>
              </a:tr>
              <a:tr h="378530">
                <a:tc vMerge="1">
                  <a:txBody>
                    <a:bodyPr/>
                    <a:lstStyle/>
                    <a:p>
                      <a:endParaRPr lang="en-IN" dirty="0"/>
                    </a:p>
                  </a:txBody>
                  <a:tcPr/>
                </a:tc>
                <a:tc>
                  <a:txBody>
                    <a:bodyPr/>
                    <a:lstStyle/>
                    <a:p>
                      <a:pPr algn="l"/>
                      <a:r>
                        <a:rPr lang="en-IN" sz="1600" b="1" dirty="0">
                          <a:solidFill>
                            <a:srgbClr val="002060"/>
                          </a:solidFill>
                        </a:rPr>
                        <a:t>6. Project Work</a:t>
                      </a:r>
                      <a:endParaRPr lang="en-IN" sz="1600" b="1" dirty="0">
                        <a:solidFill>
                          <a:srgbClr val="002060"/>
                        </a:solidFill>
                        <a:latin typeface="Times New Roman" panose="02020603050405020304" pitchFamily="18" charset="0"/>
                        <a:cs typeface="Times New Roman" panose="02020603050405020304" pitchFamily="18" charset="0"/>
                      </a:endParaRPr>
                    </a:p>
                  </a:txBody>
                  <a:tcPr marL="121920" marR="121920"/>
                </a:tc>
                <a:tc gridSpan="2">
                  <a:txBody>
                    <a:bodyPr/>
                    <a:lstStyle/>
                    <a:p>
                      <a:pPr algn="l"/>
                      <a:r>
                        <a:rPr lang="en-IN" sz="1600" dirty="0"/>
                        <a:t>Once in a Year</a:t>
                      </a:r>
                      <a:endParaRPr lang="en-IN" sz="1600" dirty="0">
                        <a:latin typeface="Times New Roman" panose="02020603050405020304" pitchFamily="18" charset="0"/>
                        <a:cs typeface="Times New Roman" panose="02020603050405020304" pitchFamily="18" charset="0"/>
                      </a:endParaRPr>
                    </a:p>
                  </a:txBody>
                  <a:tcPr marL="121920" marR="121920"/>
                </a:tc>
                <a:tc hMerge="1">
                  <a:txBody>
                    <a:bodyPr/>
                    <a:lstStyle/>
                    <a:p>
                      <a:pPr algn="l"/>
                      <a:endParaRPr lang="en-IN" sz="1800" dirty="0">
                        <a:latin typeface="Times New Roman" panose="02020603050405020304" pitchFamily="18" charset="0"/>
                        <a:cs typeface="Times New Roman" panose="02020603050405020304" pitchFamily="18" charset="0"/>
                      </a:endParaRPr>
                    </a:p>
                  </a:txBody>
                  <a:tcPr marL="121920" marR="121920"/>
                </a:tc>
                <a:extLst>
                  <a:ext uri="{0D108BD9-81ED-4DB2-BD59-A6C34878D82A}">
                    <a16:rowId xmlns="" xmlns:a16="http://schemas.microsoft.com/office/drawing/2014/main" val="3739160513"/>
                  </a:ext>
                </a:extLst>
              </a:tr>
              <a:tr h="378530">
                <a:tc vMerge="1">
                  <a:txBody>
                    <a:bodyPr/>
                    <a:lstStyle/>
                    <a:p>
                      <a:pPr algn="l"/>
                      <a:endParaRPr lang="en-IN" sz="1800" dirty="0">
                        <a:latin typeface="Times New Roman" panose="02020603050405020304" pitchFamily="18" charset="0"/>
                        <a:cs typeface="Times New Roman" panose="02020603050405020304" pitchFamily="18" charset="0"/>
                      </a:endParaRPr>
                    </a:p>
                  </a:txBody>
                  <a:tcPr marL="121920" marR="121920"/>
                </a:tc>
                <a:tc>
                  <a:txBody>
                    <a:bodyPr/>
                    <a:lstStyle/>
                    <a:p>
                      <a:pPr algn="l"/>
                      <a:r>
                        <a:rPr lang="en-IN" sz="1600" b="1" dirty="0">
                          <a:solidFill>
                            <a:srgbClr val="002060"/>
                          </a:solidFill>
                        </a:rPr>
                        <a:t>7. Internship</a:t>
                      </a:r>
                      <a:endParaRPr lang="en-IN" sz="1600" b="1" dirty="0">
                        <a:solidFill>
                          <a:srgbClr val="002060"/>
                        </a:solidFill>
                        <a:latin typeface="Times New Roman" panose="02020603050405020304" pitchFamily="18" charset="0"/>
                        <a:cs typeface="Times New Roman" panose="02020603050405020304" pitchFamily="18" charset="0"/>
                      </a:endParaRPr>
                    </a:p>
                  </a:txBody>
                  <a:tcPr marL="121920" marR="121920"/>
                </a:tc>
                <a:tc gridSpan="2">
                  <a:txBody>
                    <a:bodyPr/>
                    <a:lstStyle/>
                    <a:p>
                      <a:pPr algn="l"/>
                      <a:r>
                        <a:rPr lang="en-IN" sz="1600" dirty="0"/>
                        <a:t>Once in a Year</a:t>
                      </a:r>
                      <a:endParaRPr lang="en-IN" sz="1600" dirty="0">
                        <a:latin typeface="Times New Roman" panose="02020603050405020304" pitchFamily="18" charset="0"/>
                        <a:cs typeface="Times New Roman" panose="02020603050405020304" pitchFamily="18" charset="0"/>
                      </a:endParaRPr>
                    </a:p>
                  </a:txBody>
                  <a:tcPr marL="121920" marR="121920"/>
                </a:tc>
                <a:tc hMerge="1">
                  <a:txBody>
                    <a:bodyPr/>
                    <a:lstStyle/>
                    <a:p>
                      <a:pPr algn="l"/>
                      <a:endParaRPr lang="en-IN" sz="1800" dirty="0">
                        <a:latin typeface="Times New Roman" panose="02020603050405020304" pitchFamily="18" charset="0"/>
                        <a:cs typeface="Times New Roman" panose="02020603050405020304" pitchFamily="18" charset="0"/>
                      </a:endParaRPr>
                    </a:p>
                  </a:txBody>
                  <a:tcPr marL="121920" marR="121920"/>
                </a:tc>
                <a:extLst>
                  <a:ext uri="{0D108BD9-81ED-4DB2-BD59-A6C34878D82A}">
                    <a16:rowId xmlns="" xmlns:a16="http://schemas.microsoft.com/office/drawing/2014/main" val="10007"/>
                  </a:ext>
                </a:extLst>
              </a:tr>
              <a:tr h="448586">
                <a:tc vMerge="1">
                  <a:txBody>
                    <a:bodyPr/>
                    <a:lstStyle/>
                    <a:p>
                      <a:pPr algn="l"/>
                      <a:endParaRPr lang="en-IN" sz="1800" dirty="0">
                        <a:latin typeface="Times New Roman" panose="02020603050405020304" pitchFamily="18" charset="0"/>
                        <a:cs typeface="Times New Roman" panose="02020603050405020304" pitchFamily="18" charset="0"/>
                      </a:endParaRPr>
                    </a:p>
                  </a:txBody>
                  <a:tcPr marL="121920" marR="121920"/>
                </a:tc>
                <a:tc>
                  <a:txBody>
                    <a:bodyPr/>
                    <a:lstStyle/>
                    <a:p>
                      <a:pPr algn="l"/>
                      <a:r>
                        <a:rPr lang="en-IN" sz="1600" b="1" baseline="0" dirty="0">
                          <a:solidFill>
                            <a:srgbClr val="002060"/>
                          </a:solidFill>
                        </a:rPr>
                        <a:t>8. Semester End Exams</a:t>
                      </a:r>
                      <a:endParaRPr lang="en-IN" sz="1600" b="1" dirty="0">
                        <a:solidFill>
                          <a:srgbClr val="002060"/>
                        </a:solidFill>
                        <a:latin typeface="Times New Roman" panose="02020603050405020304" pitchFamily="18" charset="0"/>
                        <a:cs typeface="Times New Roman" panose="02020603050405020304" pitchFamily="18" charset="0"/>
                      </a:endParaRPr>
                    </a:p>
                  </a:txBody>
                  <a:tcPr marL="121920" marR="121920"/>
                </a:tc>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600" dirty="0"/>
                        <a:t>Once in a semester</a:t>
                      </a:r>
                      <a:endParaRPr lang="en-IN" sz="1600" dirty="0">
                        <a:latin typeface="Times New Roman" panose="02020603050405020304" pitchFamily="18" charset="0"/>
                        <a:cs typeface="Times New Roman" panose="02020603050405020304" pitchFamily="18" charset="0"/>
                      </a:endParaRPr>
                    </a:p>
                  </a:txBody>
                  <a:tcPr marL="121920" marR="121920"/>
                </a:tc>
                <a:tc hMerge="1">
                  <a:txBody>
                    <a:bodyPr/>
                    <a:lstStyle/>
                    <a:p>
                      <a:endParaRPr lang="en-IN"/>
                    </a:p>
                  </a:txBody>
                  <a:tcPr/>
                </a:tc>
                <a:extLst>
                  <a:ext uri="{0D108BD9-81ED-4DB2-BD59-A6C34878D82A}">
                    <a16:rowId xmlns="" xmlns:a16="http://schemas.microsoft.com/office/drawing/2014/main" val="675420664"/>
                  </a:ext>
                </a:extLst>
              </a:tr>
              <a:tr h="410074">
                <a:tc gridSpan="4">
                  <a:txBody>
                    <a:bodyPr/>
                    <a:lstStyle/>
                    <a:p>
                      <a:pPr algn="ctr"/>
                      <a:r>
                        <a:rPr lang="en-IN" sz="1800" b="1" dirty="0"/>
                        <a:t>Indirect Assessment</a:t>
                      </a:r>
                      <a:endParaRPr lang="en-IN" sz="1800" b="1" dirty="0">
                        <a:latin typeface="Times New Roman" panose="02020603050405020304" pitchFamily="18" charset="0"/>
                        <a:cs typeface="Times New Roman" panose="02020603050405020304" pitchFamily="18" charset="0"/>
                      </a:endParaRPr>
                    </a:p>
                  </a:txBody>
                  <a:tcPr marL="121920" marR="121920">
                    <a:solidFill>
                      <a:schemeClr val="accent6">
                        <a:lumMod val="60000"/>
                        <a:lumOff val="40000"/>
                      </a:schemeClr>
                    </a:solidFill>
                  </a:tcPr>
                </a:tc>
                <a:tc hMerge="1">
                  <a:txBody>
                    <a:bodyPr/>
                    <a:lstStyle/>
                    <a:p>
                      <a:endParaRPr lang="en-IN" dirty="0"/>
                    </a:p>
                  </a:txBody>
                  <a:tcPr/>
                </a:tc>
                <a:tc hMerge="1">
                  <a:txBody>
                    <a:bodyPr/>
                    <a:lstStyle/>
                    <a:p>
                      <a:endParaRPr lang="en-IN"/>
                    </a:p>
                  </a:txBody>
                  <a:tcPr/>
                </a:tc>
                <a:tc hMerge="1">
                  <a:txBody>
                    <a:bodyPr/>
                    <a:lstStyle/>
                    <a:p>
                      <a:endParaRPr lang="en-IN"/>
                    </a:p>
                  </a:txBody>
                  <a:tcPr/>
                </a:tc>
                <a:extLst>
                  <a:ext uri="{0D108BD9-81ED-4DB2-BD59-A6C34878D82A}">
                    <a16:rowId xmlns="" xmlns:a16="http://schemas.microsoft.com/office/drawing/2014/main" val="994015241"/>
                  </a:ext>
                </a:extLst>
              </a:tr>
              <a:tr h="378530">
                <a:tc>
                  <a:txBody>
                    <a:bodyPr/>
                    <a:lstStyle/>
                    <a:p>
                      <a:pPr algn="l"/>
                      <a:r>
                        <a:rPr lang="en-IN" sz="1600" b="1" dirty="0">
                          <a:solidFill>
                            <a:srgbClr val="C00000"/>
                          </a:solidFill>
                        </a:rPr>
                        <a:t>Indirect method</a:t>
                      </a:r>
                      <a:endParaRPr lang="en-IN" sz="1600" b="1" dirty="0">
                        <a:solidFill>
                          <a:srgbClr val="C00000"/>
                        </a:solidFill>
                        <a:latin typeface="Times New Roman" panose="02020603050405020304" pitchFamily="18" charset="0"/>
                        <a:cs typeface="Times New Roman" panose="02020603050405020304" pitchFamily="18" charset="0"/>
                      </a:endParaRPr>
                    </a:p>
                  </a:txBody>
                  <a:tcPr marL="121920" marR="121920"/>
                </a:tc>
                <a:tc gridSpan="2">
                  <a:txBody>
                    <a:bodyPr/>
                    <a:lstStyle/>
                    <a:p>
                      <a:pPr algn="l"/>
                      <a:r>
                        <a:rPr lang="en-IN" sz="1600" b="1" dirty="0">
                          <a:solidFill>
                            <a:srgbClr val="C00000"/>
                          </a:solidFill>
                        </a:rPr>
                        <a:t>Form of Assessment</a:t>
                      </a:r>
                      <a:endParaRPr lang="en-IN" sz="1600" b="1" dirty="0">
                        <a:solidFill>
                          <a:srgbClr val="C00000"/>
                        </a:solidFill>
                        <a:latin typeface="Times New Roman" panose="02020603050405020304" pitchFamily="18" charset="0"/>
                        <a:cs typeface="Times New Roman" panose="02020603050405020304" pitchFamily="18" charset="0"/>
                      </a:endParaRPr>
                    </a:p>
                  </a:txBody>
                  <a:tcPr marL="121920" marR="121920"/>
                </a:tc>
                <a:tc hMerge="1">
                  <a:txBody>
                    <a:bodyPr/>
                    <a:lstStyle/>
                    <a:p>
                      <a:endParaRPr lang="en-IN"/>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1600" b="1" dirty="0">
                          <a:solidFill>
                            <a:srgbClr val="C00000"/>
                          </a:solidFill>
                        </a:rPr>
                        <a:t>Frequency of assessment</a:t>
                      </a:r>
                      <a:endParaRPr lang="en-IN" sz="1600" b="1" dirty="0">
                        <a:solidFill>
                          <a:srgbClr val="C00000"/>
                        </a:solidFill>
                        <a:latin typeface="Times New Roman" panose="02020603050405020304" pitchFamily="18" charset="0"/>
                        <a:cs typeface="Times New Roman" panose="02020603050405020304" pitchFamily="18" charset="0"/>
                      </a:endParaRPr>
                    </a:p>
                  </a:txBody>
                  <a:tcPr marL="121920" marR="121920"/>
                </a:tc>
                <a:extLst>
                  <a:ext uri="{0D108BD9-81ED-4DB2-BD59-A6C34878D82A}">
                    <a16:rowId xmlns="" xmlns:a16="http://schemas.microsoft.com/office/drawing/2014/main" val="1990995942"/>
                  </a:ext>
                </a:extLst>
              </a:tr>
              <a:tr h="662427">
                <a:tc>
                  <a:txBody>
                    <a:bodyPr/>
                    <a:lstStyle/>
                    <a:p>
                      <a:pPr algn="l"/>
                      <a:r>
                        <a:rPr lang="en-IN" sz="1600" b="0" dirty="0"/>
                        <a:t>Program</a:t>
                      </a:r>
                      <a:r>
                        <a:rPr lang="en-IN" sz="1600" b="0" baseline="0" dirty="0"/>
                        <a:t> Exit Survey</a:t>
                      </a:r>
                      <a:endParaRPr lang="en-IN" sz="1600" b="0" dirty="0">
                        <a:latin typeface="Times New Roman" panose="02020603050405020304" pitchFamily="18" charset="0"/>
                        <a:cs typeface="Times New Roman" panose="02020603050405020304" pitchFamily="18" charset="0"/>
                      </a:endParaRPr>
                    </a:p>
                  </a:txBody>
                  <a:tcPr marL="121920" marR="121920"/>
                </a:tc>
                <a:tc gridSpan="2">
                  <a:txBody>
                    <a:bodyPr/>
                    <a:lstStyle/>
                    <a:p>
                      <a:pPr algn="l"/>
                      <a:r>
                        <a:rPr lang="en-IN" sz="1600" b="0" dirty="0">
                          <a:solidFill>
                            <a:srgbClr val="002060"/>
                          </a:solidFill>
                        </a:rPr>
                        <a:t>Survey Questionnaire</a:t>
                      </a:r>
                      <a:endParaRPr lang="en-IN" sz="1600" b="0" dirty="0">
                        <a:solidFill>
                          <a:srgbClr val="002060"/>
                        </a:solidFill>
                        <a:latin typeface="Times New Roman" panose="02020603050405020304" pitchFamily="18" charset="0"/>
                        <a:cs typeface="Times New Roman" panose="02020603050405020304" pitchFamily="18" charset="0"/>
                      </a:endParaRPr>
                    </a:p>
                  </a:txBody>
                  <a:tcPr marL="121920" marR="121920"/>
                </a:tc>
                <a:tc hMerge="1">
                  <a:txBody>
                    <a:bodyPr/>
                    <a:lstStyle/>
                    <a:p>
                      <a:endParaRPr lang="en-IN"/>
                    </a:p>
                  </a:txBody>
                  <a:tcPr/>
                </a:tc>
                <a:tc>
                  <a:txBody>
                    <a:bodyPr/>
                    <a:lstStyle/>
                    <a:p>
                      <a:pPr algn="l"/>
                      <a:r>
                        <a:rPr lang="en-IN" sz="1600" dirty="0"/>
                        <a:t>End of the</a:t>
                      </a:r>
                      <a:r>
                        <a:rPr lang="en-IN" sz="1600" baseline="0" dirty="0"/>
                        <a:t> Programme</a:t>
                      </a:r>
                      <a:endParaRPr lang="en-IN" sz="1600" dirty="0">
                        <a:latin typeface="Times New Roman" panose="02020603050405020304" pitchFamily="18" charset="0"/>
                        <a:cs typeface="Times New Roman" panose="02020603050405020304" pitchFamily="18" charset="0"/>
                      </a:endParaRPr>
                    </a:p>
                  </a:txBody>
                  <a:tcPr marL="121920" marR="121920"/>
                </a:tc>
                <a:extLst>
                  <a:ext uri="{0D108BD9-81ED-4DB2-BD59-A6C34878D82A}">
                    <a16:rowId xmlns="" xmlns:a16="http://schemas.microsoft.com/office/drawing/2014/main" val="3259460527"/>
                  </a:ext>
                </a:extLst>
              </a:tr>
            </a:tbl>
          </a:graphicData>
        </a:graphic>
      </p:graphicFrame>
    </p:spTree>
    <p:extLst>
      <p:ext uri="{BB962C8B-B14F-4D97-AF65-F5344CB8AC3E}">
        <p14:creationId xmlns:p14="http://schemas.microsoft.com/office/powerpoint/2010/main" val="405494187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 y="0"/>
            <a:ext cx="1415442" cy="6858000"/>
          </a:xfrm>
          <a:prstGeom prst="rect">
            <a:avLst/>
          </a:prstGeom>
          <a:solidFill>
            <a:schemeClr val="accent4">
              <a:lumMod val="20000"/>
              <a:lumOff val="8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 name="Rectangle 4"/>
          <p:cNvSpPr/>
          <p:nvPr/>
        </p:nvSpPr>
        <p:spPr>
          <a:xfrm>
            <a:off x="1415442" y="6538586"/>
            <a:ext cx="9870510" cy="319414"/>
          </a:xfrm>
          <a:prstGeom prst="rect">
            <a:avLst/>
          </a:prstGeom>
          <a:solidFill>
            <a:schemeClr val="accent4">
              <a:lumMod val="20000"/>
              <a:lumOff val="8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C00000"/>
                </a:solidFill>
              </a:rPr>
              <a:t>Department of Electronics and Communication Engineering</a:t>
            </a:r>
            <a:endParaRPr lang="en-IN" b="1" dirty="0">
              <a:solidFill>
                <a:srgbClr val="C00000"/>
              </a:solidFill>
            </a:endParaRPr>
          </a:p>
        </p:txBody>
      </p:sp>
      <p:sp>
        <p:nvSpPr>
          <p:cNvPr id="6" name="Rectangle 5"/>
          <p:cNvSpPr/>
          <p:nvPr/>
        </p:nvSpPr>
        <p:spPr>
          <a:xfrm>
            <a:off x="1240077" y="0"/>
            <a:ext cx="175364" cy="6858000"/>
          </a:xfrm>
          <a:prstGeom prst="rect">
            <a:avLst/>
          </a:prstGeom>
          <a:solidFill>
            <a:srgbClr val="C0000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 name="Rounded Rectangle 6"/>
          <p:cNvSpPr/>
          <p:nvPr/>
        </p:nvSpPr>
        <p:spPr>
          <a:xfrm>
            <a:off x="11586575" y="6538586"/>
            <a:ext cx="488515" cy="319414"/>
          </a:xfrm>
          <a:prstGeom prst="roundRect">
            <a:avLst/>
          </a:prstGeom>
          <a:solidFill>
            <a:srgbClr val="C00000"/>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solidFill>
              </a:rPr>
              <a:t>30</a:t>
            </a:r>
            <a:endParaRPr lang="en-IN" dirty="0">
              <a:solidFill>
                <a:schemeClr val="bg1"/>
              </a:solidFill>
            </a:endParaRPr>
          </a:p>
        </p:txBody>
      </p:sp>
      <p:cxnSp>
        <p:nvCxnSpPr>
          <p:cNvPr id="11" name="Straight Connector 10"/>
          <p:cNvCxnSpPr/>
          <p:nvPr/>
        </p:nvCxnSpPr>
        <p:spPr>
          <a:xfrm flipV="1">
            <a:off x="1791222" y="759629"/>
            <a:ext cx="10039610" cy="12527"/>
          </a:xfrm>
          <a:prstGeom prst="line">
            <a:avLst/>
          </a:prstGeom>
          <a:ln w="38100"/>
        </p:spPr>
        <p:style>
          <a:lnRef idx="3">
            <a:schemeClr val="accent2"/>
          </a:lnRef>
          <a:fillRef idx="0">
            <a:schemeClr val="accent2"/>
          </a:fillRef>
          <a:effectRef idx="2">
            <a:schemeClr val="accent2"/>
          </a:effectRef>
          <a:fontRef idx="minor">
            <a:schemeClr val="tx1"/>
          </a:fontRef>
        </p:style>
      </p:cxnSp>
      <p:pic>
        <p:nvPicPr>
          <p:cNvPr id="21"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1033" y="116632"/>
            <a:ext cx="1026591" cy="960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ectangle 11"/>
          <p:cNvSpPr/>
          <p:nvPr/>
        </p:nvSpPr>
        <p:spPr>
          <a:xfrm>
            <a:off x="1791222" y="116632"/>
            <a:ext cx="10039610" cy="523220"/>
          </a:xfrm>
          <a:prstGeom prst="rect">
            <a:avLst/>
          </a:prstGeom>
        </p:spPr>
        <p:txBody>
          <a:bodyPr wrap="square">
            <a:spAutoFit/>
          </a:bodyPr>
          <a:lstStyle/>
          <a:p>
            <a:pPr algn="ctr"/>
            <a:r>
              <a:rPr lang="en-IN" sz="2800" b="1" dirty="0" smtClean="0">
                <a:solidFill>
                  <a:srgbClr val="002060"/>
                </a:solidFill>
                <a:latin typeface="Times New Roman" pitchFamily="18" charset="0"/>
                <a:cs typeface="Times New Roman" pitchFamily="18" charset="0"/>
              </a:rPr>
              <a:t>Criterion 3 -  Program Outcomes and Course Outcomes</a:t>
            </a:r>
            <a:endParaRPr lang="en-IN" sz="2800" b="1" dirty="0">
              <a:solidFill>
                <a:srgbClr val="002060"/>
              </a:solidFill>
              <a:latin typeface="Times New Roman" pitchFamily="18" charset="0"/>
              <a:cs typeface="Times New Roman" pitchFamily="18" charset="0"/>
            </a:endParaRPr>
          </a:p>
        </p:txBody>
      </p:sp>
      <p:sp>
        <p:nvSpPr>
          <p:cNvPr id="2" name="Rectangle 1"/>
          <p:cNvSpPr/>
          <p:nvPr/>
        </p:nvSpPr>
        <p:spPr>
          <a:xfrm>
            <a:off x="1791222" y="830525"/>
            <a:ext cx="2794611" cy="400110"/>
          </a:xfrm>
          <a:prstGeom prst="rect">
            <a:avLst/>
          </a:prstGeom>
        </p:spPr>
        <p:txBody>
          <a:bodyPr wrap="none">
            <a:spAutoFit/>
          </a:bodyPr>
          <a:lstStyle/>
          <a:p>
            <a:r>
              <a:rPr lang="en-IN" sz="2000" b="1" dirty="0">
                <a:solidFill>
                  <a:srgbClr val="800000"/>
                </a:solidFill>
              </a:rPr>
              <a:t>POs &amp; PSOs Attainments</a:t>
            </a:r>
            <a:endParaRPr lang="en-IN" sz="2000" dirty="0"/>
          </a:p>
        </p:txBody>
      </p:sp>
      <p:graphicFrame>
        <p:nvGraphicFramePr>
          <p:cNvPr id="13" name="Table 12"/>
          <p:cNvGraphicFramePr>
            <a:graphicFrameLocks noGrp="1"/>
          </p:cNvGraphicFramePr>
          <p:nvPr>
            <p:extLst>
              <p:ext uri="{D42A27DB-BD31-4B8C-83A1-F6EECF244321}">
                <p14:modId xmlns:p14="http://schemas.microsoft.com/office/powerpoint/2010/main" val="4017066059"/>
              </p:ext>
            </p:extLst>
          </p:nvPr>
        </p:nvGraphicFramePr>
        <p:xfrm>
          <a:off x="2181837" y="1402138"/>
          <a:ext cx="8712968" cy="2376264"/>
        </p:xfrm>
        <a:graphic>
          <a:graphicData uri="http://schemas.openxmlformats.org/drawingml/2006/table">
            <a:tbl>
              <a:tblPr firstRow="1" firstCol="1" lastRow="1" lastCol="1" bandRow="1" bandCol="1">
                <a:effectLst>
                  <a:outerShdw blurRad="63500" sx="102000" sy="102000" algn="ctr" rotWithShape="0">
                    <a:prstClr val="black">
                      <a:alpha val="40000"/>
                    </a:prstClr>
                  </a:outerShdw>
                </a:effectLst>
                <a:tableStyleId>{5940675A-B579-460E-94D1-54222C63F5DA}</a:tableStyleId>
              </a:tblPr>
              <a:tblGrid>
                <a:gridCol w="1420574">
                  <a:extLst>
                    <a:ext uri="{9D8B030D-6E8A-4147-A177-3AD203B41FA5}">
                      <a16:colId xmlns="" xmlns:a16="http://schemas.microsoft.com/office/drawing/2014/main" val="20000"/>
                    </a:ext>
                  </a:extLst>
                </a:gridCol>
                <a:gridCol w="479706">
                  <a:extLst>
                    <a:ext uri="{9D8B030D-6E8A-4147-A177-3AD203B41FA5}">
                      <a16:colId xmlns="" xmlns:a16="http://schemas.microsoft.com/office/drawing/2014/main" val="20001"/>
                    </a:ext>
                  </a:extLst>
                </a:gridCol>
                <a:gridCol w="519721">
                  <a:extLst>
                    <a:ext uri="{9D8B030D-6E8A-4147-A177-3AD203B41FA5}">
                      <a16:colId xmlns="" xmlns:a16="http://schemas.microsoft.com/office/drawing/2014/main" val="20002"/>
                    </a:ext>
                  </a:extLst>
                </a:gridCol>
                <a:gridCol w="519721">
                  <a:extLst>
                    <a:ext uri="{9D8B030D-6E8A-4147-A177-3AD203B41FA5}">
                      <a16:colId xmlns="" xmlns:a16="http://schemas.microsoft.com/office/drawing/2014/main" val="20003"/>
                    </a:ext>
                  </a:extLst>
                </a:gridCol>
                <a:gridCol w="519721">
                  <a:extLst>
                    <a:ext uri="{9D8B030D-6E8A-4147-A177-3AD203B41FA5}">
                      <a16:colId xmlns="" xmlns:a16="http://schemas.microsoft.com/office/drawing/2014/main" val="20004"/>
                    </a:ext>
                  </a:extLst>
                </a:gridCol>
                <a:gridCol w="519721">
                  <a:extLst>
                    <a:ext uri="{9D8B030D-6E8A-4147-A177-3AD203B41FA5}">
                      <a16:colId xmlns="" xmlns:a16="http://schemas.microsoft.com/office/drawing/2014/main" val="20005"/>
                    </a:ext>
                  </a:extLst>
                </a:gridCol>
                <a:gridCol w="519721">
                  <a:extLst>
                    <a:ext uri="{9D8B030D-6E8A-4147-A177-3AD203B41FA5}">
                      <a16:colId xmlns="" xmlns:a16="http://schemas.microsoft.com/office/drawing/2014/main" val="20006"/>
                    </a:ext>
                  </a:extLst>
                </a:gridCol>
                <a:gridCol w="519721">
                  <a:extLst>
                    <a:ext uri="{9D8B030D-6E8A-4147-A177-3AD203B41FA5}">
                      <a16:colId xmlns="" xmlns:a16="http://schemas.microsoft.com/office/drawing/2014/main" val="20007"/>
                    </a:ext>
                  </a:extLst>
                </a:gridCol>
                <a:gridCol w="527766">
                  <a:extLst>
                    <a:ext uri="{9D8B030D-6E8A-4147-A177-3AD203B41FA5}">
                      <a16:colId xmlns="" xmlns:a16="http://schemas.microsoft.com/office/drawing/2014/main" val="20008"/>
                    </a:ext>
                  </a:extLst>
                </a:gridCol>
                <a:gridCol w="527766">
                  <a:extLst>
                    <a:ext uri="{9D8B030D-6E8A-4147-A177-3AD203B41FA5}">
                      <a16:colId xmlns="" xmlns:a16="http://schemas.microsoft.com/office/drawing/2014/main" val="20009"/>
                    </a:ext>
                  </a:extLst>
                </a:gridCol>
                <a:gridCol w="527766">
                  <a:extLst>
                    <a:ext uri="{9D8B030D-6E8A-4147-A177-3AD203B41FA5}">
                      <a16:colId xmlns="" xmlns:a16="http://schemas.microsoft.com/office/drawing/2014/main" val="20010"/>
                    </a:ext>
                  </a:extLst>
                </a:gridCol>
                <a:gridCol w="527766">
                  <a:extLst>
                    <a:ext uri="{9D8B030D-6E8A-4147-A177-3AD203B41FA5}">
                      <a16:colId xmlns="" xmlns:a16="http://schemas.microsoft.com/office/drawing/2014/main" val="20011"/>
                    </a:ext>
                  </a:extLst>
                </a:gridCol>
                <a:gridCol w="527766">
                  <a:extLst>
                    <a:ext uri="{9D8B030D-6E8A-4147-A177-3AD203B41FA5}">
                      <a16:colId xmlns="" xmlns:a16="http://schemas.microsoft.com/office/drawing/2014/main" val="2093231122"/>
                    </a:ext>
                  </a:extLst>
                </a:gridCol>
                <a:gridCol w="527766">
                  <a:extLst>
                    <a:ext uri="{9D8B030D-6E8A-4147-A177-3AD203B41FA5}">
                      <a16:colId xmlns="" xmlns:a16="http://schemas.microsoft.com/office/drawing/2014/main" val="20012"/>
                    </a:ext>
                  </a:extLst>
                </a:gridCol>
                <a:gridCol w="527766">
                  <a:extLst>
                    <a:ext uri="{9D8B030D-6E8A-4147-A177-3AD203B41FA5}">
                      <a16:colId xmlns="" xmlns:a16="http://schemas.microsoft.com/office/drawing/2014/main" val="20013"/>
                    </a:ext>
                  </a:extLst>
                </a:gridCol>
              </a:tblGrid>
              <a:tr h="594066">
                <a:tc>
                  <a:txBody>
                    <a:bodyPr/>
                    <a:lstStyle/>
                    <a:p>
                      <a:pPr marL="36195" algn="ctr">
                        <a:lnSpc>
                          <a:spcPct val="115000"/>
                        </a:lnSpc>
                        <a:spcAft>
                          <a:spcPts val="0"/>
                        </a:spcAft>
                      </a:pPr>
                      <a:r>
                        <a:rPr lang="en-US" sz="1200" b="1" dirty="0">
                          <a:effectLst/>
                          <a:latin typeface="Times New Roman" panose="02020603050405020304" pitchFamily="18" charset="0"/>
                          <a:cs typeface="Times New Roman" panose="02020603050405020304" pitchFamily="18" charset="0"/>
                        </a:rPr>
                        <a:t>Course</a:t>
                      </a:r>
                      <a:endParaRPr lang="en-IN" sz="1200" b="1" dirty="0">
                        <a:effectLst/>
                        <a:latin typeface="Times New Roman" panose="02020603050405020304" pitchFamily="18" charset="0"/>
                        <a:ea typeface="Times New Roman"/>
                        <a:cs typeface="Times New Roman" panose="02020603050405020304" pitchFamily="18" charset="0"/>
                      </a:endParaRPr>
                    </a:p>
                  </a:txBody>
                  <a:tcPr marL="0" marR="0" marT="0" marB="0" anchor="ctr">
                    <a:solidFill>
                      <a:schemeClr val="accent2">
                        <a:lumMod val="20000"/>
                        <a:lumOff val="80000"/>
                      </a:schemeClr>
                    </a:solidFill>
                  </a:tcPr>
                </a:tc>
                <a:tc>
                  <a:txBody>
                    <a:bodyPr/>
                    <a:lstStyle/>
                    <a:p>
                      <a:pPr marL="36195" algn="ctr">
                        <a:lnSpc>
                          <a:spcPct val="115000"/>
                        </a:lnSpc>
                        <a:spcAft>
                          <a:spcPts val="0"/>
                        </a:spcAft>
                      </a:pPr>
                      <a:r>
                        <a:rPr lang="en-US" sz="1200" b="1" dirty="0">
                          <a:effectLst/>
                          <a:latin typeface="Times New Roman" panose="02020603050405020304" pitchFamily="18" charset="0"/>
                          <a:cs typeface="Times New Roman" panose="02020603050405020304" pitchFamily="18" charset="0"/>
                        </a:rPr>
                        <a:t>PO1</a:t>
                      </a:r>
                      <a:endParaRPr lang="en-IN" sz="1200" b="1" dirty="0">
                        <a:effectLst/>
                        <a:latin typeface="Times New Roman" panose="02020603050405020304" pitchFamily="18" charset="0"/>
                        <a:ea typeface="Times New Roman"/>
                        <a:cs typeface="Times New Roman" panose="02020603050405020304" pitchFamily="18" charset="0"/>
                      </a:endParaRPr>
                    </a:p>
                  </a:txBody>
                  <a:tcPr marL="0" marR="0" marT="0" marB="0" anchor="ctr">
                    <a:solidFill>
                      <a:schemeClr val="accent2">
                        <a:lumMod val="20000"/>
                        <a:lumOff val="80000"/>
                      </a:schemeClr>
                    </a:solidFill>
                  </a:tcPr>
                </a:tc>
                <a:tc>
                  <a:txBody>
                    <a:bodyPr/>
                    <a:lstStyle/>
                    <a:p>
                      <a:pPr marL="36195" algn="ctr">
                        <a:lnSpc>
                          <a:spcPct val="115000"/>
                        </a:lnSpc>
                        <a:spcAft>
                          <a:spcPts val="0"/>
                        </a:spcAft>
                      </a:pPr>
                      <a:r>
                        <a:rPr lang="en-US" sz="1200" b="1" dirty="0">
                          <a:effectLst/>
                          <a:latin typeface="Times New Roman" panose="02020603050405020304" pitchFamily="18" charset="0"/>
                          <a:cs typeface="Times New Roman" panose="02020603050405020304" pitchFamily="18" charset="0"/>
                        </a:rPr>
                        <a:t>PO2</a:t>
                      </a:r>
                      <a:endParaRPr lang="en-IN" sz="1200" b="1" dirty="0">
                        <a:effectLst/>
                        <a:latin typeface="Times New Roman" panose="02020603050405020304" pitchFamily="18" charset="0"/>
                        <a:ea typeface="Times New Roman"/>
                        <a:cs typeface="Times New Roman" panose="02020603050405020304" pitchFamily="18" charset="0"/>
                      </a:endParaRPr>
                    </a:p>
                  </a:txBody>
                  <a:tcPr marL="0" marR="0" marT="0" marB="0" anchor="ctr">
                    <a:solidFill>
                      <a:schemeClr val="accent2">
                        <a:lumMod val="20000"/>
                        <a:lumOff val="80000"/>
                      </a:schemeClr>
                    </a:solidFill>
                  </a:tcPr>
                </a:tc>
                <a:tc>
                  <a:txBody>
                    <a:bodyPr/>
                    <a:lstStyle/>
                    <a:p>
                      <a:pPr marL="36195" algn="ctr">
                        <a:lnSpc>
                          <a:spcPct val="115000"/>
                        </a:lnSpc>
                        <a:spcAft>
                          <a:spcPts val="0"/>
                        </a:spcAft>
                      </a:pPr>
                      <a:r>
                        <a:rPr lang="en-US" sz="1200" b="1" dirty="0">
                          <a:effectLst/>
                          <a:latin typeface="Times New Roman" panose="02020603050405020304" pitchFamily="18" charset="0"/>
                          <a:cs typeface="Times New Roman" panose="02020603050405020304" pitchFamily="18" charset="0"/>
                        </a:rPr>
                        <a:t>PO3</a:t>
                      </a:r>
                      <a:endParaRPr lang="en-IN" sz="1200" b="1" dirty="0">
                        <a:effectLst/>
                        <a:latin typeface="Times New Roman" panose="02020603050405020304" pitchFamily="18" charset="0"/>
                        <a:ea typeface="Times New Roman"/>
                        <a:cs typeface="Times New Roman" panose="02020603050405020304" pitchFamily="18" charset="0"/>
                      </a:endParaRPr>
                    </a:p>
                  </a:txBody>
                  <a:tcPr marL="0" marR="0" marT="0" marB="0" anchor="ctr">
                    <a:solidFill>
                      <a:schemeClr val="accent2">
                        <a:lumMod val="20000"/>
                        <a:lumOff val="80000"/>
                      </a:schemeClr>
                    </a:solidFill>
                  </a:tcPr>
                </a:tc>
                <a:tc>
                  <a:txBody>
                    <a:bodyPr/>
                    <a:lstStyle/>
                    <a:p>
                      <a:pPr marL="36195" algn="ctr">
                        <a:lnSpc>
                          <a:spcPct val="115000"/>
                        </a:lnSpc>
                        <a:spcAft>
                          <a:spcPts val="0"/>
                        </a:spcAft>
                      </a:pPr>
                      <a:r>
                        <a:rPr lang="en-US" sz="1200" b="1" dirty="0">
                          <a:effectLst/>
                          <a:latin typeface="Times New Roman" panose="02020603050405020304" pitchFamily="18" charset="0"/>
                          <a:cs typeface="Times New Roman" panose="02020603050405020304" pitchFamily="18" charset="0"/>
                        </a:rPr>
                        <a:t>PO4</a:t>
                      </a:r>
                      <a:endParaRPr lang="en-IN" sz="1200" b="1" dirty="0">
                        <a:effectLst/>
                        <a:latin typeface="Times New Roman" panose="02020603050405020304" pitchFamily="18" charset="0"/>
                        <a:ea typeface="Times New Roman"/>
                        <a:cs typeface="Times New Roman" panose="02020603050405020304" pitchFamily="18" charset="0"/>
                      </a:endParaRPr>
                    </a:p>
                  </a:txBody>
                  <a:tcPr marL="0" marR="0" marT="0" marB="0" anchor="ctr">
                    <a:solidFill>
                      <a:schemeClr val="accent2">
                        <a:lumMod val="20000"/>
                        <a:lumOff val="80000"/>
                      </a:schemeClr>
                    </a:solidFill>
                  </a:tcPr>
                </a:tc>
                <a:tc>
                  <a:txBody>
                    <a:bodyPr/>
                    <a:lstStyle/>
                    <a:p>
                      <a:pPr marL="36195" algn="ctr">
                        <a:lnSpc>
                          <a:spcPct val="115000"/>
                        </a:lnSpc>
                        <a:spcAft>
                          <a:spcPts val="0"/>
                        </a:spcAft>
                      </a:pPr>
                      <a:r>
                        <a:rPr lang="en-US" sz="1200" b="1" dirty="0">
                          <a:effectLst/>
                          <a:latin typeface="Times New Roman" panose="02020603050405020304" pitchFamily="18" charset="0"/>
                          <a:cs typeface="Times New Roman" panose="02020603050405020304" pitchFamily="18" charset="0"/>
                        </a:rPr>
                        <a:t>PO5</a:t>
                      </a:r>
                      <a:endParaRPr lang="en-IN" sz="1200" b="1" dirty="0">
                        <a:effectLst/>
                        <a:latin typeface="Times New Roman" panose="02020603050405020304" pitchFamily="18" charset="0"/>
                        <a:ea typeface="Times New Roman"/>
                        <a:cs typeface="Times New Roman" panose="02020603050405020304" pitchFamily="18" charset="0"/>
                      </a:endParaRPr>
                    </a:p>
                  </a:txBody>
                  <a:tcPr marL="0" marR="0" marT="0" marB="0" anchor="ctr">
                    <a:solidFill>
                      <a:schemeClr val="accent2">
                        <a:lumMod val="20000"/>
                        <a:lumOff val="80000"/>
                      </a:schemeClr>
                    </a:solidFill>
                  </a:tcPr>
                </a:tc>
                <a:tc>
                  <a:txBody>
                    <a:bodyPr/>
                    <a:lstStyle/>
                    <a:p>
                      <a:pPr marL="36195" algn="ctr">
                        <a:lnSpc>
                          <a:spcPct val="115000"/>
                        </a:lnSpc>
                        <a:spcAft>
                          <a:spcPts val="0"/>
                        </a:spcAft>
                      </a:pPr>
                      <a:r>
                        <a:rPr lang="en-US" sz="1200" b="1" dirty="0">
                          <a:effectLst/>
                          <a:latin typeface="Times New Roman" panose="02020603050405020304" pitchFamily="18" charset="0"/>
                          <a:cs typeface="Times New Roman" panose="02020603050405020304" pitchFamily="18" charset="0"/>
                        </a:rPr>
                        <a:t>PO6</a:t>
                      </a:r>
                      <a:endParaRPr lang="en-IN" sz="1200" b="1" dirty="0">
                        <a:effectLst/>
                        <a:latin typeface="Times New Roman" panose="02020603050405020304" pitchFamily="18" charset="0"/>
                        <a:ea typeface="Times New Roman"/>
                        <a:cs typeface="Times New Roman" panose="02020603050405020304" pitchFamily="18" charset="0"/>
                      </a:endParaRPr>
                    </a:p>
                  </a:txBody>
                  <a:tcPr marL="0" marR="0" marT="0" marB="0" anchor="ctr">
                    <a:solidFill>
                      <a:schemeClr val="accent2">
                        <a:lumMod val="20000"/>
                        <a:lumOff val="80000"/>
                      </a:schemeClr>
                    </a:solidFill>
                  </a:tcPr>
                </a:tc>
                <a:tc>
                  <a:txBody>
                    <a:bodyPr/>
                    <a:lstStyle/>
                    <a:p>
                      <a:pPr marL="36195" algn="ctr">
                        <a:lnSpc>
                          <a:spcPct val="115000"/>
                        </a:lnSpc>
                        <a:spcAft>
                          <a:spcPts val="0"/>
                        </a:spcAft>
                      </a:pPr>
                      <a:r>
                        <a:rPr lang="en-US" sz="1200" b="1" dirty="0">
                          <a:effectLst/>
                          <a:latin typeface="Times New Roman" panose="02020603050405020304" pitchFamily="18" charset="0"/>
                          <a:cs typeface="Times New Roman" panose="02020603050405020304" pitchFamily="18" charset="0"/>
                        </a:rPr>
                        <a:t>PO7</a:t>
                      </a:r>
                      <a:endParaRPr lang="en-IN" sz="1200" b="1" dirty="0">
                        <a:effectLst/>
                        <a:latin typeface="Times New Roman" panose="02020603050405020304" pitchFamily="18" charset="0"/>
                        <a:ea typeface="Times New Roman"/>
                        <a:cs typeface="Times New Roman" panose="02020603050405020304" pitchFamily="18" charset="0"/>
                      </a:endParaRPr>
                    </a:p>
                  </a:txBody>
                  <a:tcPr marL="0" marR="0" marT="0" marB="0" anchor="ctr">
                    <a:solidFill>
                      <a:schemeClr val="accent2">
                        <a:lumMod val="20000"/>
                        <a:lumOff val="80000"/>
                      </a:schemeClr>
                    </a:solidFill>
                  </a:tcPr>
                </a:tc>
                <a:tc>
                  <a:txBody>
                    <a:bodyPr/>
                    <a:lstStyle/>
                    <a:p>
                      <a:pPr marL="36195" algn="ctr">
                        <a:lnSpc>
                          <a:spcPct val="115000"/>
                        </a:lnSpc>
                        <a:spcAft>
                          <a:spcPts val="0"/>
                        </a:spcAft>
                      </a:pPr>
                      <a:r>
                        <a:rPr lang="en-US" sz="1200" b="1" dirty="0">
                          <a:effectLst/>
                          <a:latin typeface="Times New Roman" panose="02020603050405020304" pitchFamily="18" charset="0"/>
                          <a:cs typeface="Times New Roman" panose="02020603050405020304" pitchFamily="18" charset="0"/>
                        </a:rPr>
                        <a:t>PO8</a:t>
                      </a:r>
                      <a:endParaRPr lang="en-IN" sz="1200" b="1" dirty="0">
                        <a:effectLst/>
                        <a:latin typeface="Times New Roman" panose="02020603050405020304" pitchFamily="18" charset="0"/>
                        <a:ea typeface="Times New Roman"/>
                        <a:cs typeface="Times New Roman" panose="02020603050405020304" pitchFamily="18" charset="0"/>
                      </a:endParaRPr>
                    </a:p>
                  </a:txBody>
                  <a:tcPr marL="0" marR="0" marT="0" marB="0" anchor="ctr">
                    <a:solidFill>
                      <a:schemeClr val="accent2">
                        <a:lumMod val="20000"/>
                        <a:lumOff val="80000"/>
                      </a:schemeClr>
                    </a:solidFill>
                  </a:tcPr>
                </a:tc>
                <a:tc>
                  <a:txBody>
                    <a:bodyPr/>
                    <a:lstStyle/>
                    <a:p>
                      <a:pPr marL="36195" algn="ctr">
                        <a:lnSpc>
                          <a:spcPct val="115000"/>
                        </a:lnSpc>
                        <a:spcAft>
                          <a:spcPts val="0"/>
                        </a:spcAft>
                      </a:pPr>
                      <a:r>
                        <a:rPr lang="en-US" sz="1200" b="1" dirty="0">
                          <a:effectLst/>
                          <a:latin typeface="Times New Roman" panose="02020603050405020304" pitchFamily="18" charset="0"/>
                          <a:cs typeface="Times New Roman" panose="02020603050405020304" pitchFamily="18" charset="0"/>
                        </a:rPr>
                        <a:t>PO9</a:t>
                      </a:r>
                      <a:endParaRPr lang="en-IN" sz="1200" b="1" dirty="0">
                        <a:effectLst/>
                        <a:latin typeface="Times New Roman" panose="02020603050405020304" pitchFamily="18" charset="0"/>
                        <a:ea typeface="Times New Roman"/>
                        <a:cs typeface="Times New Roman" panose="02020603050405020304" pitchFamily="18" charset="0"/>
                      </a:endParaRPr>
                    </a:p>
                  </a:txBody>
                  <a:tcPr marL="0" marR="0" marT="0" marB="0" anchor="ctr">
                    <a:solidFill>
                      <a:schemeClr val="accent2">
                        <a:lumMod val="20000"/>
                        <a:lumOff val="80000"/>
                      </a:schemeClr>
                    </a:solidFill>
                  </a:tcPr>
                </a:tc>
                <a:tc>
                  <a:txBody>
                    <a:bodyPr/>
                    <a:lstStyle/>
                    <a:p>
                      <a:pPr marL="36195" algn="ctr">
                        <a:lnSpc>
                          <a:spcPct val="115000"/>
                        </a:lnSpc>
                        <a:spcAft>
                          <a:spcPts val="0"/>
                        </a:spcAft>
                      </a:pPr>
                      <a:r>
                        <a:rPr lang="en-US" sz="1200" b="1" dirty="0">
                          <a:effectLst/>
                          <a:latin typeface="Times New Roman" panose="02020603050405020304" pitchFamily="18" charset="0"/>
                          <a:cs typeface="Times New Roman" panose="02020603050405020304" pitchFamily="18" charset="0"/>
                        </a:rPr>
                        <a:t>PO10</a:t>
                      </a:r>
                      <a:endParaRPr lang="en-IN" sz="1200" b="1" dirty="0">
                        <a:effectLst/>
                        <a:latin typeface="Times New Roman" panose="02020603050405020304" pitchFamily="18" charset="0"/>
                        <a:ea typeface="Times New Roman"/>
                        <a:cs typeface="Times New Roman" panose="02020603050405020304" pitchFamily="18" charset="0"/>
                      </a:endParaRPr>
                    </a:p>
                  </a:txBody>
                  <a:tcPr marL="0" marR="0" marT="0" marB="0" anchor="ctr">
                    <a:solidFill>
                      <a:schemeClr val="accent2">
                        <a:lumMod val="20000"/>
                        <a:lumOff val="80000"/>
                      </a:schemeClr>
                    </a:solidFill>
                  </a:tcPr>
                </a:tc>
                <a:tc>
                  <a:txBody>
                    <a:bodyPr/>
                    <a:lstStyle/>
                    <a:p>
                      <a:pPr marL="36195" algn="ctr">
                        <a:lnSpc>
                          <a:spcPct val="115000"/>
                        </a:lnSpc>
                        <a:spcAft>
                          <a:spcPts val="0"/>
                        </a:spcAft>
                      </a:pPr>
                      <a:r>
                        <a:rPr lang="en-US" sz="1200" b="1" dirty="0">
                          <a:effectLst/>
                          <a:latin typeface="Times New Roman" panose="02020603050405020304" pitchFamily="18" charset="0"/>
                          <a:cs typeface="Times New Roman" panose="02020603050405020304" pitchFamily="18" charset="0"/>
                        </a:rPr>
                        <a:t>PO11</a:t>
                      </a:r>
                      <a:endParaRPr lang="en-IN" sz="1200" b="1" dirty="0">
                        <a:effectLst/>
                        <a:latin typeface="Times New Roman" panose="02020603050405020304" pitchFamily="18" charset="0"/>
                        <a:ea typeface="Times New Roman"/>
                        <a:cs typeface="Times New Roman" panose="02020603050405020304" pitchFamily="18" charset="0"/>
                      </a:endParaRPr>
                    </a:p>
                  </a:txBody>
                  <a:tcPr marL="0" marR="0" marT="0" marB="0" anchor="ctr">
                    <a:solidFill>
                      <a:schemeClr val="accent2">
                        <a:lumMod val="20000"/>
                        <a:lumOff val="80000"/>
                      </a:schemeClr>
                    </a:solidFill>
                  </a:tcPr>
                </a:tc>
                <a:tc>
                  <a:txBody>
                    <a:bodyPr/>
                    <a:lstStyle/>
                    <a:p>
                      <a:pPr marL="36195" algn="ctr">
                        <a:lnSpc>
                          <a:spcPct val="115000"/>
                        </a:lnSpc>
                        <a:spcAft>
                          <a:spcPts val="0"/>
                        </a:spcAft>
                      </a:pPr>
                      <a:r>
                        <a:rPr lang="en-IN" sz="1200" b="1" dirty="0">
                          <a:effectLst/>
                          <a:latin typeface="Times New Roman" panose="02020603050405020304" pitchFamily="18" charset="0"/>
                          <a:ea typeface="Times New Roman"/>
                          <a:cs typeface="Times New Roman" panose="02020603050405020304" pitchFamily="18" charset="0"/>
                        </a:rPr>
                        <a:t>PO12</a:t>
                      </a:r>
                    </a:p>
                  </a:txBody>
                  <a:tcPr marL="0" marR="0" marT="0" marB="0" anchor="ctr">
                    <a:solidFill>
                      <a:schemeClr val="accent2">
                        <a:lumMod val="20000"/>
                        <a:lumOff val="80000"/>
                      </a:schemeClr>
                    </a:solidFill>
                  </a:tcPr>
                </a:tc>
                <a:tc>
                  <a:txBody>
                    <a:bodyPr/>
                    <a:lstStyle/>
                    <a:p>
                      <a:pPr marL="36195" algn="ctr">
                        <a:lnSpc>
                          <a:spcPct val="115000"/>
                        </a:lnSpc>
                        <a:spcAft>
                          <a:spcPts val="0"/>
                        </a:spcAft>
                      </a:pPr>
                      <a:r>
                        <a:rPr lang="en-US" sz="1200" b="1" dirty="0">
                          <a:effectLst/>
                          <a:latin typeface="Times New Roman" panose="02020603050405020304" pitchFamily="18" charset="0"/>
                          <a:ea typeface="Times New Roman"/>
                          <a:cs typeface="Times New Roman" panose="02020603050405020304" pitchFamily="18" charset="0"/>
                        </a:rPr>
                        <a:t>PSO1</a:t>
                      </a:r>
                      <a:endParaRPr lang="en-IN" sz="1200" b="1" dirty="0">
                        <a:effectLst/>
                        <a:latin typeface="Times New Roman" panose="02020603050405020304" pitchFamily="18" charset="0"/>
                        <a:ea typeface="Times New Roman"/>
                        <a:cs typeface="Times New Roman" panose="02020603050405020304" pitchFamily="18" charset="0"/>
                      </a:endParaRPr>
                    </a:p>
                  </a:txBody>
                  <a:tcPr marL="0" marR="0" marT="0" marB="0" anchor="ctr">
                    <a:solidFill>
                      <a:schemeClr val="accent2">
                        <a:lumMod val="20000"/>
                        <a:lumOff val="80000"/>
                      </a:schemeClr>
                    </a:solidFill>
                  </a:tcPr>
                </a:tc>
                <a:tc>
                  <a:txBody>
                    <a:bodyPr/>
                    <a:lstStyle/>
                    <a:p>
                      <a:pPr marL="36830" algn="ctr">
                        <a:lnSpc>
                          <a:spcPct val="115000"/>
                        </a:lnSpc>
                        <a:spcAft>
                          <a:spcPts val="0"/>
                        </a:spcAft>
                      </a:pPr>
                      <a:r>
                        <a:rPr lang="en-US" sz="1200" b="1" dirty="0">
                          <a:effectLst/>
                          <a:latin typeface="Times New Roman" panose="02020603050405020304" pitchFamily="18" charset="0"/>
                          <a:ea typeface="Times New Roman"/>
                          <a:cs typeface="Times New Roman" panose="02020603050405020304" pitchFamily="18" charset="0"/>
                        </a:rPr>
                        <a:t>PSO2</a:t>
                      </a:r>
                      <a:endParaRPr lang="en-IN" sz="1200" b="1" dirty="0">
                        <a:effectLst/>
                        <a:latin typeface="Times New Roman" panose="02020603050405020304" pitchFamily="18" charset="0"/>
                        <a:ea typeface="Times New Roman"/>
                        <a:cs typeface="Times New Roman" panose="02020603050405020304" pitchFamily="18" charset="0"/>
                      </a:endParaRPr>
                    </a:p>
                  </a:txBody>
                  <a:tcPr marL="0" marR="0" marT="0" marB="0" anchor="ctr">
                    <a:solidFill>
                      <a:schemeClr val="accent2">
                        <a:lumMod val="20000"/>
                        <a:lumOff val="80000"/>
                      </a:schemeClr>
                    </a:solidFill>
                  </a:tcPr>
                </a:tc>
                <a:extLst>
                  <a:ext uri="{0D108BD9-81ED-4DB2-BD59-A6C34878D82A}">
                    <a16:rowId xmlns="" xmlns:a16="http://schemas.microsoft.com/office/drawing/2014/main" val="10000"/>
                  </a:ext>
                </a:extLst>
              </a:tr>
              <a:tr h="594066">
                <a:tc>
                  <a:txBody>
                    <a:bodyPr/>
                    <a:lstStyle/>
                    <a:p>
                      <a:pPr marL="63500" algn="ctr">
                        <a:lnSpc>
                          <a:spcPct val="115000"/>
                        </a:lnSpc>
                        <a:spcAft>
                          <a:spcPts val="0"/>
                        </a:spcAft>
                      </a:pPr>
                      <a:r>
                        <a:rPr lang="en-US" sz="1200" b="1" dirty="0">
                          <a:effectLst/>
                          <a:latin typeface="Times New Roman" panose="02020603050405020304" pitchFamily="18" charset="0"/>
                          <a:cs typeface="Times New Roman" panose="02020603050405020304" pitchFamily="18" charset="0"/>
                        </a:rPr>
                        <a:t>Direct Assessment (DA)</a:t>
                      </a:r>
                      <a:endParaRPr lang="en-IN" sz="1200" b="1" dirty="0">
                        <a:effectLst/>
                        <a:latin typeface="Times New Roman" panose="02020603050405020304" pitchFamily="18" charset="0"/>
                        <a:ea typeface="Times New Roman"/>
                        <a:cs typeface="Times New Roman" panose="02020603050405020304" pitchFamily="18" charset="0"/>
                      </a:endParaRPr>
                    </a:p>
                  </a:txBody>
                  <a:tcPr marL="0" marR="0" marT="0" marB="0" anchor="ctr">
                    <a:solidFill>
                      <a:schemeClr val="bg2">
                        <a:lumMod val="20000"/>
                        <a:lumOff val="80000"/>
                      </a:schemeClr>
                    </a:solidFill>
                  </a:tcPr>
                </a:tc>
                <a:tc>
                  <a:txBody>
                    <a:bodyPr/>
                    <a:lstStyle/>
                    <a:p>
                      <a:pPr marL="63500">
                        <a:lnSpc>
                          <a:spcPct val="115000"/>
                        </a:lnSpc>
                        <a:spcAft>
                          <a:spcPts val="0"/>
                        </a:spcAft>
                      </a:pPr>
                      <a:r>
                        <a:rPr lang="en-US" sz="1200" b="1" dirty="0" smtClean="0">
                          <a:effectLst/>
                          <a:latin typeface="Times New Roman" panose="02020603050405020304" pitchFamily="18" charset="0"/>
                          <a:cs typeface="Times New Roman" panose="02020603050405020304" pitchFamily="18" charset="0"/>
                        </a:rPr>
                        <a:t>1.96</a:t>
                      </a:r>
                      <a:endParaRPr lang="en-IN" sz="1200" b="1" dirty="0">
                        <a:effectLst/>
                        <a:latin typeface="Times New Roman" panose="02020603050405020304" pitchFamily="18" charset="0"/>
                        <a:ea typeface="Times New Roman"/>
                        <a:cs typeface="Times New Roman" panose="02020603050405020304" pitchFamily="18" charset="0"/>
                      </a:endParaRPr>
                    </a:p>
                  </a:txBody>
                  <a:tcPr marL="0" marR="0" marT="0" marB="0" anchor="ctr">
                    <a:solidFill>
                      <a:schemeClr val="bg2">
                        <a:lumMod val="20000"/>
                        <a:lumOff val="80000"/>
                      </a:schemeClr>
                    </a:solidFill>
                  </a:tcPr>
                </a:tc>
                <a:tc>
                  <a:txBody>
                    <a:bodyPr/>
                    <a:lstStyle/>
                    <a:p>
                      <a:pPr marL="63500">
                        <a:lnSpc>
                          <a:spcPct val="115000"/>
                        </a:lnSpc>
                        <a:spcAft>
                          <a:spcPts val="0"/>
                        </a:spcAft>
                      </a:pPr>
                      <a:r>
                        <a:rPr lang="en-IN" sz="1200" b="1" dirty="0" smtClean="0">
                          <a:effectLst/>
                          <a:latin typeface="Times New Roman" panose="02020603050405020304" pitchFamily="18" charset="0"/>
                          <a:ea typeface="Times New Roman"/>
                          <a:cs typeface="Times New Roman" panose="02020603050405020304" pitchFamily="18" charset="0"/>
                        </a:rPr>
                        <a:t>1.57</a:t>
                      </a:r>
                      <a:endParaRPr lang="en-IN" sz="1200" b="1" dirty="0">
                        <a:effectLst/>
                        <a:latin typeface="Times New Roman" panose="02020603050405020304" pitchFamily="18" charset="0"/>
                        <a:ea typeface="Times New Roman"/>
                        <a:cs typeface="Times New Roman" panose="02020603050405020304" pitchFamily="18" charset="0"/>
                      </a:endParaRPr>
                    </a:p>
                  </a:txBody>
                  <a:tcPr marL="0" marR="0" marT="0" marB="0" anchor="ctr">
                    <a:solidFill>
                      <a:schemeClr val="bg2">
                        <a:lumMod val="20000"/>
                        <a:lumOff val="80000"/>
                      </a:schemeClr>
                    </a:solidFill>
                  </a:tcPr>
                </a:tc>
                <a:tc>
                  <a:txBody>
                    <a:bodyPr/>
                    <a:lstStyle/>
                    <a:p>
                      <a:pPr marL="63500">
                        <a:lnSpc>
                          <a:spcPct val="115000"/>
                        </a:lnSpc>
                        <a:spcAft>
                          <a:spcPts val="0"/>
                        </a:spcAft>
                      </a:pPr>
                      <a:r>
                        <a:rPr lang="en-IN" sz="1200" b="1" dirty="0" smtClean="0">
                          <a:effectLst/>
                          <a:latin typeface="Times New Roman" panose="02020603050405020304" pitchFamily="18" charset="0"/>
                          <a:ea typeface="Times New Roman"/>
                          <a:cs typeface="Times New Roman" panose="02020603050405020304" pitchFamily="18" charset="0"/>
                        </a:rPr>
                        <a:t>1.46</a:t>
                      </a:r>
                      <a:endParaRPr lang="en-IN" sz="1200" b="1" dirty="0">
                        <a:effectLst/>
                        <a:latin typeface="Times New Roman" panose="02020603050405020304" pitchFamily="18" charset="0"/>
                        <a:ea typeface="Times New Roman"/>
                        <a:cs typeface="Times New Roman" panose="02020603050405020304" pitchFamily="18" charset="0"/>
                      </a:endParaRPr>
                    </a:p>
                  </a:txBody>
                  <a:tcPr marL="0" marR="0" marT="0" marB="0" anchor="ctr">
                    <a:solidFill>
                      <a:schemeClr val="bg2">
                        <a:lumMod val="20000"/>
                        <a:lumOff val="80000"/>
                      </a:schemeClr>
                    </a:solidFill>
                  </a:tcPr>
                </a:tc>
                <a:tc>
                  <a:txBody>
                    <a:bodyPr/>
                    <a:lstStyle/>
                    <a:p>
                      <a:pPr marL="63500">
                        <a:lnSpc>
                          <a:spcPct val="115000"/>
                        </a:lnSpc>
                        <a:spcAft>
                          <a:spcPts val="0"/>
                        </a:spcAft>
                      </a:pPr>
                      <a:r>
                        <a:rPr lang="en-IN" sz="1200" b="1" dirty="0" smtClean="0">
                          <a:effectLst/>
                          <a:latin typeface="Times New Roman" panose="02020603050405020304" pitchFamily="18" charset="0"/>
                          <a:ea typeface="Times New Roman"/>
                          <a:cs typeface="Times New Roman" panose="02020603050405020304" pitchFamily="18" charset="0"/>
                        </a:rPr>
                        <a:t>2.14</a:t>
                      </a:r>
                      <a:endParaRPr lang="en-IN" sz="1200" b="1" dirty="0">
                        <a:effectLst/>
                        <a:latin typeface="Times New Roman" panose="02020603050405020304" pitchFamily="18" charset="0"/>
                        <a:ea typeface="Times New Roman"/>
                        <a:cs typeface="Times New Roman" panose="02020603050405020304" pitchFamily="18" charset="0"/>
                      </a:endParaRPr>
                    </a:p>
                  </a:txBody>
                  <a:tcPr marL="0" marR="0" marT="0" marB="0" anchor="ctr">
                    <a:solidFill>
                      <a:schemeClr val="bg2">
                        <a:lumMod val="20000"/>
                        <a:lumOff val="80000"/>
                      </a:schemeClr>
                    </a:solidFill>
                  </a:tcPr>
                </a:tc>
                <a:tc>
                  <a:txBody>
                    <a:bodyPr/>
                    <a:lstStyle/>
                    <a:p>
                      <a:pPr marL="64135">
                        <a:lnSpc>
                          <a:spcPct val="115000"/>
                        </a:lnSpc>
                        <a:spcAft>
                          <a:spcPts val="0"/>
                        </a:spcAft>
                      </a:pPr>
                      <a:r>
                        <a:rPr lang="en-IN" sz="1200" b="1" dirty="0" smtClean="0">
                          <a:effectLst/>
                          <a:latin typeface="Times New Roman" panose="02020603050405020304" pitchFamily="18" charset="0"/>
                          <a:ea typeface="Times New Roman"/>
                          <a:cs typeface="Times New Roman" panose="02020603050405020304" pitchFamily="18" charset="0"/>
                        </a:rPr>
                        <a:t>2.05</a:t>
                      </a:r>
                      <a:endParaRPr lang="en-IN" sz="1200" b="1" dirty="0">
                        <a:effectLst/>
                        <a:latin typeface="Times New Roman" panose="02020603050405020304" pitchFamily="18" charset="0"/>
                        <a:ea typeface="Times New Roman"/>
                        <a:cs typeface="Times New Roman" panose="02020603050405020304" pitchFamily="18" charset="0"/>
                      </a:endParaRPr>
                    </a:p>
                  </a:txBody>
                  <a:tcPr marL="0" marR="0" marT="0" marB="0" anchor="ctr">
                    <a:solidFill>
                      <a:schemeClr val="bg2">
                        <a:lumMod val="20000"/>
                        <a:lumOff val="80000"/>
                      </a:schemeClr>
                    </a:solidFill>
                  </a:tcPr>
                </a:tc>
                <a:tc>
                  <a:txBody>
                    <a:bodyPr/>
                    <a:lstStyle/>
                    <a:p>
                      <a:pPr marL="64135">
                        <a:lnSpc>
                          <a:spcPct val="115000"/>
                        </a:lnSpc>
                        <a:spcAft>
                          <a:spcPts val="0"/>
                        </a:spcAft>
                      </a:pPr>
                      <a:r>
                        <a:rPr lang="en-IN" sz="1200" b="1" dirty="0" smtClean="0">
                          <a:effectLst/>
                          <a:latin typeface="Times New Roman" panose="02020603050405020304" pitchFamily="18" charset="0"/>
                          <a:ea typeface="Times New Roman"/>
                          <a:cs typeface="Times New Roman" panose="02020603050405020304" pitchFamily="18" charset="0"/>
                        </a:rPr>
                        <a:t>1.32</a:t>
                      </a:r>
                      <a:endParaRPr lang="en-IN" sz="1200" b="1" dirty="0">
                        <a:effectLst/>
                        <a:latin typeface="Times New Roman" panose="02020603050405020304" pitchFamily="18" charset="0"/>
                        <a:ea typeface="Times New Roman"/>
                        <a:cs typeface="Times New Roman" panose="02020603050405020304" pitchFamily="18" charset="0"/>
                      </a:endParaRPr>
                    </a:p>
                  </a:txBody>
                  <a:tcPr marL="0" marR="0" marT="0" marB="0" anchor="ctr">
                    <a:solidFill>
                      <a:schemeClr val="bg2">
                        <a:lumMod val="20000"/>
                        <a:lumOff val="80000"/>
                      </a:schemeClr>
                    </a:solidFill>
                  </a:tcPr>
                </a:tc>
                <a:tc>
                  <a:txBody>
                    <a:bodyPr/>
                    <a:lstStyle/>
                    <a:p>
                      <a:pPr marL="64135">
                        <a:lnSpc>
                          <a:spcPct val="115000"/>
                        </a:lnSpc>
                        <a:spcAft>
                          <a:spcPts val="0"/>
                        </a:spcAft>
                      </a:pPr>
                      <a:r>
                        <a:rPr lang="en-IN" sz="1200" b="1" dirty="0" smtClean="0">
                          <a:effectLst/>
                          <a:latin typeface="Times New Roman" panose="02020603050405020304" pitchFamily="18" charset="0"/>
                          <a:ea typeface="Times New Roman"/>
                          <a:cs typeface="Times New Roman" panose="02020603050405020304" pitchFamily="18" charset="0"/>
                        </a:rPr>
                        <a:t>1.28</a:t>
                      </a:r>
                      <a:endParaRPr lang="en-IN" sz="1200" b="1" dirty="0">
                        <a:effectLst/>
                        <a:latin typeface="Times New Roman" panose="02020603050405020304" pitchFamily="18" charset="0"/>
                        <a:ea typeface="Times New Roman"/>
                        <a:cs typeface="Times New Roman" panose="02020603050405020304" pitchFamily="18" charset="0"/>
                      </a:endParaRPr>
                    </a:p>
                  </a:txBody>
                  <a:tcPr marL="0" marR="0" marT="0" marB="0" anchor="ctr">
                    <a:solidFill>
                      <a:schemeClr val="bg2">
                        <a:lumMod val="20000"/>
                        <a:lumOff val="80000"/>
                      </a:schemeClr>
                    </a:solidFill>
                  </a:tcPr>
                </a:tc>
                <a:tc>
                  <a:txBody>
                    <a:bodyPr/>
                    <a:lstStyle/>
                    <a:p>
                      <a:pPr marL="64135">
                        <a:lnSpc>
                          <a:spcPct val="115000"/>
                        </a:lnSpc>
                        <a:spcAft>
                          <a:spcPts val="0"/>
                        </a:spcAft>
                      </a:pPr>
                      <a:r>
                        <a:rPr lang="en-IN" sz="1200" b="1" dirty="0" smtClean="0">
                          <a:effectLst/>
                          <a:latin typeface="Times New Roman" panose="02020603050405020304" pitchFamily="18" charset="0"/>
                          <a:ea typeface="Times New Roman"/>
                          <a:cs typeface="Times New Roman" panose="02020603050405020304" pitchFamily="18" charset="0"/>
                        </a:rPr>
                        <a:t>1.47</a:t>
                      </a:r>
                      <a:endParaRPr lang="en-IN" sz="1200" b="1" dirty="0">
                        <a:effectLst/>
                        <a:latin typeface="Times New Roman" panose="02020603050405020304" pitchFamily="18" charset="0"/>
                        <a:ea typeface="Times New Roman"/>
                        <a:cs typeface="Times New Roman" panose="02020603050405020304" pitchFamily="18" charset="0"/>
                      </a:endParaRPr>
                    </a:p>
                  </a:txBody>
                  <a:tcPr marL="0" marR="0" marT="0" marB="0" anchor="ctr">
                    <a:solidFill>
                      <a:schemeClr val="bg2">
                        <a:lumMod val="20000"/>
                        <a:lumOff val="80000"/>
                      </a:schemeClr>
                    </a:solidFill>
                  </a:tcPr>
                </a:tc>
                <a:tc>
                  <a:txBody>
                    <a:bodyPr/>
                    <a:lstStyle/>
                    <a:p>
                      <a:pPr marL="64135">
                        <a:lnSpc>
                          <a:spcPct val="115000"/>
                        </a:lnSpc>
                        <a:spcAft>
                          <a:spcPts val="0"/>
                        </a:spcAft>
                      </a:pPr>
                      <a:r>
                        <a:rPr lang="en-IN" sz="1200" b="1" dirty="0" smtClean="0">
                          <a:effectLst/>
                          <a:latin typeface="Times New Roman" panose="02020603050405020304" pitchFamily="18" charset="0"/>
                          <a:ea typeface="Times New Roman"/>
                          <a:cs typeface="Times New Roman" panose="02020603050405020304" pitchFamily="18" charset="0"/>
                        </a:rPr>
                        <a:t>1.77</a:t>
                      </a:r>
                      <a:endParaRPr lang="en-IN" sz="1200" b="1" dirty="0">
                        <a:effectLst/>
                        <a:latin typeface="Times New Roman" panose="02020603050405020304" pitchFamily="18" charset="0"/>
                        <a:ea typeface="Times New Roman"/>
                        <a:cs typeface="Times New Roman" panose="02020603050405020304" pitchFamily="18" charset="0"/>
                      </a:endParaRPr>
                    </a:p>
                  </a:txBody>
                  <a:tcPr marL="0" marR="0" marT="0" marB="0" anchor="ctr">
                    <a:solidFill>
                      <a:schemeClr val="bg2">
                        <a:lumMod val="20000"/>
                        <a:lumOff val="80000"/>
                      </a:schemeClr>
                    </a:solidFill>
                  </a:tcPr>
                </a:tc>
                <a:tc>
                  <a:txBody>
                    <a:bodyPr/>
                    <a:lstStyle/>
                    <a:p>
                      <a:pPr marL="64135">
                        <a:lnSpc>
                          <a:spcPct val="115000"/>
                        </a:lnSpc>
                        <a:spcAft>
                          <a:spcPts val="0"/>
                        </a:spcAft>
                      </a:pPr>
                      <a:r>
                        <a:rPr lang="en-IN" sz="1200" b="1" dirty="0" smtClean="0">
                          <a:effectLst/>
                          <a:latin typeface="Times New Roman" panose="02020603050405020304" pitchFamily="18" charset="0"/>
                          <a:ea typeface="Times New Roman"/>
                          <a:cs typeface="Times New Roman" panose="02020603050405020304" pitchFamily="18" charset="0"/>
                        </a:rPr>
                        <a:t>1.98</a:t>
                      </a:r>
                      <a:endParaRPr lang="en-IN" sz="1200" b="1" dirty="0">
                        <a:effectLst/>
                        <a:latin typeface="Times New Roman" panose="02020603050405020304" pitchFamily="18" charset="0"/>
                        <a:ea typeface="Times New Roman"/>
                        <a:cs typeface="Times New Roman" panose="02020603050405020304" pitchFamily="18" charset="0"/>
                      </a:endParaRPr>
                    </a:p>
                  </a:txBody>
                  <a:tcPr marL="0" marR="0" marT="0" marB="0" anchor="ctr">
                    <a:solidFill>
                      <a:schemeClr val="bg2">
                        <a:lumMod val="20000"/>
                        <a:lumOff val="80000"/>
                      </a:schemeClr>
                    </a:solidFill>
                  </a:tcPr>
                </a:tc>
                <a:tc>
                  <a:txBody>
                    <a:bodyPr/>
                    <a:lstStyle/>
                    <a:p>
                      <a:pPr marL="63500">
                        <a:lnSpc>
                          <a:spcPct val="115000"/>
                        </a:lnSpc>
                        <a:spcAft>
                          <a:spcPts val="0"/>
                        </a:spcAft>
                      </a:pPr>
                      <a:r>
                        <a:rPr lang="en-IN" sz="1200" b="1" dirty="0" smtClean="0">
                          <a:effectLst/>
                          <a:latin typeface="Times New Roman" panose="02020603050405020304" pitchFamily="18" charset="0"/>
                          <a:ea typeface="Times New Roman"/>
                          <a:cs typeface="Times New Roman" panose="02020603050405020304" pitchFamily="18" charset="0"/>
                        </a:rPr>
                        <a:t>2.02</a:t>
                      </a:r>
                      <a:endParaRPr lang="en-IN" sz="1200" b="1" dirty="0">
                        <a:effectLst/>
                        <a:latin typeface="Times New Roman" panose="02020603050405020304" pitchFamily="18" charset="0"/>
                        <a:ea typeface="Times New Roman"/>
                        <a:cs typeface="Times New Roman" panose="02020603050405020304" pitchFamily="18" charset="0"/>
                      </a:endParaRPr>
                    </a:p>
                  </a:txBody>
                  <a:tcPr marL="0" marR="0" marT="0" marB="0" anchor="ctr">
                    <a:solidFill>
                      <a:schemeClr val="bg2">
                        <a:lumMod val="20000"/>
                        <a:lumOff val="80000"/>
                      </a:schemeClr>
                    </a:solidFill>
                  </a:tcPr>
                </a:tc>
                <a:tc>
                  <a:txBody>
                    <a:bodyPr/>
                    <a:lstStyle/>
                    <a:p>
                      <a:pPr marL="64135">
                        <a:lnSpc>
                          <a:spcPct val="115000"/>
                        </a:lnSpc>
                        <a:spcAft>
                          <a:spcPts val="0"/>
                        </a:spcAft>
                      </a:pPr>
                      <a:r>
                        <a:rPr lang="en-IN" sz="1200" b="1" dirty="0" smtClean="0">
                          <a:effectLst/>
                          <a:latin typeface="Times New Roman" panose="02020603050405020304" pitchFamily="18" charset="0"/>
                          <a:ea typeface="Times New Roman"/>
                          <a:cs typeface="Times New Roman" panose="02020603050405020304" pitchFamily="18" charset="0"/>
                        </a:rPr>
                        <a:t>1.06</a:t>
                      </a:r>
                      <a:endParaRPr lang="en-IN" sz="1200" b="1" dirty="0">
                        <a:effectLst/>
                        <a:latin typeface="Times New Roman" panose="02020603050405020304" pitchFamily="18" charset="0"/>
                        <a:ea typeface="Times New Roman"/>
                        <a:cs typeface="Times New Roman" panose="02020603050405020304" pitchFamily="18" charset="0"/>
                      </a:endParaRPr>
                    </a:p>
                  </a:txBody>
                  <a:tcPr marL="0" marR="0" marT="0" marB="0" anchor="ctr">
                    <a:solidFill>
                      <a:schemeClr val="bg2">
                        <a:lumMod val="20000"/>
                        <a:lumOff val="80000"/>
                      </a:schemeClr>
                    </a:solidFill>
                  </a:tcPr>
                </a:tc>
                <a:tc>
                  <a:txBody>
                    <a:bodyPr/>
                    <a:lstStyle/>
                    <a:p>
                      <a:pPr marL="64135" algn="ctr">
                        <a:lnSpc>
                          <a:spcPct val="115000"/>
                        </a:lnSpc>
                        <a:spcAft>
                          <a:spcPts val="0"/>
                        </a:spcAft>
                      </a:pPr>
                      <a:r>
                        <a:rPr lang="en-IN" sz="1200" b="1" dirty="0" smtClean="0">
                          <a:effectLst/>
                          <a:latin typeface="Times New Roman" panose="02020603050405020304" pitchFamily="18" charset="0"/>
                          <a:ea typeface="Times New Roman"/>
                          <a:cs typeface="Times New Roman" panose="02020603050405020304" pitchFamily="18" charset="0"/>
                        </a:rPr>
                        <a:t>1.57</a:t>
                      </a:r>
                      <a:endParaRPr lang="en-IN" sz="1200" b="1" dirty="0">
                        <a:effectLst/>
                        <a:latin typeface="Times New Roman" panose="02020603050405020304" pitchFamily="18" charset="0"/>
                        <a:ea typeface="Times New Roman"/>
                        <a:cs typeface="Times New Roman" panose="02020603050405020304" pitchFamily="18" charset="0"/>
                      </a:endParaRPr>
                    </a:p>
                  </a:txBody>
                  <a:tcPr marL="0" marR="0" marT="0" marB="0" anchor="ctr">
                    <a:solidFill>
                      <a:schemeClr val="bg2">
                        <a:lumMod val="20000"/>
                        <a:lumOff val="80000"/>
                      </a:schemeClr>
                    </a:solidFill>
                  </a:tcPr>
                </a:tc>
                <a:tc>
                  <a:txBody>
                    <a:bodyPr/>
                    <a:lstStyle/>
                    <a:p>
                      <a:pPr marL="64135" algn="ctr">
                        <a:lnSpc>
                          <a:spcPct val="115000"/>
                        </a:lnSpc>
                        <a:spcAft>
                          <a:spcPts val="0"/>
                        </a:spcAft>
                      </a:pPr>
                      <a:r>
                        <a:rPr lang="en-IN" sz="1200" b="1" dirty="0" smtClean="0">
                          <a:effectLst/>
                          <a:latin typeface="Times New Roman" panose="02020603050405020304" pitchFamily="18" charset="0"/>
                          <a:ea typeface="Times New Roman"/>
                          <a:cs typeface="Times New Roman" panose="02020603050405020304" pitchFamily="18" charset="0"/>
                        </a:rPr>
                        <a:t>2.14</a:t>
                      </a:r>
                      <a:endParaRPr lang="en-IN" sz="1200" b="1" dirty="0">
                        <a:effectLst/>
                        <a:latin typeface="Times New Roman" panose="02020603050405020304" pitchFamily="18" charset="0"/>
                        <a:ea typeface="Times New Roman"/>
                        <a:cs typeface="Times New Roman" panose="02020603050405020304" pitchFamily="18" charset="0"/>
                      </a:endParaRPr>
                    </a:p>
                  </a:txBody>
                  <a:tcPr marL="0" marR="0" marT="0" marB="0" anchor="ctr">
                    <a:solidFill>
                      <a:schemeClr val="bg2">
                        <a:lumMod val="20000"/>
                        <a:lumOff val="80000"/>
                      </a:schemeClr>
                    </a:solidFill>
                  </a:tcPr>
                </a:tc>
                <a:extLst>
                  <a:ext uri="{0D108BD9-81ED-4DB2-BD59-A6C34878D82A}">
                    <a16:rowId xmlns="" xmlns:a16="http://schemas.microsoft.com/office/drawing/2014/main" val="10001"/>
                  </a:ext>
                </a:extLst>
              </a:tr>
              <a:tr h="594066">
                <a:tc>
                  <a:txBody>
                    <a:bodyPr/>
                    <a:lstStyle/>
                    <a:p>
                      <a:pPr marL="63500" algn="ctr">
                        <a:lnSpc>
                          <a:spcPct val="115000"/>
                        </a:lnSpc>
                        <a:spcAft>
                          <a:spcPts val="0"/>
                        </a:spcAft>
                      </a:pPr>
                      <a:r>
                        <a:rPr lang="en-US" sz="1200" b="1" dirty="0">
                          <a:effectLst/>
                          <a:latin typeface="Times New Roman" panose="02020603050405020304" pitchFamily="18" charset="0"/>
                          <a:cs typeface="Times New Roman" panose="02020603050405020304" pitchFamily="18" charset="0"/>
                        </a:rPr>
                        <a:t>Indirect Assessment (IA)</a:t>
                      </a:r>
                      <a:endParaRPr lang="en-IN" sz="1200" b="1" dirty="0">
                        <a:effectLst/>
                        <a:latin typeface="Times New Roman" panose="02020603050405020304" pitchFamily="18" charset="0"/>
                        <a:ea typeface="Times New Roman"/>
                        <a:cs typeface="Times New Roman" panose="02020603050405020304" pitchFamily="18" charset="0"/>
                      </a:endParaRPr>
                    </a:p>
                  </a:txBody>
                  <a:tcPr marL="0" marR="0" marT="0" marB="0" anchor="ctr">
                    <a:solidFill>
                      <a:schemeClr val="accent6">
                        <a:lumMod val="20000"/>
                        <a:lumOff val="80000"/>
                      </a:schemeClr>
                    </a:solidFill>
                  </a:tcPr>
                </a:tc>
                <a:tc>
                  <a:txBody>
                    <a:bodyPr/>
                    <a:lstStyle/>
                    <a:p>
                      <a:pPr marL="63500">
                        <a:lnSpc>
                          <a:spcPct val="115000"/>
                        </a:lnSpc>
                        <a:spcAft>
                          <a:spcPts val="0"/>
                        </a:spcAft>
                      </a:pPr>
                      <a:r>
                        <a:rPr lang="en-IN" sz="1200" b="1" dirty="0" smtClean="0">
                          <a:effectLst/>
                          <a:latin typeface="Times New Roman" panose="02020603050405020304" pitchFamily="18" charset="0"/>
                          <a:ea typeface="Times New Roman"/>
                          <a:cs typeface="Times New Roman" panose="02020603050405020304" pitchFamily="18" charset="0"/>
                        </a:rPr>
                        <a:t>2.34</a:t>
                      </a:r>
                      <a:endParaRPr lang="en-IN" sz="1200" b="1" dirty="0">
                        <a:effectLst/>
                        <a:latin typeface="Times New Roman" panose="02020603050405020304" pitchFamily="18" charset="0"/>
                        <a:ea typeface="Times New Roman"/>
                        <a:cs typeface="Times New Roman" panose="02020603050405020304" pitchFamily="18" charset="0"/>
                      </a:endParaRPr>
                    </a:p>
                  </a:txBody>
                  <a:tcPr marL="0" marR="0" marT="0" marB="0" anchor="ctr">
                    <a:solidFill>
                      <a:schemeClr val="accent6">
                        <a:lumMod val="20000"/>
                        <a:lumOff val="80000"/>
                      </a:schemeClr>
                    </a:solidFill>
                  </a:tcPr>
                </a:tc>
                <a:tc>
                  <a:txBody>
                    <a:bodyPr/>
                    <a:lstStyle/>
                    <a:p>
                      <a:pPr marL="63500">
                        <a:lnSpc>
                          <a:spcPct val="115000"/>
                        </a:lnSpc>
                        <a:spcAft>
                          <a:spcPts val="0"/>
                        </a:spcAft>
                      </a:pPr>
                      <a:r>
                        <a:rPr lang="en-IN" sz="1200" b="1" dirty="0" smtClean="0">
                          <a:effectLst/>
                          <a:latin typeface="Times New Roman" panose="02020603050405020304" pitchFamily="18" charset="0"/>
                          <a:ea typeface="Times New Roman"/>
                          <a:cs typeface="Times New Roman" panose="02020603050405020304" pitchFamily="18" charset="0"/>
                        </a:rPr>
                        <a:t>2.28</a:t>
                      </a:r>
                      <a:endParaRPr lang="en-IN" sz="1200" b="1" dirty="0">
                        <a:effectLst/>
                        <a:latin typeface="Times New Roman" panose="02020603050405020304" pitchFamily="18" charset="0"/>
                        <a:ea typeface="Times New Roman"/>
                        <a:cs typeface="Times New Roman" panose="02020603050405020304" pitchFamily="18" charset="0"/>
                      </a:endParaRPr>
                    </a:p>
                  </a:txBody>
                  <a:tcPr marL="0" marR="0" marT="0" marB="0" anchor="ctr">
                    <a:solidFill>
                      <a:schemeClr val="accent6">
                        <a:lumMod val="20000"/>
                        <a:lumOff val="80000"/>
                      </a:schemeClr>
                    </a:solidFill>
                  </a:tcPr>
                </a:tc>
                <a:tc>
                  <a:txBody>
                    <a:bodyPr/>
                    <a:lstStyle/>
                    <a:p>
                      <a:pPr marL="63500">
                        <a:lnSpc>
                          <a:spcPct val="115000"/>
                        </a:lnSpc>
                        <a:spcAft>
                          <a:spcPts val="0"/>
                        </a:spcAft>
                      </a:pPr>
                      <a:r>
                        <a:rPr lang="en-IN" sz="1200" b="1" dirty="0" smtClean="0">
                          <a:effectLst/>
                          <a:latin typeface="Times New Roman" panose="02020603050405020304" pitchFamily="18" charset="0"/>
                          <a:ea typeface="Times New Roman"/>
                          <a:cs typeface="Times New Roman" panose="02020603050405020304" pitchFamily="18" charset="0"/>
                        </a:rPr>
                        <a:t>2.28</a:t>
                      </a:r>
                      <a:endParaRPr lang="en-IN" sz="1200" b="1" dirty="0">
                        <a:effectLst/>
                        <a:latin typeface="Times New Roman" panose="02020603050405020304" pitchFamily="18" charset="0"/>
                        <a:ea typeface="Times New Roman"/>
                        <a:cs typeface="Times New Roman" panose="02020603050405020304" pitchFamily="18" charset="0"/>
                      </a:endParaRPr>
                    </a:p>
                  </a:txBody>
                  <a:tcPr marL="0" marR="0" marT="0" marB="0" anchor="ctr">
                    <a:solidFill>
                      <a:schemeClr val="accent6">
                        <a:lumMod val="20000"/>
                        <a:lumOff val="80000"/>
                      </a:schemeClr>
                    </a:solidFill>
                  </a:tcPr>
                </a:tc>
                <a:tc>
                  <a:txBody>
                    <a:bodyPr/>
                    <a:lstStyle/>
                    <a:p>
                      <a:pPr marL="63500">
                        <a:lnSpc>
                          <a:spcPct val="115000"/>
                        </a:lnSpc>
                        <a:spcAft>
                          <a:spcPts val="0"/>
                        </a:spcAft>
                      </a:pPr>
                      <a:r>
                        <a:rPr lang="en-IN" sz="1200" b="1" dirty="0" smtClean="0">
                          <a:effectLst/>
                          <a:latin typeface="Times New Roman" panose="02020603050405020304" pitchFamily="18" charset="0"/>
                          <a:ea typeface="Times New Roman"/>
                          <a:cs typeface="Times New Roman" panose="02020603050405020304" pitchFamily="18" charset="0"/>
                        </a:rPr>
                        <a:t>2.28</a:t>
                      </a:r>
                      <a:endParaRPr lang="en-IN" sz="1200" b="1" dirty="0">
                        <a:effectLst/>
                        <a:latin typeface="Times New Roman" panose="02020603050405020304" pitchFamily="18" charset="0"/>
                        <a:ea typeface="Times New Roman"/>
                        <a:cs typeface="Times New Roman" panose="02020603050405020304" pitchFamily="18" charset="0"/>
                      </a:endParaRPr>
                    </a:p>
                  </a:txBody>
                  <a:tcPr marL="0" marR="0" marT="0" marB="0" anchor="ctr">
                    <a:solidFill>
                      <a:schemeClr val="accent6">
                        <a:lumMod val="20000"/>
                        <a:lumOff val="80000"/>
                      </a:schemeClr>
                    </a:solidFill>
                  </a:tcPr>
                </a:tc>
                <a:tc>
                  <a:txBody>
                    <a:bodyPr/>
                    <a:lstStyle/>
                    <a:p>
                      <a:pPr marL="64135">
                        <a:lnSpc>
                          <a:spcPct val="115000"/>
                        </a:lnSpc>
                        <a:spcAft>
                          <a:spcPts val="0"/>
                        </a:spcAft>
                      </a:pPr>
                      <a:r>
                        <a:rPr lang="en-IN" sz="1200" b="1" dirty="0" smtClean="0">
                          <a:effectLst/>
                          <a:latin typeface="Times New Roman" panose="02020603050405020304" pitchFamily="18" charset="0"/>
                          <a:ea typeface="Times New Roman"/>
                          <a:cs typeface="Times New Roman" panose="02020603050405020304" pitchFamily="18" charset="0"/>
                        </a:rPr>
                        <a:t>2.28</a:t>
                      </a:r>
                      <a:endParaRPr lang="en-IN" sz="1200" b="1" dirty="0">
                        <a:effectLst/>
                        <a:latin typeface="Times New Roman" panose="02020603050405020304" pitchFamily="18" charset="0"/>
                        <a:ea typeface="Times New Roman"/>
                        <a:cs typeface="Times New Roman" panose="02020603050405020304" pitchFamily="18" charset="0"/>
                      </a:endParaRPr>
                    </a:p>
                  </a:txBody>
                  <a:tcPr marL="0" marR="0" marT="0" marB="0" anchor="ctr">
                    <a:solidFill>
                      <a:schemeClr val="accent6">
                        <a:lumMod val="20000"/>
                        <a:lumOff val="80000"/>
                      </a:schemeClr>
                    </a:solidFill>
                  </a:tcPr>
                </a:tc>
                <a:tc>
                  <a:txBody>
                    <a:bodyPr/>
                    <a:lstStyle/>
                    <a:p>
                      <a:pPr marL="64135">
                        <a:lnSpc>
                          <a:spcPct val="115000"/>
                        </a:lnSpc>
                        <a:spcAft>
                          <a:spcPts val="0"/>
                        </a:spcAft>
                      </a:pPr>
                      <a:r>
                        <a:rPr lang="en-IN" sz="1200" b="1" dirty="0" smtClean="0">
                          <a:effectLst/>
                          <a:latin typeface="Times New Roman" panose="02020603050405020304" pitchFamily="18" charset="0"/>
                          <a:ea typeface="Times New Roman"/>
                          <a:cs typeface="Times New Roman" panose="02020603050405020304" pitchFamily="18" charset="0"/>
                        </a:rPr>
                        <a:t>2.28</a:t>
                      </a:r>
                      <a:endParaRPr lang="en-IN" sz="1200" b="1" dirty="0">
                        <a:effectLst/>
                        <a:latin typeface="Times New Roman" panose="02020603050405020304" pitchFamily="18" charset="0"/>
                        <a:ea typeface="Times New Roman"/>
                        <a:cs typeface="Times New Roman" panose="02020603050405020304" pitchFamily="18" charset="0"/>
                      </a:endParaRPr>
                    </a:p>
                  </a:txBody>
                  <a:tcPr marL="0" marR="0" marT="0" marB="0" anchor="ctr">
                    <a:solidFill>
                      <a:schemeClr val="accent6">
                        <a:lumMod val="20000"/>
                        <a:lumOff val="80000"/>
                      </a:schemeClr>
                    </a:solidFill>
                  </a:tcPr>
                </a:tc>
                <a:tc>
                  <a:txBody>
                    <a:bodyPr/>
                    <a:lstStyle/>
                    <a:p>
                      <a:pPr marL="64135">
                        <a:lnSpc>
                          <a:spcPct val="115000"/>
                        </a:lnSpc>
                        <a:spcAft>
                          <a:spcPts val="0"/>
                        </a:spcAft>
                      </a:pPr>
                      <a:r>
                        <a:rPr lang="en-IN" sz="1200" b="1" dirty="0" smtClean="0">
                          <a:effectLst/>
                          <a:latin typeface="Times New Roman" panose="02020603050405020304" pitchFamily="18" charset="0"/>
                          <a:ea typeface="Times New Roman"/>
                          <a:cs typeface="Times New Roman" panose="02020603050405020304" pitchFamily="18" charset="0"/>
                        </a:rPr>
                        <a:t>2.28</a:t>
                      </a:r>
                      <a:endParaRPr lang="en-IN" sz="1200" b="1" dirty="0">
                        <a:effectLst/>
                        <a:latin typeface="Times New Roman" panose="02020603050405020304" pitchFamily="18" charset="0"/>
                        <a:ea typeface="Times New Roman"/>
                        <a:cs typeface="Times New Roman" panose="02020603050405020304" pitchFamily="18" charset="0"/>
                      </a:endParaRPr>
                    </a:p>
                  </a:txBody>
                  <a:tcPr marL="0" marR="0" marT="0" marB="0" anchor="ctr">
                    <a:solidFill>
                      <a:schemeClr val="accent6">
                        <a:lumMod val="20000"/>
                        <a:lumOff val="80000"/>
                      </a:schemeClr>
                    </a:solidFill>
                  </a:tcPr>
                </a:tc>
                <a:tc>
                  <a:txBody>
                    <a:bodyPr/>
                    <a:lstStyle/>
                    <a:p>
                      <a:pPr marL="64135">
                        <a:lnSpc>
                          <a:spcPct val="115000"/>
                        </a:lnSpc>
                        <a:spcAft>
                          <a:spcPts val="0"/>
                        </a:spcAft>
                      </a:pPr>
                      <a:r>
                        <a:rPr lang="en-IN" sz="1200" b="1" dirty="0" smtClean="0">
                          <a:effectLst/>
                          <a:latin typeface="Times New Roman" panose="02020603050405020304" pitchFamily="18" charset="0"/>
                          <a:ea typeface="Times New Roman"/>
                          <a:cs typeface="Times New Roman" panose="02020603050405020304" pitchFamily="18" charset="0"/>
                        </a:rPr>
                        <a:t>2.28</a:t>
                      </a:r>
                      <a:endParaRPr lang="en-IN" sz="1200" b="1" dirty="0">
                        <a:effectLst/>
                        <a:latin typeface="Times New Roman" panose="02020603050405020304" pitchFamily="18" charset="0"/>
                        <a:ea typeface="Times New Roman"/>
                        <a:cs typeface="Times New Roman" panose="02020603050405020304" pitchFamily="18" charset="0"/>
                      </a:endParaRPr>
                    </a:p>
                  </a:txBody>
                  <a:tcPr marL="0" marR="0" marT="0" marB="0" anchor="ctr">
                    <a:solidFill>
                      <a:schemeClr val="accent6">
                        <a:lumMod val="20000"/>
                        <a:lumOff val="80000"/>
                      </a:schemeClr>
                    </a:solidFill>
                  </a:tcPr>
                </a:tc>
                <a:tc>
                  <a:txBody>
                    <a:bodyPr/>
                    <a:lstStyle/>
                    <a:p>
                      <a:pPr marL="64135">
                        <a:lnSpc>
                          <a:spcPct val="115000"/>
                        </a:lnSpc>
                        <a:spcAft>
                          <a:spcPts val="0"/>
                        </a:spcAft>
                      </a:pPr>
                      <a:r>
                        <a:rPr lang="en-IN" sz="1200" b="1" dirty="0" smtClean="0">
                          <a:effectLst/>
                          <a:latin typeface="Times New Roman" panose="02020603050405020304" pitchFamily="18" charset="0"/>
                          <a:ea typeface="Times New Roman"/>
                          <a:cs typeface="Times New Roman" panose="02020603050405020304" pitchFamily="18" charset="0"/>
                        </a:rPr>
                        <a:t>2.4</a:t>
                      </a:r>
                      <a:endParaRPr lang="en-IN" sz="1200" b="1" dirty="0">
                        <a:effectLst/>
                        <a:latin typeface="Times New Roman" panose="02020603050405020304" pitchFamily="18" charset="0"/>
                        <a:ea typeface="Times New Roman"/>
                        <a:cs typeface="Times New Roman" panose="02020603050405020304" pitchFamily="18" charset="0"/>
                      </a:endParaRPr>
                    </a:p>
                  </a:txBody>
                  <a:tcPr marL="0" marR="0" marT="0" marB="0" anchor="ctr">
                    <a:solidFill>
                      <a:schemeClr val="accent6">
                        <a:lumMod val="20000"/>
                        <a:lumOff val="80000"/>
                      </a:schemeClr>
                    </a:solidFill>
                  </a:tcPr>
                </a:tc>
                <a:tc>
                  <a:txBody>
                    <a:bodyPr/>
                    <a:lstStyle/>
                    <a:p>
                      <a:pPr marL="64135">
                        <a:lnSpc>
                          <a:spcPct val="115000"/>
                        </a:lnSpc>
                        <a:spcAft>
                          <a:spcPts val="0"/>
                        </a:spcAft>
                      </a:pPr>
                      <a:r>
                        <a:rPr lang="en-IN" sz="1200" b="1" dirty="0" smtClean="0">
                          <a:effectLst/>
                          <a:latin typeface="Times New Roman" panose="02020603050405020304" pitchFamily="18" charset="0"/>
                          <a:ea typeface="Times New Roman"/>
                          <a:cs typeface="Times New Roman" panose="02020603050405020304" pitchFamily="18" charset="0"/>
                        </a:rPr>
                        <a:t>2.28</a:t>
                      </a:r>
                      <a:endParaRPr lang="en-IN" sz="1200" b="1" dirty="0">
                        <a:effectLst/>
                        <a:latin typeface="Times New Roman" panose="02020603050405020304" pitchFamily="18" charset="0"/>
                        <a:ea typeface="Times New Roman"/>
                        <a:cs typeface="Times New Roman" panose="02020603050405020304" pitchFamily="18" charset="0"/>
                      </a:endParaRPr>
                    </a:p>
                  </a:txBody>
                  <a:tcPr marL="0" marR="0" marT="0" marB="0" anchor="ctr">
                    <a:solidFill>
                      <a:schemeClr val="accent6">
                        <a:lumMod val="20000"/>
                        <a:lumOff val="80000"/>
                      </a:schemeClr>
                    </a:solidFill>
                  </a:tcPr>
                </a:tc>
                <a:tc>
                  <a:txBody>
                    <a:bodyPr/>
                    <a:lstStyle/>
                    <a:p>
                      <a:pPr marL="63500">
                        <a:lnSpc>
                          <a:spcPct val="115000"/>
                        </a:lnSpc>
                        <a:spcAft>
                          <a:spcPts val="0"/>
                        </a:spcAft>
                      </a:pPr>
                      <a:r>
                        <a:rPr lang="en-IN" sz="1200" b="1" dirty="0" smtClean="0">
                          <a:effectLst/>
                          <a:latin typeface="Times New Roman" panose="02020603050405020304" pitchFamily="18" charset="0"/>
                          <a:ea typeface="Times New Roman"/>
                          <a:cs typeface="Times New Roman" panose="02020603050405020304" pitchFamily="18" charset="0"/>
                        </a:rPr>
                        <a:t>2.28</a:t>
                      </a:r>
                      <a:endParaRPr lang="en-IN" sz="1200" b="1" dirty="0">
                        <a:effectLst/>
                        <a:latin typeface="Times New Roman" panose="02020603050405020304" pitchFamily="18" charset="0"/>
                        <a:ea typeface="Times New Roman"/>
                        <a:cs typeface="Times New Roman" panose="02020603050405020304" pitchFamily="18" charset="0"/>
                      </a:endParaRPr>
                    </a:p>
                  </a:txBody>
                  <a:tcPr marL="0" marR="0" marT="0" marB="0" anchor="ctr">
                    <a:solidFill>
                      <a:schemeClr val="accent6">
                        <a:lumMod val="20000"/>
                        <a:lumOff val="80000"/>
                      </a:schemeClr>
                    </a:solidFill>
                  </a:tcPr>
                </a:tc>
                <a:tc>
                  <a:txBody>
                    <a:bodyPr/>
                    <a:lstStyle/>
                    <a:p>
                      <a:pPr marL="64135">
                        <a:lnSpc>
                          <a:spcPct val="115000"/>
                        </a:lnSpc>
                        <a:spcAft>
                          <a:spcPts val="0"/>
                        </a:spcAft>
                      </a:pPr>
                      <a:r>
                        <a:rPr lang="en-IN" sz="1200" b="1" dirty="0" smtClean="0">
                          <a:effectLst/>
                          <a:latin typeface="Times New Roman" panose="02020603050405020304" pitchFamily="18" charset="0"/>
                          <a:ea typeface="Times New Roman"/>
                          <a:cs typeface="Times New Roman" panose="02020603050405020304" pitchFamily="18" charset="0"/>
                        </a:rPr>
                        <a:t>2.34</a:t>
                      </a:r>
                      <a:endParaRPr lang="en-IN" sz="1200" b="1" dirty="0">
                        <a:effectLst/>
                        <a:latin typeface="Times New Roman" panose="02020603050405020304" pitchFamily="18" charset="0"/>
                        <a:ea typeface="Times New Roman"/>
                        <a:cs typeface="Times New Roman" panose="02020603050405020304" pitchFamily="18" charset="0"/>
                      </a:endParaRPr>
                    </a:p>
                  </a:txBody>
                  <a:tcPr marL="0" marR="0" marT="0" marB="0" anchor="ctr">
                    <a:solidFill>
                      <a:schemeClr val="accent6">
                        <a:lumMod val="20000"/>
                        <a:lumOff val="80000"/>
                      </a:schemeClr>
                    </a:solidFill>
                  </a:tcPr>
                </a:tc>
                <a:tc>
                  <a:txBody>
                    <a:bodyPr/>
                    <a:lstStyle/>
                    <a:p>
                      <a:pPr marL="64135" algn="ctr">
                        <a:lnSpc>
                          <a:spcPct val="115000"/>
                        </a:lnSpc>
                        <a:spcAft>
                          <a:spcPts val="0"/>
                        </a:spcAft>
                      </a:pPr>
                      <a:r>
                        <a:rPr lang="en-IN" sz="1200" b="1" dirty="0" smtClean="0">
                          <a:effectLst/>
                          <a:latin typeface="Times New Roman" panose="02020603050405020304" pitchFamily="18" charset="0"/>
                          <a:ea typeface="Times New Roman"/>
                          <a:cs typeface="Times New Roman" panose="02020603050405020304" pitchFamily="18" charset="0"/>
                        </a:rPr>
                        <a:t>2.4</a:t>
                      </a:r>
                      <a:endParaRPr lang="en-IN" sz="1200" b="1" dirty="0">
                        <a:effectLst/>
                        <a:latin typeface="Times New Roman" panose="02020603050405020304" pitchFamily="18" charset="0"/>
                        <a:ea typeface="Times New Roman"/>
                        <a:cs typeface="Times New Roman" panose="02020603050405020304" pitchFamily="18" charset="0"/>
                      </a:endParaRPr>
                    </a:p>
                  </a:txBody>
                  <a:tcPr marL="0" marR="0" marT="0" marB="0" anchor="ctr">
                    <a:solidFill>
                      <a:schemeClr val="accent6">
                        <a:lumMod val="20000"/>
                        <a:lumOff val="80000"/>
                      </a:schemeClr>
                    </a:solidFill>
                  </a:tcPr>
                </a:tc>
                <a:tc>
                  <a:txBody>
                    <a:bodyPr/>
                    <a:lstStyle/>
                    <a:p>
                      <a:pPr marL="64135" algn="ctr">
                        <a:lnSpc>
                          <a:spcPct val="115000"/>
                        </a:lnSpc>
                        <a:spcAft>
                          <a:spcPts val="0"/>
                        </a:spcAft>
                      </a:pPr>
                      <a:r>
                        <a:rPr lang="en-IN" sz="1200" b="1" dirty="0" smtClean="0">
                          <a:effectLst/>
                          <a:latin typeface="Times New Roman" panose="02020603050405020304" pitchFamily="18" charset="0"/>
                          <a:ea typeface="Times New Roman"/>
                          <a:cs typeface="Times New Roman" panose="02020603050405020304" pitchFamily="18" charset="0"/>
                        </a:rPr>
                        <a:t>2.34</a:t>
                      </a:r>
                      <a:endParaRPr lang="en-IN" sz="1200" b="1" dirty="0">
                        <a:effectLst/>
                        <a:latin typeface="Times New Roman" panose="02020603050405020304" pitchFamily="18" charset="0"/>
                        <a:ea typeface="Times New Roman"/>
                        <a:cs typeface="Times New Roman" panose="02020603050405020304" pitchFamily="18" charset="0"/>
                      </a:endParaRPr>
                    </a:p>
                  </a:txBody>
                  <a:tcPr marL="0" marR="0" marT="0" marB="0" anchor="ctr">
                    <a:solidFill>
                      <a:schemeClr val="accent6">
                        <a:lumMod val="20000"/>
                        <a:lumOff val="80000"/>
                      </a:schemeClr>
                    </a:solidFill>
                  </a:tcPr>
                </a:tc>
                <a:extLst>
                  <a:ext uri="{0D108BD9-81ED-4DB2-BD59-A6C34878D82A}">
                    <a16:rowId xmlns="" xmlns:a16="http://schemas.microsoft.com/office/drawing/2014/main" val="10002"/>
                  </a:ext>
                </a:extLst>
              </a:tr>
              <a:tr h="594066">
                <a:tc>
                  <a:txBody>
                    <a:bodyPr/>
                    <a:lstStyle/>
                    <a:p>
                      <a:pPr marL="63500" algn="ctr">
                        <a:lnSpc>
                          <a:spcPct val="115000"/>
                        </a:lnSpc>
                        <a:spcAft>
                          <a:spcPts val="0"/>
                        </a:spcAft>
                      </a:pPr>
                      <a:r>
                        <a:rPr lang="en-US" sz="1200" b="1" dirty="0">
                          <a:effectLst/>
                          <a:latin typeface="Times New Roman" panose="02020603050405020304" pitchFamily="18" charset="0"/>
                          <a:cs typeface="Times New Roman" panose="02020603050405020304" pitchFamily="18" charset="0"/>
                        </a:rPr>
                        <a:t>Final Attainment   = (80% DA +20% IA)</a:t>
                      </a:r>
                      <a:endParaRPr lang="en-IN" sz="1200" b="1" dirty="0">
                        <a:effectLst/>
                        <a:latin typeface="Times New Roman" panose="02020603050405020304" pitchFamily="18" charset="0"/>
                        <a:ea typeface="Times New Roman"/>
                        <a:cs typeface="Times New Roman" panose="02020603050405020304" pitchFamily="18" charset="0"/>
                      </a:endParaRPr>
                    </a:p>
                  </a:txBody>
                  <a:tcPr marL="0" marR="0" marT="0" marB="0" anchor="ctr">
                    <a:solidFill>
                      <a:srgbClr val="CCECFF"/>
                    </a:solidFill>
                  </a:tcPr>
                </a:tc>
                <a:tc>
                  <a:txBody>
                    <a:bodyPr/>
                    <a:lstStyle/>
                    <a:p>
                      <a:pPr marL="63500">
                        <a:lnSpc>
                          <a:spcPct val="115000"/>
                        </a:lnSpc>
                        <a:spcAft>
                          <a:spcPts val="0"/>
                        </a:spcAft>
                      </a:pPr>
                      <a:r>
                        <a:rPr lang="en-IN" sz="1200" b="1" dirty="0" smtClean="0">
                          <a:effectLst/>
                          <a:latin typeface="Times New Roman" panose="02020603050405020304" pitchFamily="18" charset="0"/>
                          <a:ea typeface="Times New Roman"/>
                          <a:cs typeface="Times New Roman" panose="02020603050405020304" pitchFamily="18" charset="0"/>
                        </a:rPr>
                        <a:t>2.04</a:t>
                      </a:r>
                      <a:endParaRPr lang="en-IN" sz="1200" b="1" dirty="0">
                        <a:effectLst/>
                        <a:latin typeface="Times New Roman" panose="02020603050405020304" pitchFamily="18" charset="0"/>
                        <a:ea typeface="Times New Roman"/>
                        <a:cs typeface="Times New Roman" panose="02020603050405020304" pitchFamily="18" charset="0"/>
                      </a:endParaRPr>
                    </a:p>
                  </a:txBody>
                  <a:tcPr marL="0" marR="0" marT="0" marB="0" anchor="ctr">
                    <a:solidFill>
                      <a:srgbClr val="CCECFF"/>
                    </a:solidFill>
                  </a:tcPr>
                </a:tc>
                <a:tc>
                  <a:txBody>
                    <a:bodyPr/>
                    <a:lstStyle/>
                    <a:p>
                      <a:pPr marL="63500">
                        <a:lnSpc>
                          <a:spcPct val="115000"/>
                        </a:lnSpc>
                        <a:spcAft>
                          <a:spcPts val="0"/>
                        </a:spcAft>
                      </a:pPr>
                      <a:r>
                        <a:rPr lang="en-IN" sz="1200" b="1" dirty="0" smtClean="0">
                          <a:effectLst/>
                          <a:latin typeface="Times New Roman" panose="02020603050405020304" pitchFamily="18" charset="0"/>
                          <a:ea typeface="Times New Roman"/>
                          <a:cs typeface="Times New Roman" panose="02020603050405020304" pitchFamily="18" charset="0"/>
                        </a:rPr>
                        <a:t>1.71</a:t>
                      </a:r>
                      <a:endParaRPr lang="en-IN" sz="1200" b="1" dirty="0">
                        <a:effectLst/>
                        <a:latin typeface="Times New Roman" panose="02020603050405020304" pitchFamily="18" charset="0"/>
                        <a:ea typeface="Times New Roman"/>
                        <a:cs typeface="Times New Roman" panose="02020603050405020304" pitchFamily="18" charset="0"/>
                      </a:endParaRPr>
                    </a:p>
                  </a:txBody>
                  <a:tcPr marL="0" marR="0" marT="0" marB="0" anchor="ctr">
                    <a:solidFill>
                      <a:srgbClr val="CCECFF"/>
                    </a:solidFill>
                  </a:tcPr>
                </a:tc>
                <a:tc>
                  <a:txBody>
                    <a:bodyPr/>
                    <a:lstStyle/>
                    <a:p>
                      <a:pPr marL="63500">
                        <a:lnSpc>
                          <a:spcPct val="115000"/>
                        </a:lnSpc>
                        <a:spcAft>
                          <a:spcPts val="0"/>
                        </a:spcAft>
                      </a:pPr>
                      <a:r>
                        <a:rPr lang="en-IN" sz="1200" b="1" dirty="0" smtClean="0">
                          <a:effectLst/>
                          <a:latin typeface="Times New Roman" panose="02020603050405020304" pitchFamily="18" charset="0"/>
                          <a:ea typeface="Times New Roman"/>
                          <a:cs typeface="Times New Roman" panose="02020603050405020304" pitchFamily="18" charset="0"/>
                        </a:rPr>
                        <a:t>1.62</a:t>
                      </a:r>
                      <a:endParaRPr lang="en-IN" sz="1200" b="1" dirty="0">
                        <a:effectLst/>
                        <a:latin typeface="Times New Roman" panose="02020603050405020304" pitchFamily="18" charset="0"/>
                        <a:ea typeface="Times New Roman"/>
                        <a:cs typeface="Times New Roman" panose="02020603050405020304" pitchFamily="18" charset="0"/>
                      </a:endParaRPr>
                    </a:p>
                  </a:txBody>
                  <a:tcPr marL="0" marR="0" marT="0" marB="0" anchor="ctr">
                    <a:solidFill>
                      <a:srgbClr val="CCECFF"/>
                    </a:solidFill>
                  </a:tcPr>
                </a:tc>
                <a:tc>
                  <a:txBody>
                    <a:bodyPr/>
                    <a:lstStyle/>
                    <a:p>
                      <a:pPr marL="63500">
                        <a:lnSpc>
                          <a:spcPct val="115000"/>
                        </a:lnSpc>
                        <a:spcAft>
                          <a:spcPts val="0"/>
                        </a:spcAft>
                      </a:pPr>
                      <a:r>
                        <a:rPr lang="en-IN" sz="1200" b="1" dirty="0" smtClean="0">
                          <a:effectLst/>
                          <a:latin typeface="Times New Roman" panose="02020603050405020304" pitchFamily="18" charset="0"/>
                          <a:ea typeface="Times New Roman"/>
                          <a:cs typeface="Times New Roman" panose="02020603050405020304" pitchFamily="18" charset="0"/>
                        </a:rPr>
                        <a:t>2.17</a:t>
                      </a:r>
                      <a:endParaRPr lang="en-IN" sz="1200" b="1" dirty="0">
                        <a:effectLst/>
                        <a:latin typeface="Times New Roman" panose="02020603050405020304" pitchFamily="18" charset="0"/>
                        <a:ea typeface="Times New Roman"/>
                        <a:cs typeface="Times New Roman" panose="02020603050405020304" pitchFamily="18" charset="0"/>
                      </a:endParaRPr>
                    </a:p>
                  </a:txBody>
                  <a:tcPr marL="0" marR="0" marT="0" marB="0" anchor="ctr">
                    <a:solidFill>
                      <a:srgbClr val="CCECFF"/>
                    </a:solidFill>
                  </a:tcPr>
                </a:tc>
                <a:tc>
                  <a:txBody>
                    <a:bodyPr/>
                    <a:lstStyle/>
                    <a:p>
                      <a:pPr marL="64135">
                        <a:lnSpc>
                          <a:spcPct val="115000"/>
                        </a:lnSpc>
                        <a:spcAft>
                          <a:spcPts val="0"/>
                        </a:spcAft>
                      </a:pPr>
                      <a:r>
                        <a:rPr lang="en-IN" sz="1200" b="1" dirty="0" smtClean="0">
                          <a:effectLst/>
                          <a:latin typeface="Times New Roman" panose="02020603050405020304" pitchFamily="18" charset="0"/>
                          <a:ea typeface="Times New Roman"/>
                          <a:cs typeface="Times New Roman" panose="02020603050405020304" pitchFamily="18" charset="0"/>
                        </a:rPr>
                        <a:t>2.10</a:t>
                      </a:r>
                      <a:endParaRPr lang="en-IN" sz="1200" b="1" dirty="0">
                        <a:effectLst/>
                        <a:latin typeface="Times New Roman" panose="02020603050405020304" pitchFamily="18" charset="0"/>
                        <a:ea typeface="Times New Roman"/>
                        <a:cs typeface="Times New Roman" panose="02020603050405020304" pitchFamily="18" charset="0"/>
                      </a:endParaRPr>
                    </a:p>
                  </a:txBody>
                  <a:tcPr marL="0" marR="0" marT="0" marB="0" anchor="ctr">
                    <a:solidFill>
                      <a:srgbClr val="CCECFF"/>
                    </a:solidFill>
                  </a:tcPr>
                </a:tc>
                <a:tc>
                  <a:txBody>
                    <a:bodyPr/>
                    <a:lstStyle/>
                    <a:p>
                      <a:pPr marL="64135">
                        <a:lnSpc>
                          <a:spcPct val="115000"/>
                        </a:lnSpc>
                        <a:spcAft>
                          <a:spcPts val="0"/>
                        </a:spcAft>
                      </a:pPr>
                      <a:r>
                        <a:rPr lang="en-IN" sz="1200" b="1" dirty="0" smtClean="0">
                          <a:effectLst/>
                          <a:latin typeface="Times New Roman" panose="02020603050405020304" pitchFamily="18" charset="0"/>
                          <a:ea typeface="Times New Roman"/>
                          <a:cs typeface="Times New Roman" panose="02020603050405020304" pitchFamily="18" charset="0"/>
                        </a:rPr>
                        <a:t>1.51</a:t>
                      </a:r>
                      <a:endParaRPr lang="en-IN" sz="1200" b="1" dirty="0">
                        <a:effectLst/>
                        <a:latin typeface="Times New Roman" panose="02020603050405020304" pitchFamily="18" charset="0"/>
                        <a:ea typeface="Times New Roman"/>
                        <a:cs typeface="Times New Roman" panose="02020603050405020304" pitchFamily="18" charset="0"/>
                      </a:endParaRPr>
                    </a:p>
                  </a:txBody>
                  <a:tcPr marL="0" marR="0" marT="0" marB="0" anchor="ctr">
                    <a:solidFill>
                      <a:srgbClr val="CCECFF"/>
                    </a:solidFill>
                  </a:tcPr>
                </a:tc>
                <a:tc>
                  <a:txBody>
                    <a:bodyPr/>
                    <a:lstStyle/>
                    <a:p>
                      <a:pPr marL="64135">
                        <a:lnSpc>
                          <a:spcPct val="115000"/>
                        </a:lnSpc>
                        <a:spcAft>
                          <a:spcPts val="0"/>
                        </a:spcAft>
                      </a:pPr>
                      <a:r>
                        <a:rPr lang="en-IN" sz="1200" b="1" dirty="0" smtClean="0">
                          <a:effectLst/>
                          <a:latin typeface="Times New Roman" panose="02020603050405020304" pitchFamily="18" charset="0"/>
                          <a:ea typeface="Times New Roman"/>
                          <a:cs typeface="Times New Roman" panose="02020603050405020304" pitchFamily="18" charset="0"/>
                        </a:rPr>
                        <a:t>1.48</a:t>
                      </a:r>
                      <a:endParaRPr lang="en-IN" sz="1200" b="1" dirty="0">
                        <a:effectLst/>
                        <a:latin typeface="Times New Roman" panose="02020603050405020304" pitchFamily="18" charset="0"/>
                        <a:ea typeface="Times New Roman"/>
                        <a:cs typeface="Times New Roman" panose="02020603050405020304" pitchFamily="18" charset="0"/>
                      </a:endParaRPr>
                    </a:p>
                  </a:txBody>
                  <a:tcPr marL="0" marR="0" marT="0" marB="0" anchor="ctr">
                    <a:solidFill>
                      <a:srgbClr val="CCECFF"/>
                    </a:solidFill>
                  </a:tcPr>
                </a:tc>
                <a:tc>
                  <a:txBody>
                    <a:bodyPr/>
                    <a:lstStyle/>
                    <a:p>
                      <a:pPr marL="64135">
                        <a:lnSpc>
                          <a:spcPct val="115000"/>
                        </a:lnSpc>
                        <a:spcAft>
                          <a:spcPts val="0"/>
                        </a:spcAft>
                      </a:pPr>
                      <a:r>
                        <a:rPr lang="en-IN" sz="1200" b="1" dirty="0" smtClean="0">
                          <a:effectLst/>
                          <a:latin typeface="Times New Roman" panose="02020603050405020304" pitchFamily="18" charset="0"/>
                          <a:ea typeface="Times New Roman"/>
                          <a:cs typeface="Times New Roman" panose="02020603050405020304" pitchFamily="18" charset="0"/>
                        </a:rPr>
                        <a:t>1.63</a:t>
                      </a:r>
                      <a:endParaRPr lang="en-IN" sz="1200" b="1" dirty="0">
                        <a:effectLst/>
                        <a:latin typeface="Times New Roman" panose="02020603050405020304" pitchFamily="18" charset="0"/>
                        <a:ea typeface="Times New Roman"/>
                        <a:cs typeface="Times New Roman" panose="02020603050405020304" pitchFamily="18" charset="0"/>
                      </a:endParaRPr>
                    </a:p>
                  </a:txBody>
                  <a:tcPr marL="0" marR="0" marT="0" marB="0" anchor="ctr">
                    <a:solidFill>
                      <a:srgbClr val="CCECFF"/>
                    </a:solidFill>
                  </a:tcPr>
                </a:tc>
                <a:tc>
                  <a:txBody>
                    <a:bodyPr/>
                    <a:lstStyle/>
                    <a:p>
                      <a:pPr marL="64135">
                        <a:lnSpc>
                          <a:spcPct val="115000"/>
                        </a:lnSpc>
                        <a:spcAft>
                          <a:spcPts val="0"/>
                        </a:spcAft>
                      </a:pPr>
                      <a:r>
                        <a:rPr lang="en-IN" sz="1200" b="1" dirty="0" smtClean="0">
                          <a:effectLst/>
                          <a:latin typeface="Times New Roman" panose="02020603050405020304" pitchFamily="18" charset="0"/>
                          <a:ea typeface="Times New Roman"/>
                          <a:cs typeface="Times New Roman" panose="02020603050405020304" pitchFamily="18" charset="0"/>
                        </a:rPr>
                        <a:t>1.90</a:t>
                      </a:r>
                      <a:endParaRPr lang="en-IN" sz="1200" b="1" dirty="0">
                        <a:effectLst/>
                        <a:latin typeface="Times New Roman" panose="02020603050405020304" pitchFamily="18" charset="0"/>
                        <a:ea typeface="Times New Roman"/>
                        <a:cs typeface="Times New Roman" panose="02020603050405020304" pitchFamily="18" charset="0"/>
                      </a:endParaRPr>
                    </a:p>
                  </a:txBody>
                  <a:tcPr marL="0" marR="0" marT="0" marB="0" anchor="ctr">
                    <a:solidFill>
                      <a:srgbClr val="CCECFF"/>
                    </a:solidFill>
                  </a:tcPr>
                </a:tc>
                <a:tc>
                  <a:txBody>
                    <a:bodyPr/>
                    <a:lstStyle/>
                    <a:p>
                      <a:pPr marL="64135">
                        <a:lnSpc>
                          <a:spcPct val="115000"/>
                        </a:lnSpc>
                        <a:spcAft>
                          <a:spcPts val="0"/>
                        </a:spcAft>
                      </a:pPr>
                      <a:r>
                        <a:rPr lang="en-IN" sz="1200" b="1" dirty="0" smtClean="0">
                          <a:effectLst/>
                          <a:latin typeface="Times New Roman" panose="02020603050405020304" pitchFamily="18" charset="0"/>
                          <a:ea typeface="Times New Roman"/>
                          <a:cs typeface="Times New Roman" panose="02020603050405020304" pitchFamily="18" charset="0"/>
                        </a:rPr>
                        <a:t>2.04</a:t>
                      </a:r>
                      <a:endParaRPr lang="en-IN" sz="1200" b="1" dirty="0">
                        <a:effectLst/>
                        <a:latin typeface="Times New Roman" panose="02020603050405020304" pitchFamily="18" charset="0"/>
                        <a:ea typeface="Times New Roman"/>
                        <a:cs typeface="Times New Roman" panose="02020603050405020304" pitchFamily="18" charset="0"/>
                      </a:endParaRPr>
                    </a:p>
                  </a:txBody>
                  <a:tcPr marL="0" marR="0" marT="0" marB="0" anchor="ctr">
                    <a:solidFill>
                      <a:srgbClr val="CCECFF"/>
                    </a:solidFill>
                  </a:tcPr>
                </a:tc>
                <a:tc>
                  <a:txBody>
                    <a:bodyPr/>
                    <a:lstStyle/>
                    <a:p>
                      <a:pPr marL="63500">
                        <a:lnSpc>
                          <a:spcPct val="115000"/>
                        </a:lnSpc>
                        <a:spcAft>
                          <a:spcPts val="0"/>
                        </a:spcAft>
                      </a:pPr>
                      <a:r>
                        <a:rPr lang="en-IN" sz="1200" b="1" dirty="0" smtClean="0">
                          <a:effectLst/>
                          <a:latin typeface="Times New Roman" panose="02020603050405020304" pitchFamily="18" charset="0"/>
                          <a:ea typeface="Times New Roman"/>
                          <a:cs typeface="Times New Roman" panose="02020603050405020304" pitchFamily="18" charset="0"/>
                        </a:rPr>
                        <a:t>2.07</a:t>
                      </a:r>
                      <a:endParaRPr lang="en-IN" sz="1200" b="1" dirty="0">
                        <a:effectLst/>
                        <a:latin typeface="Times New Roman" panose="02020603050405020304" pitchFamily="18" charset="0"/>
                        <a:ea typeface="Times New Roman"/>
                        <a:cs typeface="Times New Roman" panose="02020603050405020304" pitchFamily="18" charset="0"/>
                      </a:endParaRPr>
                    </a:p>
                  </a:txBody>
                  <a:tcPr marL="0" marR="0" marT="0" marB="0" anchor="ctr">
                    <a:solidFill>
                      <a:srgbClr val="CCECFF"/>
                    </a:solidFill>
                  </a:tcPr>
                </a:tc>
                <a:tc>
                  <a:txBody>
                    <a:bodyPr/>
                    <a:lstStyle/>
                    <a:p>
                      <a:pPr marL="64135">
                        <a:lnSpc>
                          <a:spcPct val="115000"/>
                        </a:lnSpc>
                        <a:spcAft>
                          <a:spcPts val="0"/>
                        </a:spcAft>
                      </a:pPr>
                      <a:r>
                        <a:rPr lang="en-IN" sz="1200" b="1" dirty="0" smtClean="0">
                          <a:effectLst/>
                          <a:latin typeface="Times New Roman" panose="02020603050405020304" pitchFamily="18" charset="0"/>
                          <a:ea typeface="Times New Roman"/>
                          <a:cs typeface="Times New Roman" panose="02020603050405020304" pitchFamily="18" charset="0"/>
                        </a:rPr>
                        <a:t>1.32</a:t>
                      </a:r>
                      <a:endParaRPr lang="en-IN" sz="1200" b="1" dirty="0">
                        <a:effectLst/>
                        <a:latin typeface="Times New Roman" panose="02020603050405020304" pitchFamily="18" charset="0"/>
                        <a:ea typeface="Times New Roman"/>
                        <a:cs typeface="Times New Roman" panose="02020603050405020304" pitchFamily="18" charset="0"/>
                      </a:endParaRPr>
                    </a:p>
                  </a:txBody>
                  <a:tcPr marL="0" marR="0" marT="0" marB="0" anchor="ctr">
                    <a:solidFill>
                      <a:srgbClr val="CCECFF"/>
                    </a:solidFill>
                  </a:tcPr>
                </a:tc>
                <a:tc>
                  <a:txBody>
                    <a:bodyPr/>
                    <a:lstStyle/>
                    <a:p>
                      <a:pPr marL="64135" algn="ctr">
                        <a:lnSpc>
                          <a:spcPct val="115000"/>
                        </a:lnSpc>
                        <a:spcAft>
                          <a:spcPts val="0"/>
                        </a:spcAft>
                      </a:pPr>
                      <a:r>
                        <a:rPr lang="en-IN" sz="1200" b="1" dirty="0" smtClean="0">
                          <a:effectLst/>
                          <a:latin typeface="Times New Roman" panose="02020603050405020304" pitchFamily="18" charset="0"/>
                          <a:ea typeface="Times New Roman"/>
                          <a:cs typeface="Times New Roman" panose="02020603050405020304" pitchFamily="18" charset="0"/>
                        </a:rPr>
                        <a:t>1.73</a:t>
                      </a:r>
                      <a:endParaRPr lang="en-IN" sz="1200" b="1" dirty="0">
                        <a:effectLst/>
                        <a:latin typeface="Times New Roman" panose="02020603050405020304" pitchFamily="18" charset="0"/>
                        <a:ea typeface="Times New Roman"/>
                        <a:cs typeface="Times New Roman" panose="02020603050405020304" pitchFamily="18" charset="0"/>
                      </a:endParaRPr>
                    </a:p>
                  </a:txBody>
                  <a:tcPr marL="0" marR="0" marT="0" marB="0" anchor="ctr">
                    <a:solidFill>
                      <a:srgbClr val="CCECFF"/>
                    </a:solidFill>
                  </a:tcPr>
                </a:tc>
                <a:tc>
                  <a:txBody>
                    <a:bodyPr/>
                    <a:lstStyle/>
                    <a:p>
                      <a:pPr marL="64135" algn="ctr">
                        <a:lnSpc>
                          <a:spcPct val="115000"/>
                        </a:lnSpc>
                        <a:spcAft>
                          <a:spcPts val="0"/>
                        </a:spcAft>
                      </a:pPr>
                      <a:r>
                        <a:rPr lang="en-IN" sz="1200" b="1" dirty="0" smtClean="0">
                          <a:effectLst/>
                          <a:latin typeface="Times New Roman" panose="02020603050405020304" pitchFamily="18" charset="0"/>
                          <a:ea typeface="Times New Roman"/>
                          <a:cs typeface="Times New Roman" panose="02020603050405020304" pitchFamily="18" charset="0"/>
                        </a:rPr>
                        <a:t>2.18</a:t>
                      </a:r>
                      <a:endParaRPr lang="en-IN" sz="1200" b="1" dirty="0">
                        <a:effectLst/>
                        <a:latin typeface="Times New Roman" panose="02020603050405020304" pitchFamily="18" charset="0"/>
                        <a:ea typeface="Times New Roman"/>
                        <a:cs typeface="Times New Roman" panose="02020603050405020304" pitchFamily="18" charset="0"/>
                      </a:endParaRPr>
                    </a:p>
                  </a:txBody>
                  <a:tcPr marL="0" marR="0" marT="0" marB="0" anchor="ctr">
                    <a:solidFill>
                      <a:srgbClr val="CCECFF"/>
                    </a:solidFill>
                  </a:tcPr>
                </a:tc>
                <a:extLst>
                  <a:ext uri="{0D108BD9-81ED-4DB2-BD59-A6C34878D82A}">
                    <a16:rowId xmlns="" xmlns:a16="http://schemas.microsoft.com/office/drawing/2014/main" val="10003"/>
                  </a:ext>
                </a:extLst>
              </a:tr>
            </a:tbl>
          </a:graphicData>
        </a:graphic>
      </p:graphicFrame>
      <mc:AlternateContent xmlns:mc="http://schemas.openxmlformats.org/markup-compatibility/2006" xmlns:a14="http://schemas.microsoft.com/office/drawing/2010/main">
        <mc:Choice Requires="a14">
          <p:sp>
            <p:nvSpPr>
              <p:cNvPr id="14" name="TextBox 13"/>
              <p:cNvSpPr txBox="1"/>
              <p:nvPr/>
            </p:nvSpPr>
            <p:spPr>
              <a:xfrm>
                <a:off x="4585832" y="876691"/>
                <a:ext cx="6539367" cy="307777"/>
              </a:xfrm>
              <a:prstGeom prst="rect">
                <a:avLst/>
              </a:prstGeom>
              <a:solidFill>
                <a:schemeClr val="accent3">
                  <a:lumMod val="20000"/>
                  <a:lumOff val="80000"/>
                </a:schemeClr>
              </a:solidFill>
              <a:ln>
                <a:solidFill>
                  <a:srgbClr val="C00000"/>
                </a:solidFill>
              </a:ln>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1400" b="1" i="0" smtClean="0">
                          <a:latin typeface="Cambria Math"/>
                        </a:rPr>
                        <m:t>𝐅𝐢𝐧𝐚𝐥</m:t>
                      </m:r>
                      <m:r>
                        <a:rPr lang="en-US" sz="1400" b="1" i="0" smtClean="0">
                          <a:latin typeface="Cambria Math"/>
                        </a:rPr>
                        <m:t> </m:t>
                      </m:r>
                      <m:r>
                        <a:rPr lang="en-US" sz="1400" b="1" i="0" smtClean="0">
                          <a:latin typeface="Cambria Math"/>
                        </a:rPr>
                        <m:t>𝐀𝐭𝐭𝐚𝐢𝐧𝐦𝐞𝐧𝐭</m:t>
                      </m:r>
                      <m:r>
                        <a:rPr lang="en-US" sz="1400" b="1" i="0" smtClean="0">
                          <a:latin typeface="Cambria Math"/>
                        </a:rPr>
                        <m:t>=</m:t>
                      </m:r>
                      <m:r>
                        <a:rPr lang="en-US" sz="1400" b="1" i="0" smtClean="0">
                          <a:latin typeface="Cambria Math"/>
                        </a:rPr>
                        <m:t>𝟖𝟎</m:t>
                      </m:r>
                      <m:r>
                        <a:rPr lang="en-US" sz="1400" b="1" i="0" smtClean="0">
                          <a:latin typeface="Cambria Math"/>
                        </a:rPr>
                        <m:t>% </m:t>
                      </m:r>
                      <m:d>
                        <m:dPr>
                          <m:ctrlPr>
                            <a:rPr lang="en-US" sz="1400" b="1" i="1" smtClean="0">
                              <a:latin typeface="Cambria Math" panose="02040503050406030204" pitchFamily="18" charset="0"/>
                            </a:rPr>
                          </m:ctrlPr>
                        </m:dPr>
                        <m:e>
                          <m:r>
                            <a:rPr lang="en-US" sz="1400" b="1" i="0" smtClean="0">
                              <a:latin typeface="Cambria Math"/>
                            </a:rPr>
                            <m:t>𝐃𝐢𝐫𝐞𝐜𝐭</m:t>
                          </m:r>
                          <m:r>
                            <a:rPr lang="en-US" sz="1400" b="1" i="0" smtClean="0">
                              <a:latin typeface="Cambria Math"/>
                            </a:rPr>
                            <m:t> </m:t>
                          </m:r>
                          <m:r>
                            <a:rPr lang="en-US" sz="1400" b="1" i="0" smtClean="0">
                              <a:latin typeface="Cambria Math"/>
                            </a:rPr>
                            <m:t>𝐀𝐬𝐬𝐞𝐬𝐦𝐞𝐧𝐭</m:t>
                          </m:r>
                        </m:e>
                      </m:d>
                      <m:r>
                        <a:rPr lang="en-US" sz="1400" b="1" i="0" smtClean="0">
                          <a:latin typeface="Cambria Math"/>
                        </a:rPr>
                        <m:t>+</m:t>
                      </m:r>
                      <m:r>
                        <a:rPr lang="en-US" sz="1400" b="1" i="0" smtClean="0">
                          <a:latin typeface="Cambria Math"/>
                        </a:rPr>
                        <m:t>𝟐𝟎</m:t>
                      </m:r>
                      <m:r>
                        <a:rPr lang="en-US" sz="1400" b="1" i="0" smtClean="0">
                          <a:latin typeface="Cambria Math"/>
                        </a:rPr>
                        <m:t>%(</m:t>
                      </m:r>
                      <m:r>
                        <a:rPr lang="en-US" sz="1400" b="1" i="0" smtClean="0">
                          <a:latin typeface="Cambria Math"/>
                        </a:rPr>
                        <m:t>𝐈𝐧𝐝𝐢𝐫𝐞𝐜𝐭</m:t>
                      </m:r>
                      <m:r>
                        <a:rPr lang="en-US" sz="1400" b="1" i="0" smtClean="0">
                          <a:latin typeface="Cambria Math"/>
                        </a:rPr>
                        <m:t> </m:t>
                      </m:r>
                      <m:r>
                        <a:rPr lang="en-US" sz="1400" b="1" i="0" smtClean="0">
                          <a:latin typeface="Cambria Math"/>
                        </a:rPr>
                        <m:t>𝐀𝐬𝐬𝐞𝐬𝐦𝐞𝐧𝐭</m:t>
                      </m:r>
                      <m:r>
                        <a:rPr lang="en-US" sz="1400" b="1" i="0" smtClean="0">
                          <a:latin typeface="Cambria Math"/>
                        </a:rPr>
                        <m:t>)</m:t>
                      </m:r>
                    </m:oMath>
                  </m:oMathPara>
                </a14:m>
                <a:endParaRPr lang="en-IN" sz="1400" b="1" dirty="0">
                  <a:latin typeface="+mj-lt"/>
                </a:endParaRPr>
              </a:p>
            </p:txBody>
          </p:sp>
        </mc:Choice>
        <mc:Fallback xmlns="">
          <p:sp>
            <p:nvSpPr>
              <p:cNvPr id="14" name="TextBox 13"/>
              <p:cNvSpPr txBox="1">
                <a:spLocks noRot="1" noChangeAspect="1" noMove="1" noResize="1" noEditPoints="1" noAdjustHandles="1" noChangeArrowheads="1" noChangeShapeType="1" noTextEdit="1"/>
              </p:cNvSpPr>
              <p:nvPr/>
            </p:nvSpPr>
            <p:spPr>
              <a:xfrm>
                <a:off x="4585832" y="876691"/>
                <a:ext cx="6539367" cy="307777"/>
              </a:xfrm>
              <a:prstGeom prst="rect">
                <a:avLst/>
              </a:prstGeom>
              <a:blipFill rotWithShape="1">
                <a:blip r:embed="rId3"/>
                <a:stretch>
                  <a:fillRect b="-17308"/>
                </a:stretch>
              </a:blipFill>
              <a:ln>
                <a:solidFill>
                  <a:srgbClr val="C00000"/>
                </a:solidFill>
              </a:ln>
            </p:spPr>
            <p:txBody>
              <a:bodyPr/>
              <a:lstStyle/>
              <a:p>
                <a:r>
                  <a:rPr lang="en-IN">
                    <a:noFill/>
                  </a:rPr>
                  <a:t> </a:t>
                </a:r>
              </a:p>
            </p:txBody>
          </p:sp>
        </mc:Fallback>
      </mc:AlternateContent>
      <p:graphicFrame>
        <p:nvGraphicFramePr>
          <p:cNvPr id="3" name="Chart 2"/>
          <p:cNvGraphicFramePr/>
          <p:nvPr>
            <p:extLst>
              <p:ext uri="{D42A27DB-BD31-4B8C-83A1-F6EECF244321}">
                <p14:modId xmlns:p14="http://schemas.microsoft.com/office/powerpoint/2010/main" val="406381031"/>
              </p:ext>
            </p:extLst>
          </p:nvPr>
        </p:nvGraphicFramePr>
        <p:xfrm>
          <a:off x="2218267" y="3879712"/>
          <a:ext cx="8746066" cy="2590285"/>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66439817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 y="0"/>
            <a:ext cx="1415442" cy="6858000"/>
          </a:xfrm>
          <a:prstGeom prst="rect">
            <a:avLst/>
          </a:prstGeom>
          <a:solidFill>
            <a:schemeClr val="accent4">
              <a:lumMod val="20000"/>
              <a:lumOff val="8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 name="Rectangle 4"/>
          <p:cNvSpPr/>
          <p:nvPr/>
        </p:nvSpPr>
        <p:spPr>
          <a:xfrm>
            <a:off x="1415442" y="6538586"/>
            <a:ext cx="9870510" cy="319414"/>
          </a:xfrm>
          <a:prstGeom prst="rect">
            <a:avLst/>
          </a:prstGeom>
          <a:solidFill>
            <a:schemeClr val="accent4">
              <a:lumMod val="20000"/>
              <a:lumOff val="8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C00000"/>
                </a:solidFill>
              </a:rPr>
              <a:t>Department of Electronics and Communication Engineering</a:t>
            </a:r>
            <a:endParaRPr lang="en-IN" b="1" dirty="0">
              <a:solidFill>
                <a:srgbClr val="C00000"/>
              </a:solidFill>
            </a:endParaRPr>
          </a:p>
        </p:txBody>
      </p:sp>
      <p:sp>
        <p:nvSpPr>
          <p:cNvPr id="6" name="Rectangle 5"/>
          <p:cNvSpPr/>
          <p:nvPr/>
        </p:nvSpPr>
        <p:spPr>
          <a:xfrm>
            <a:off x="1240077" y="0"/>
            <a:ext cx="175364" cy="6858000"/>
          </a:xfrm>
          <a:prstGeom prst="rect">
            <a:avLst/>
          </a:prstGeom>
          <a:solidFill>
            <a:srgbClr val="C0000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 name="Rounded Rectangle 6"/>
          <p:cNvSpPr/>
          <p:nvPr/>
        </p:nvSpPr>
        <p:spPr>
          <a:xfrm>
            <a:off x="11586575" y="6538586"/>
            <a:ext cx="488515" cy="319414"/>
          </a:xfrm>
          <a:prstGeom prst="roundRect">
            <a:avLst/>
          </a:prstGeom>
          <a:solidFill>
            <a:srgbClr val="C00000"/>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solidFill>
              </a:rPr>
              <a:t>31</a:t>
            </a:r>
            <a:endParaRPr lang="en-IN" dirty="0">
              <a:solidFill>
                <a:schemeClr val="bg1"/>
              </a:solidFill>
            </a:endParaRPr>
          </a:p>
        </p:txBody>
      </p:sp>
      <p:cxnSp>
        <p:nvCxnSpPr>
          <p:cNvPr id="11" name="Straight Connector 10"/>
          <p:cNvCxnSpPr/>
          <p:nvPr/>
        </p:nvCxnSpPr>
        <p:spPr>
          <a:xfrm flipV="1">
            <a:off x="1791222" y="759629"/>
            <a:ext cx="10039610" cy="12527"/>
          </a:xfrm>
          <a:prstGeom prst="line">
            <a:avLst/>
          </a:prstGeom>
          <a:ln w="38100"/>
        </p:spPr>
        <p:style>
          <a:lnRef idx="3">
            <a:schemeClr val="accent2"/>
          </a:lnRef>
          <a:fillRef idx="0">
            <a:schemeClr val="accent2"/>
          </a:fillRef>
          <a:effectRef idx="2">
            <a:schemeClr val="accent2"/>
          </a:effectRef>
          <a:fontRef idx="minor">
            <a:schemeClr val="tx1"/>
          </a:fontRef>
        </p:style>
      </p:cxnSp>
      <p:pic>
        <p:nvPicPr>
          <p:cNvPr id="21"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1033" y="116632"/>
            <a:ext cx="1026591" cy="960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ectangle 11"/>
          <p:cNvSpPr/>
          <p:nvPr/>
        </p:nvSpPr>
        <p:spPr>
          <a:xfrm>
            <a:off x="1791222" y="116632"/>
            <a:ext cx="10039610" cy="523220"/>
          </a:xfrm>
          <a:prstGeom prst="rect">
            <a:avLst/>
          </a:prstGeom>
        </p:spPr>
        <p:txBody>
          <a:bodyPr wrap="square">
            <a:spAutoFit/>
          </a:bodyPr>
          <a:lstStyle/>
          <a:p>
            <a:pPr algn="ctr"/>
            <a:r>
              <a:rPr lang="en-IN" sz="2800" b="1" dirty="0" smtClean="0">
                <a:solidFill>
                  <a:srgbClr val="002060"/>
                </a:solidFill>
                <a:latin typeface="Times New Roman" pitchFamily="18" charset="0"/>
                <a:cs typeface="Times New Roman" pitchFamily="18" charset="0"/>
              </a:rPr>
              <a:t>Criterion 4 -  Students Performance</a:t>
            </a:r>
            <a:endParaRPr lang="en-IN" sz="2800" b="1" dirty="0">
              <a:solidFill>
                <a:srgbClr val="002060"/>
              </a:solidFill>
              <a:latin typeface="Times New Roman" pitchFamily="18" charset="0"/>
              <a:cs typeface="Times New Roman" pitchFamily="18" charset="0"/>
            </a:endParaRPr>
          </a:p>
        </p:txBody>
      </p:sp>
      <p:graphicFrame>
        <p:nvGraphicFramePr>
          <p:cNvPr id="15" name="Chart 14"/>
          <p:cNvGraphicFramePr/>
          <p:nvPr>
            <p:extLst>
              <p:ext uri="{D42A27DB-BD31-4B8C-83A1-F6EECF244321}">
                <p14:modId xmlns:p14="http://schemas.microsoft.com/office/powerpoint/2010/main" val="716101526"/>
              </p:ext>
            </p:extLst>
          </p:nvPr>
        </p:nvGraphicFramePr>
        <p:xfrm>
          <a:off x="3725528" y="1288414"/>
          <a:ext cx="6170997" cy="4629786"/>
        </p:xfrm>
        <a:graphic>
          <a:graphicData uri="http://schemas.openxmlformats.org/drawingml/2006/chart">
            <c:chart xmlns:c="http://schemas.openxmlformats.org/drawingml/2006/chart" xmlns:r="http://schemas.openxmlformats.org/officeDocument/2006/relationships" r:id="rId3"/>
          </a:graphicData>
        </a:graphic>
      </p:graphicFrame>
      <p:sp>
        <p:nvSpPr>
          <p:cNvPr id="2" name="TextBox 1"/>
          <p:cNvSpPr txBox="1"/>
          <p:nvPr/>
        </p:nvSpPr>
        <p:spPr>
          <a:xfrm>
            <a:off x="3166532" y="5918200"/>
            <a:ext cx="7845674" cy="369332"/>
          </a:xfrm>
          <a:prstGeom prst="rect">
            <a:avLst/>
          </a:prstGeom>
          <a:noFill/>
        </p:spPr>
        <p:txBody>
          <a:bodyPr wrap="none" rtlCol="0">
            <a:spAutoFit/>
          </a:bodyPr>
          <a:lstStyle/>
          <a:p>
            <a:r>
              <a:rPr lang="en-IN" b="1" dirty="0" smtClean="0">
                <a:solidFill>
                  <a:srgbClr val="C00000"/>
                </a:solidFill>
              </a:rPr>
              <a:t>Student </a:t>
            </a:r>
            <a:r>
              <a:rPr lang="en-IN" b="1" dirty="0">
                <a:solidFill>
                  <a:srgbClr val="C00000"/>
                </a:solidFill>
              </a:rPr>
              <a:t>Enrolment ratio in </a:t>
            </a:r>
            <a:r>
              <a:rPr lang="en-IN" b="1" dirty="0" smtClean="0">
                <a:solidFill>
                  <a:srgbClr val="C00000"/>
                </a:solidFill>
              </a:rPr>
              <a:t>percentage (Average of CAY, CAYm1, CAYm2)= </a:t>
            </a:r>
            <a:r>
              <a:rPr lang="en-IN" b="1" dirty="0" smtClean="0">
                <a:solidFill>
                  <a:srgbClr val="002060"/>
                </a:solidFill>
              </a:rPr>
              <a:t>96.41</a:t>
            </a:r>
            <a:r>
              <a:rPr lang="en-IN" b="1" dirty="0">
                <a:solidFill>
                  <a:srgbClr val="002060"/>
                </a:solidFill>
              </a:rPr>
              <a:t>%</a:t>
            </a:r>
          </a:p>
        </p:txBody>
      </p:sp>
      <p:sp>
        <p:nvSpPr>
          <p:cNvPr id="3" name="TextBox 2"/>
          <p:cNvSpPr txBox="1"/>
          <p:nvPr/>
        </p:nvSpPr>
        <p:spPr>
          <a:xfrm>
            <a:off x="5253790" y="835933"/>
            <a:ext cx="3232484" cy="461665"/>
          </a:xfrm>
          <a:prstGeom prst="rect">
            <a:avLst/>
          </a:prstGeom>
          <a:noFill/>
        </p:spPr>
        <p:txBody>
          <a:bodyPr wrap="square" rtlCol="0">
            <a:spAutoFit/>
          </a:bodyPr>
          <a:lstStyle/>
          <a:p>
            <a:r>
              <a:rPr lang="en-IN" sz="2400" b="1" dirty="0" smtClean="0"/>
              <a:t>ENROLLMENT RATIO</a:t>
            </a:r>
            <a:endParaRPr lang="en-IN" sz="2400" b="1" dirty="0"/>
          </a:p>
        </p:txBody>
      </p:sp>
    </p:spTree>
    <p:extLst>
      <p:ext uri="{BB962C8B-B14F-4D97-AF65-F5344CB8AC3E}">
        <p14:creationId xmlns:p14="http://schemas.microsoft.com/office/powerpoint/2010/main" val="237468048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 y="0"/>
            <a:ext cx="1415442" cy="6858000"/>
          </a:xfrm>
          <a:prstGeom prst="rect">
            <a:avLst/>
          </a:prstGeom>
          <a:solidFill>
            <a:schemeClr val="accent4">
              <a:lumMod val="20000"/>
              <a:lumOff val="8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 name="Rectangle 4"/>
          <p:cNvSpPr/>
          <p:nvPr/>
        </p:nvSpPr>
        <p:spPr>
          <a:xfrm>
            <a:off x="1415442" y="6538586"/>
            <a:ext cx="9870510" cy="319414"/>
          </a:xfrm>
          <a:prstGeom prst="rect">
            <a:avLst/>
          </a:prstGeom>
          <a:solidFill>
            <a:schemeClr val="accent4">
              <a:lumMod val="20000"/>
              <a:lumOff val="8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C00000"/>
                </a:solidFill>
              </a:rPr>
              <a:t>Department of Electronics and Communication Engineering</a:t>
            </a:r>
            <a:endParaRPr lang="en-IN" b="1" dirty="0">
              <a:solidFill>
                <a:srgbClr val="C00000"/>
              </a:solidFill>
            </a:endParaRPr>
          </a:p>
        </p:txBody>
      </p:sp>
      <p:sp>
        <p:nvSpPr>
          <p:cNvPr id="6" name="Rectangle 5"/>
          <p:cNvSpPr/>
          <p:nvPr/>
        </p:nvSpPr>
        <p:spPr>
          <a:xfrm>
            <a:off x="1240077" y="0"/>
            <a:ext cx="175364" cy="6858000"/>
          </a:xfrm>
          <a:prstGeom prst="rect">
            <a:avLst/>
          </a:prstGeom>
          <a:solidFill>
            <a:srgbClr val="C0000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 name="Rounded Rectangle 6"/>
          <p:cNvSpPr/>
          <p:nvPr/>
        </p:nvSpPr>
        <p:spPr>
          <a:xfrm>
            <a:off x="11586575" y="6538586"/>
            <a:ext cx="488515" cy="319414"/>
          </a:xfrm>
          <a:prstGeom prst="roundRect">
            <a:avLst/>
          </a:prstGeom>
          <a:solidFill>
            <a:srgbClr val="C00000"/>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solidFill>
              </a:rPr>
              <a:t>32</a:t>
            </a:r>
            <a:endParaRPr lang="en-IN" dirty="0">
              <a:solidFill>
                <a:schemeClr val="bg1"/>
              </a:solidFill>
            </a:endParaRPr>
          </a:p>
        </p:txBody>
      </p:sp>
      <p:cxnSp>
        <p:nvCxnSpPr>
          <p:cNvPr id="11" name="Straight Connector 10"/>
          <p:cNvCxnSpPr/>
          <p:nvPr/>
        </p:nvCxnSpPr>
        <p:spPr>
          <a:xfrm flipV="1">
            <a:off x="1791222" y="759629"/>
            <a:ext cx="10039610" cy="12527"/>
          </a:xfrm>
          <a:prstGeom prst="line">
            <a:avLst/>
          </a:prstGeom>
          <a:ln w="38100"/>
        </p:spPr>
        <p:style>
          <a:lnRef idx="3">
            <a:schemeClr val="accent2"/>
          </a:lnRef>
          <a:fillRef idx="0">
            <a:schemeClr val="accent2"/>
          </a:fillRef>
          <a:effectRef idx="2">
            <a:schemeClr val="accent2"/>
          </a:effectRef>
          <a:fontRef idx="minor">
            <a:schemeClr val="tx1"/>
          </a:fontRef>
        </p:style>
      </p:cxnSp>
      <p:pic>
        <p:nvPicPr>
          <p:cNvPr id="21"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1033" y="116632"/>
            <a:ext cx="1026591" cy="960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ectangle 11"/>
          <p:cNvSpPr/>
          <p:nvPr/>
        </p:nvSpPr>
        <p:spPr>
          <a:xfrm>
            <a:off x="1791222" y="116632"/>
            <a:ext cx="10039610" cy="523220"/>
          </a:xfrm>
          <a:prstGeom prst="rect">
            <a:avLst/>
          </a:prstGeom>
        </p:spPr>
        <p:txBody>
          <a:bodyPr wrap="square">
            <a:spAutoFit/>
          </a:bodyPr>
          <a:lstStyle/>
          <a:p>
            <a:pPr algn="ctr"/>
            <a:r>
              <a:rPr lang="en-IN" sz="2800" b="1" dirty="0" smtClean="0">
                <a:solidFill>
                  <a:srgbClr val="002060"/>
                </a:solidFill>
                <a:latin typeface="Times New Roman" pitchFamily="18" charset="0"/>
                <a:cs typeface="Times New Roman" pitchFamily="18" charset="0"/>
              </a:rPr>
              <a:t>Criterion 4 -  Students Performance</a:t>
            </a:r>
            <a:endParaRPr lang="en-IN" sz="2800" b="1" dirty="0">
              <a:solidFill>
                <a:srgbClr val="002060"/>
              </a:solidFill>
              <a:latin typeface="Times New Roman" pitchFamily="18" charset="0"/>
              <a:cs typeface="Times New Roman" pitchFamily="18" charset="0"/>
            </a:endParaRPr>
          </a:p>
        </p:txBody>
      </p:sp>
      <p:graphicFrame>
        <p:nvGraphicFramePr>
          <p:cNvPr id="3" name="Chart 2"/>
          <p:cNvGraphicFramePr/>
          <p:nvPr>
            <p:extLst>
              <p:ext uri="{D42A27DB-BD31-4B8C-83A1-F6EECF244321}">
                <p14:modId xmlns:p14="http://schemas.microsoft.com/office/powerpoint/2010/main" val="3613414244"/>
              </p:ext>
            </p:extLst>
          </p:nvPr>
        </p:nvGraphicFramePr>
        <p:xfrm>
          <a:off x="1478644" y="1068575"/>
          <a:ext cx="8128000" cy="4648200"/>
        </p:xfrm>
        <a:graphic>
          <a:graphicData uri="http://schemas.openxmlformats.org/drawingml/2006/chart">
            <c:chart xmlns:c="http://schemas.openxmlformats.org/drawingml/2006/chart" xmlns:r="http://schemas.openxmlformats.org/officeDocument/2006/relationships" r:id="rId3"/>
          </a:graphicData>
        </a:graphic>
      </p:graphicFrame>
      <p:sp>
        <p:nvSpPr>
          <p:cNvPr id="2" name="TextBox 1"/>
          <p:cNvSpPr txBox="1"/>
          <p:nvPr/>
        </p:nvSpPr>
        <p:spPr>
          <a:xfrm>
            <a:off x="2832874" y="5716775"/>
            <a:ext cx="7445243" cy="369332"/>
          </a:xfrm>
          <a:prstGeom prst="rect">
            <a:avLst/>
          </a:prstGeom>
          <a:noFill/>
        </p:spPr>
        <p:txBody>
          <a:bodyPr wrap="none" rtlCol="0">
            <a:spAutoFit/>
          </a:bodyPr>
          <a:lstStyle/>
          <a:p>
            <a:r>
              <a:rPr lang="en-IN" b="1" dirty="0" smtClean="0">
                <a:solidFill>
                  <a:schemeClr val="accent5">
                    <a:lumMod val="50000"/>
                  </a:schemeClr>
                </a:solidFill>
              </a:rPr>
              <a:t>Average Success Index = 0.4013 </a:t>
            </a:r>
            <a:r>
              <a:rPr lang="en-IN" b="1" dirty="0" smtClean="0">
                <a:solidFill>
                  <a:schemeClr val="accent2">
                    <a:lumMod val="50000"/>
                  </a:schemeClr>
                </a:solidFill>
              </a:rPr>
              <a:t>(LYG) </a:t>
            </a:r>
            <a:r>
              <a:rPr lang="en-IN" b="1" dirty="0" smtClean="0">
                <a:solidFill>
                  <a:schemeClr val="accent5">
                    <a:lumMod val="50000"/>
                  </a:schemeClr>
                </a:solidFill>
              </a:rPr>
              <a:t>+ 0.48 </a:t>
            </a:r>
            <a:r>
              <a:rPr lang="en-IN" b="1" dirty="0" smtClean="0">
                <a:solidFill>
                  <a:schemeClr val="accent2">
                    <a:lumMod val="50000"/>
                  </a:schemeClr>
                </a:solidFill>
              </a:rPr>
              <a:t>(LYGm1) </a:t>
            </a:r>
            <a:r>
              <a:rPr lang="en-IN" b="1" dirty="0" smtClean="0">
                <a:solidFill>
                  <a:schemeClr val="accent5">
                    <a:lumMod val="50000"/>
                  </a:schemeClr>
                </a:solidFill>
              </a:rPr>
              <a:t>+ 0.37 </a:t>
            </a:r>
            <a:r>
              <a:rPr lang="en-IN" b="1" dirty="0" smtClean="0">
                <a:solidFill>
                  <a:schemeClr val="accent2">
                    <a:lumMod val="50000"/>
                  </a:schemeClr>
                </a:solidFill>
              </a:rPr>
              <a:t>(LYGm2) </a:t>
            </a:r>
            <a:r>
              <a:rPr lang="en-IN" b="1" dirty="0" smtClean="0">
                <a:solidFill>
                  <a:schemeClr val="accent5">
                    <a:lumMod val="50000"/>
                  </a:schemeClr>
                </a:solidFill>
              </a:rPr>
              <a:t>= </a:t>
            </a:r>
            <a:r>
              <a:rPr lang="en-IN" b="1" dirty="0" smtClean="0">
                <a:solidFill>
                  <a:srgbClr val="C00000"/>
                </a:solidFill>
              </a:rPr>
              <a:t>0.4171</a:t>
            </a:r>
            <a:endParaRPr lang="en-IN" b="1" dirty="0">
              <a:solidFill>
                <a:srgbClr val="C00000"/>
              </a:solidFill>
            </a:endParaRPr>
          </a:p>
        </p:txBody>
      </p:sp>
      <p:sp>
        <p:nvSpPr>
          <p:cNvPr id="8" name="Rectangle 7"/>
          <p:cNvSpPr/>
          <p:nvPr/>
        </p:nvSpPr>
        <p:spPr>
          <a:xfrm>
            <a:off x="2412585" y="6086107"/>
            <a:ext cx="7865533" cy="369332"/>
          </a:xfrm>
          <a:prstGeom prst="rect">
            <a:avLst/>
          </a:prstGeom>
        </p:spPr>
        <p:txBody>
          <a:bodyPr wrap="square">
            <a:spAutoFit/>
          </a:bodyPr>
          <a:lstStyle/>
          <a:p>
            <a:pPr algn="ctr"/>
            <a:r>
              <a:rPr lang="en-IN" b="1" dirty="0">
                <a:solidFill>
                  <a:schemeClr val="accent6">
                    <a:lumMod val="50000"/>
                  </a:schemeClr>
                </a:solidFill>
              </a:rPr>
              <a:t>Success rate without backlog in any year of </a:t>
            </a:r>
            <a:r>
              <a:rPr lang="en-IN" b="1" dirty="0" smtClean="0">
                <a:solidFill>
                  <a:schemeClr val="accent6">
                    <a:lumMod val="50000"/>
                  </a:schemeClr>
                </a:solidFill>
              </a:rPr>
              <a:t>study = 25*0.4171 = </a:t>
            </a:r>
            <a:r>
              <a:rPr lang="en-IN" b="1" dirty="0" smtClean="0">
                <a:solidFill>
                  <a:srgbClr val="C00000"/>
                </a:solidFill>
              </a:rPr>
              <a:t>10.4275</a:t>
            </a:r>
            <a:endParaRPr lang="en-IN" dirty="0">
              <a:solidFill>
                <a:srgbClr val="C00000"/>
              </a:solidFill>
            </a:endParaRPr>
          </a:p>
        </p:txBody>
      </p:sp>
      <p:sp>
        <p:nvSpPr>
          <p:cNvPr id="9" name="TextBox 8"/>
          <p:cNvSpPr txBox="1"/>
          <p:nvPr/>
        </p:nvSpPr>
        <p:spPr>
          <a:xfrm>
            <a:off x="8762043" y="1965350"/>
            <a:ext cx="3068789" cy="1477328"/>
          </a:xfrm>
          <a:prstGeom prst="rect">
            <a:avLst/>
          </a:prstGeom>
          <a:noFill/>
        </p:spPr>
        <p:txBody>
          <a:bodyPr wrap="none" rtlCol="0">
            <a:spAutoFit/>
          </a:bodyPr>
          <a:lstStyle/>
          <a:p>
            <a:pPr algn="ctr"/>
            <a:r>
              <a:rPr lang="en-IN" b="1" u="sng" dirty="0" smtClean="0"/>
              <a:t>Success Index SI=X/Y</a:t>
            </a:r>
          </a:p>
          <a:p>
            <a:pPr algn="ctr"/>
            <a:r>
              <a:rPr lang="en-IN" dirty="0" smtClean="0"/>
              <a:t>1.For LYG -59/147= </a:t>
            </a:r>
            <a:r>
              <a:rPr lang="en-IN" dirty="0" smtClean="0">
                <a:solidFill>
                  <a:srgbClr val="C00000"/>
                </a:solidFill>
              </a:rPr>
              <a:t>0.4013</a:t>
            </a:r>
          </a:p>
          <a:p>
            <a:pPr algn="ctr"/>
            <a:r>
              <a:rPr lang="en-IN" dirty="0" smtClean="0"/>
              <a:t>2. For LYGM1- 69/143=</a:t>
            </a:r>
            <a:r>
              <a:rPr lang="en-IN" dirty="0" smtClean="0">
                <a:solidFill>
                  <a:srgbClr val="C00000"/>
                </a:solidFill>
              </a:rPr>
              <a:t>0.48</a:t>
            </a:r>
          </a:p>
          <a:p>
            <a:pPr algn="ctr"/>
            <a:r>
              <a:rPr lang="en-IN" dirty="0" smtClean="0"/>
              <a:t>3. For LYGM2-57/154=</a:t>
            </a:r>
            <a:r>
              <a:rPr lang="en-IN" dirty="0" smtClean="0">
                <a:solidFill>
                  <a:srgbClr val="C00000"/>
                </a:solidFill>
              </a:rPr>
              <a:t>0.37</a:t>
            </a:r>
          </a:p>
          <a:p>
            <a:pPr algn="ctr"/>
            <a:r>
              <a:rPr lang="en-IN" b="1" dirty="0" smtClean="0">
                <a:solidFill>
                  <a:srgbClr val="002060"/>
                </a:solidFill>
              </a:rPr>
              <a:t>Average Success Index=0.4171</a:t>
            </a:r>
            <a:endParaRPr lang="en-IN" b="1" dirty="0">
              <a:solidFill>
                <a:srgbClr val="002060"/>
              </a:solidFill>
            </a:endParaRPr>
          </a:p>
        </p:txBody>
      </p:sp>
    </p:spTree>
    <p:extLst>
      <p:ext uri="{BB962C8B-B14F-4D97-AF65-F5344CB8AC3E}">
        <p14:creationId xmlns:p14="http://schemas.microsoft.com/office/powerpoint/2010/main" val="236061377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 y="0"/>
            <a:ext cx="1415442" cy="6858000"/>
          </a:xfrm>
          <a:prstGeom prst="rect">
            <a:avLst/>
          </a:prstGeom>
          <a:solidFill>
            <a:schemeClr val="accent4">
              <a:lumMod val="20000"/>
              <a:lumOff val="8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 name="Rectangle 4"/>
          <p:cNvSpPr/>
          <p:nvPr/>
        </p:nvSpPr>
        <p:spPr>
          <a:xfrm>
            <a:off x="1415442" y="6538586"/>
            <a:ext cx="9870510" cy="319414"/>
          </a:xfrm>
          <a:prstGeom prst="rect">
            <a:avLst/>
          </a:prstGeom>
          <a:solidFill>
            <a:schemeClr val="accent4">
              <a:lumMod val="20000"/>
              <a:lumOff val="8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C00000"/>
                </a:solidFill>
              </a:rPr>
              <a:t>Department of Electronics and Communication Engineering</a:t>
            </a:r>
            <a:endParaRPr lang="en-IN" b="1" dirty="0">
              <a:solidFill>
                <a:srgbClr val="C00000"/>
              </a:solidFill>
            </a:endParaRPr>
          </a:p>
        </p:txBody>
      </p:sp>
      <p:sp>
        <p:nvSpPr>
          <p:cNvPr id="6" name="Rectangle 5"/>
          <p:cNvSpPr/>
          <p:nvPr/>
        </p:nvSpPr>
        <p:spPr>
          <a:xfrm>
            <a:off x="1240077" y="0"/>
            <a:ext cx="175364" cy="6858000"/>
          </a:xfrm>
          <a:prstGeom prst="rect">
            <a:avLst/>
          </a:prstGeom>
          <a:solidFill>
            <a:srgbClr val="C0000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 name="Rounded Rectangle 6"/>
          <p:cNvSpPr/>
          <p:nvPr/>
        </p:nvSpPr>
        <p:spPr>
          <a:xfrm>
            <a:off x="11586575" y="6538586"/>
            <a:ext cx="488515" cy="319414"/>
          </a:xfrm>
          <a:prstGeom prst="roundRect">
            <a:avLst/>
          </a:prstGeom>
          <a:solidFill>
            <a:srgbClr val="C00000"/>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smtClean="0">
                <a:solidFill>
                  <a:schemeClr val="bg1"/>
                </a:solidFill>
              </a:rPr>
              <a:t>33</a:t>
            </a:r>
            <a:endParaRPr lang="en-IN" dirty="0">
              <a:solidFill>
                <a:schemeClr val="bg1"/>
              </a:solidFill>
            </a:endParaRPr>
          </a:p>
        </p:txBody>
      </p:sp>
      <p:cxnSp>
        <p:nvCxnSpPr>
          <p:cNvPr id="11" name="Straight Connector 10"/>
          <p:cNvCxnSpPr/>
          <p:nvPr/>
        </p:nvCxnSpPr>
        <p:spPr>
          <a:xfrm flipV="1">
            <a:off x="1791222" y="759629"/>
            <a:ext cx="10039610" cy="12527"/>
          </a:xfrm>
          <a:prstGeom prst="line">
            <a:avLst/>
          </a:prstGeom>
          <a:ln w="38100"/>
        </p:spPr>
        <p:style>
          <a:lnRef idx="3">
            <a:schemeClr val="accent2"/>
          </a:lnRef>
          <a:fillRef idx="0">
            <a:schemeClr val="accent2"/>
          </a:fillRef>
          <a:effectRef idx="2">
            <a:schemeClr val="accent2"/>
          </a:effectRef>
          <a:fontRef idx="minor">
            <a:schemeClr val="tx1"/>
          </a:fontRef>
        </p:style>
      </p:cxnSp>
      <p:pic>
        <p:nvPicPr>
          <p:cNvPr id="21"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1033" y="116632"/>
            <a:ext cx="1026591" cy="960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ectangle 11"/>
          <p:cNvSpPr/>
          <p:nvPr/>
        </p:nvSpPr>
        <p:spPr>
          <a:xfrm>
            <a:off x="1791222" y="116632"/>
            <a:ext cx="10039610" cy="523220"/>
          </a:xfrm>
          <a:prstGeom prst="rect">
            <a:avLst/>
          </a:prstGeom>
        </p:spPr>
        <p:txBody>
          <a:bodyPr wrap="square">
            <a:spAutoFit/>
          </a:bodyPr>
          <a:lstStyle/>
          <a:p>
            <a:pPr algn="ctr"/>
            <a:r>
              <a:rPr lang="en-IN" sz="2800" b="1" dirty="0" smtClean="0">
                <a:solidFill>
                  <a:srgbClr val="002060"/>
                </a:solidFill>
                <a:latin typeface="Times New Roman" pitchFamily="18" charset="0"/>
                <a:cs typeface="Times New Roman" pitchFamily="18" charset="0"/>
              </a:rPr>
              <a:t>Criterion 4 -  Students Performance</a:t>
            </a:r>
            <a:endParaRPr lang="en-IN" sz="2800" b="1" dirty="0">
              <a:solidFill>
                <a:srgbClr val="002060"/>
              </a:solidFill>
              <a:latin typeface="Times New Roman" pitchFamily="18" charset="0"/>
              <a:cs typeface="Times New Roman" pitchFamily="18" charset="0"/>
            </a:endParaRPr>
          </a:p>
        </p:txBody>
      </p:sp>
      <p:sp>
        <p:nvSpPr>
          <p:cNvPr id="2" name="Rectangle 1"/>
          <p:cNvSpPr/>
          <p:nvPr/>
        </p:nvSpPr>
        <p:spPr>
          <a:xfrm>
            <a:off x="4629532" y="912095"/>
            <a:ext cx="4362989" cy="400110"/>
          </a:xfrm>
          <a:prstGeom prst="rect">
            <a:avLst/>
          </a:prstGeom>
        </p:spPr>
        <p:txBody>
          <a:bodyPr wrap="none">
            <a:spAutoFit/>
          </a:bodyPr>
          <a:lstStyle/>
          <a:p>
            <a:r>
              <a:rPr lang="en-IN" sz="2000" b="1" dirty="0">
                <a:solidFill>
                  <a:srgbClr val="800000"/>
                </a:solidFill>
              </a:rPr>
              <a:t>Student Graduated in Stipulated Period</a:t>
            </a:r>
            <a:endParaRPr lang="en-IN" sz="2000" dirty="0"/>
          </a:p>
        </p:txBody>
      </p:sp>
      <p:graphicFrame>
        <p:nvGraphicFramePr>
          <p:cNvPr id="14" name="Chart 13"/>
          <p:cNvGraphicFramePr/>
          <p:nvPr>
            <p:extLst>
              <p:ext uri="{D42A27DB-BD31-4B8C-83A1-F6EECF244321}">
                <p14:modId xmlns:p14="http://schemas.microsoft.com/office/powerpoint/2010/main" val="2053207853"/>
              </p:ext>
            </p:extLst>
          </p:nvPr>
        </p:nvGraphicFramePr>
        <p:xfrm>
          <a:off x="2479807" y="1379939"/>
          <a:ext cx="6102720" cy="3745514"/>
        </p:xfrm>
        <a:graphic>
          <a:graphicData uri="http://schemas.openxmlformats.org/drawingml/2006/chart">
            <c:chart xmlns:c="http://schemas.openxmlformats.org/drawingml/2006/chart" xmlns:r="http://schemas.openxmlformats.org/officeDocument/2006/relationships" r:id="rId3"/>
          </a:graphicData>
        </a:graphic>
      </p:graphicFrame>
      <p:sp>
        <p:nvSpPr>
          <p:cNvPr id="16" name="Rectangle 15"/>
          <p:cNvSpPr/>
          <p:nvPr/>
        </p:nvSpPr>
        <p:spPr>
          <a:xfrm>
            <a:off x="2358189" y="5623468"/>
            <a:ext cx="7805406" cy="369332"/>
          </a:xfrm>
          <a:prstGeom prst="rect">
            <a:avLst/>
          </a:prstGeom>
        </p:spPr>
        <p:txBody>
          <a:bodyPr wrap="square">
            <a:spAutoFit/>
          </a:bodyPr>
          <a:lstStyle/>
          <a:p>
            <a:pPr algn="ctr"/>
            <a:r>
              <a:rPr lang="en-IN" b="1" dirty="0">
                <a:solidFill>
                  <a:schemeClr val="accent6">
                    <a:lumMod val="50000"/>
                  </a:schemeClr>
                </a:solidFill>
              </a:rPr>
              <a:t>Success rate </a:t>
            </a:r>
            <a:r>
              <a:rPr lang="en-IN" b="1" dirty="0" smtClean="0">
                <a:solidFill>
                  <a:schemeClr val="accent6">
                    <a:lumMod val="50000"/>
                  </a:schemeClr>
                </a:solidFill>
              </a:rPr>
              <a:t>in stipulated period =   15* Average SI=     15*0.83 = </a:t>
            </a:r>
            <a:r>
              <a:rPr lang="en-IN" b="1" dirty="0" smtClean="0">
                <a:solidFill>
                  <a:srgbClr val="C00000"/>
                </a:solidFill>
              </a:rPr>
              <a:t>12.45</a:t>
            </a:r>
            <a:endParaRPr lang="en-IN" dirty="0">
              <a:solidFill>
                <a:srgbClr val="C00000"/>
              </a:solidFill>
            </a:endParaRPr>
          </a:p>
        </p:txBody>
      </p:sp>
      <p:sp>
        <p:nvSpPr>
          <p:cNvPr id="17" name="TextBox 16"/>
          <p:cNvSpPr txBox="1"/>
          <p:nvPr/>
        </p:nvSpPr>
        <p:spPr>
          <a:xfrm>
            <a:off x="9040926" y="3061678"/>
            <a:ext cx="2852960" cy="1754326"/>
          </a:xfrm>
          <a:prstGeom prst="rect">
            <a:avLst/>
          </a:prstGeom>
          <a:noFill/>
        </p:spPr>
        <p:txBody>
          <a:bodyPr wrap="none" rtlCol="0">
            <a:spAutoFit/>
          </a:bodyPr>
          <a:lstStyle/>
          <a:p>
            <a:pPr algn="ctr"/>
            <a:r>
              <a:rPr lang="en-IN" b="1" u="sng" dirty="0" smtClean="0"/>
              <a:t>CALCULATION</a:t>
            </a:r>
          </a:p>
          <a:p>
            <a:pPr algn="ctr"/>
            <a:r>
              <a:rPr lang="en-IN" dirty="0" smtClean="0"/>
              <a:t>Success Index SI=X/Y</a:t>
            </a:r>
          </a:p>
          <a:p>
            <a:pPr algn="ctr"/>
            <a:r>
              <a:rPr lang="en-IN" dirty="0" smtClean="0"/>
              <a:t>1.For LYG -126/147= </a:t>
            </a:r>
            <a:r>
              <a:rPr lang="en-IN" dirty="0" smtClean="0">
                <a:solidFill>
                  <a:srgbClr val="C00000"/>
                </a:solidFill>
              </a:rPr>
              <a:t>0.86</a:t>
            </a:r>
          </a:p>
          <a:p>
            <a:pPr algn="ctr"/>
            <a:r>
              <a:rPr lang="en-IN" dirty="0" smtClean="0"/>
              <a:t>2. For LYGM1- 124/143=</a:t>
            </a:r>
            <a:r>
              <a:rPr lang="en-IN" dirty="0" smtClean="0">
                <a:solidFill>
                  <a:srgbClr val="C00000"/>
                </a:solidFill>
              </a:rPr>
              <a:t>0.87</a:t>
            </a:r>
          </a:p>
          <a:p>
            <a:pPr algn="ctr"/>
            <a:r>
              <a:rPr lang="en-IN" dirty="0" smtClean="0"/>
              <a:t>3. For LYGM2-116/154=</a:t>
            </a:r>
            <a:r>
              <a:rPr lang="en-IN" dirty="0" smtClean="0">
                <a:solidFill>
                  <a:srgbClr val="C00000"/>
                </a:solidFill>
              </a:rPr>
              <a:t>0.75</a:t>
            </a:r>
          </a:p>
          <a:p>
            <a:pPr algn="ctr"/>
            <a:r>
              <a:rPr lang="en-IN" b="1" dirty="0" smtClean="0">
                <a:solidFill>
                  <a:srgbClr val="002060"/>
                </a:solidFill>
              </a:rPr>
              <a:t>Average Success Index=0.83</a:t>
            </a:r>
            <a:endParaRPr lang="en-IN" b="1" dirty="0">
              <a:solidFill>
                <a:srgbClr val="002060"/>
              </a:solidFill>
            </a:endParaRPr>
          </a:p>
        </p:txBody>
      </p:sp>
    </p:spTree>
    <p:extLst>
      <p:ext uri="{BB962C8B-B14F-4D97-AF65-F5344CB8AC3E}">
        <p14:creationId xmlns:p14="http://schemas.microsoft.com/office/powerpoint/2010/main" val="415450994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 y="0"/>
            <a:ext cx="1415442" cy="6858000"/>
          </a:xfrm>
          <a:prstGeom prst="rect">
            <a:avLst/>
          </a:prstGeom>
          <a:solidFill>
            <a:schemeClr val="accent4">
              <a:lumMod val="20000"/>
              <a:lumOff val="8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 name="Rectangle 4"/>
          <p:cNvSpPr/>
          <p:nvPr/>
        </p:nvSpPr>
        <p:spPr>
          <a:xfrm>
            <a:off x="1415442" y="6538586"/>
            <a:ext cx="9870510" cy="319414"/>
          </a:xfrm>
          <a:prstGeom prst="rect">
            <a:avLst/>
          </a:prstGeom>
          <a:solidFill>
            <a:schemeClr val="accent4">
              <a:lumMod val="20000"/>
              <a:lumOff val="8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C00000"/>
                </a:solidFill>
              </a:rPr>
              <a:t>Department of Electronics and Communication Engineering</a:t>
            </a:r>
            <a:endParaRPr lang="en-IN" b="1" dirty="0">
              <a:solidFill>
                <a:srgbClr val="C00000"/>
              </a:solidFill>
            </a:endParaRPr>
          </a:p>
        </p:txBody>
      </p:sp>
      <p:sp>
        <p:nvSpPr>
          <p:cNvPr id="6" name="Rectangle 5"/>
          <p:cNvSpPr/>
          <p:nvPr/>
        </p:nvSpPr>
        <p:spPr>
          <a:xfrm>
            <a:off x="1240077" y="0"/>
            <a:ext cx="175364" cy="6858000"/>
          </a:xfrm>
          <a:prstGeom prst="rect">
            <a:avLst/>
          </a:prstGeom>
          <a:solidFill>
            <a:srgbClr val="C0000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 name="Rounded Rectangle 6"/>
          <p:cNvSpPr/>
          <p:nvPr/>
        </p:nvSpPr>
        <p:spPr>
          <a:xfrm>
            <a:off x="11586575" y="6538586"/>
            <a:ext cx="488515" cy="319414"/>
          </a:xfrm>
          <a:prstGeom prst="roundRect">
            <a:avLst/>
          </a:prstGeom>
          <a:solidFill>
            <a:srgbClr val="C00000"/>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solidFill>
              </a:rPr>
              <a:t>34</a:t>
            </a:r>
            <a:endParaRPr lang="en-IN" dirty="0">
              <a:solidFill>
                <a:schemeClr val="bg1"/>
              </a:solidFill>
            </a:endParaRPr>
          </a:p>
        </p:txBody>
      </p:sp>
      <p:cxnSp>
        <p:nvCxnSpPr>
          <p:cNvPr id="11" name="Straight Connector 10"/>
          <p:cNvCxnSpPr/>
          <p:nvPr/>
        </p:nvCxnSpPr>
        <p:spPr>
          <a:xfrm flipV="1">
            <a:off x="1791222" y="759629"/>
            <a:ext cx="10039610" cy="12527"/>
          </a:xfrm>
          <a:prstGeom prst="line">
            <a:avLst/>
          </a:prstGeom>
          <a:ln w="38100"/>
        </p:spPr>
        <p:style>
          <a:lnRef idx="3">
            <a:schemeClr val="accent2"/>
          </a:lnRef>
          <a:fillRef idx="0">
            <a:schemeClr val="accent2"/>
          </a:fillRef>
          <a:effectRef idx="2">
            <a:schemeClr val="accent2"/>
          </a:effectRef>
          <a:fontRef idx="minor">
            <a:schemeClr val="tx1"/>
          </a:fontRef>
        </p:style>
      </p:cxnSp>
      <p:pic>
        <p:nvPicPr>
          <p:cNvPr id="21"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1033" y="116632"/>
            <a:ext cx="1026591" cy="960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ectangle 11"/>
          <p:cNvSpPr/>
          <p:nvPr/>
        </p:nvSpPr>
        <p:spPr>
          <a:xfrm>
            <a:off x="1791222" y="116632"/>
            <a:ext cx="10039610" cy="523220"/>
          </a:xfrm>
          <a:prstGeom prst="rect">
            <a:avLst/>
          </a:prstGeom>
        </p:spPr>
        <p:txBody>
          <a:bodyPr wrap="square">
            <a:spAutoFit/>
          </a:bodyPr>
          <a:lstStyle/>
          <a:p>
            <a:pPr algn="ctr"/>
            <a:r>
              <a:rPr lang="en-IN" sz="2800" b="1" dirty="0" smtClean="0">
                <a:solidFill>
                  <a:srgbClr val="002060"/>
                </a:solidFill>
                <a:latin typeface="Times New Roman" pitchFamily="18" charset="0"/>
                <a:cs typeface="Times New Roman" pitchFamily="18" charset="0"/>
              </a:rPr>
              <a:t>Criterion 4 -  Students Performance</a:t>
            </a:r>
            <a:endParaRPr lang="en-IN" sz="2800" b="1" dirty="0">
              <a:solidFill>
                <a:srgbClr val="002060"/>
              </a:solidFill>
              <a:latin typeface="Times New Roman" pitchFamily="18" charset="0"/>
              <a:cs typeface="Times New Roman" pitchFamily="18" charset="0"/>
            </a:endParaRPr>
          </a:p>
        </p:txBody>
      </p:sp>
      <p:graphicFrame>
        <p:nvGraphicFramePr>
          <p:cNvPr id="3" name="Chart 2"/>
          <p:cNvGraphicFramePr/>
          <p:nvPr>
            <p:extLst>
              <p:ext uri="{D42A27DB-BD31-4B8C-83A1-F6EECF244321}">
                <p14:modId xmlns:p14="http://schemas.microsoft.com/office/powerpoint/2010/main" val="1793001233"/>
              </p:ext>
            </p:extLst>
          </p:nvPr>
        </p:nvGraphicFramePr>
        <p:xfrm>
          <a:off x="1686281" y="1368543"/>
          <a:ext cx="5701108" cy="4172586"/>
        </p:xfrm>
        <a:graphic>
          <a:graphicData uri="http://schemas.openxmlformats.org/drawingml/2006/chart">
            <c:chart xmlns:c="http://schemas.openxmlformats.org/drawingml/2006/chart" xmlns:r="http://schemas.openxmlformats.org/officeDocument/2006/relationships" r:id="rId3"/>
          </a:graphicData>
        </a:graphic>
      </p:graphicFrame>
      <p:sp>
        <p:nvSpPr>
          <p:cNvPr id="2" name="Rectangle 1"/>
          <p:cNvSpPr/>
          <p:nvPr/>
        </p:nvSpPr>
        <p:spPr>
          <a:xfrm>
            <a:off x="4932783" y="981434"/>
            <a:ext cx="3536353" cy="424732"/>
          </a:xfrm>
          <a:prstGeom prst="rect">
            <a:avLst/>
          </a:prstGeom>
        </p:spPr>
        <p:txBody>
          <a:bodyPr wrap="none">
            <a:spAutoFit/>
          </a:bodyPr>
          <a:lstStyle/>
          <a:p>
            <a:pPr algn="ctr">
              <a:defRPr sz="2160" b="1" i="0" u="none" strike="noStrike" kern="1200" baseline="0">
                <a:solidFill>
                  <a:srgbClr val="C00000"/>
                </a:solidFill>
                <a:latin typeface="+mn-lt"/>
                <a:ea typeface="+mn-ea"/>
                <a:cs typeface="+mn-cs"/>
              </a:defRPr>
            </a:pPr>
            <a:r>
              <a:rPr lang="en-IN" b="1" u="sng" dirty="0">
                <a:solidFill>
                  <a:srgbClr val="7030A0"/>
                </a:solidFill>
              </a:rPr>
              <a:t>Academic Performance </a:t>
            </a:r>
            <a:r>
              <a:rPr lang="en-IN" b="1" u="sng" dirty="0" smtClean="0">
                <a:solidFill>
                  <a:srgbClr val="7030A0"/>
                </a:solidFill>
              </a:rPr>
              <a:t>Index</a:t>
            </a:r>
            <a:endParaRPr lang="en-IN" u="sng" dirty="0">
              <a:solidFill>
                <a:srgbClr val="7030A0"/>
              </a:solidFill>
            </a:endParaRPr>
          </a:p>
        </p:txBody>
      </p:sp>
      <p:sp>
        <p:nvSpPr>
          <p:cNvPr id="9" name="TextBox 8"/>
          <p:cNvSpPr txBox="1"/>
          <p:nvPr/>
        </p:nvSpPr>
        <p:spPr>
          <a:xfrm>
            <a:off x="7387389" y="2398295"/>
            <a:ext cx="4100848" cy="2031325"/>
          </a:xfrm>
          <a:prstGeom prst="rect">
            <a:avLst/>
          </a:prstGeom>
          <a:noFill/>
        </p:spPr>
        <p:txBody>
          <a:bodyPr wrap="square" rtlCol="0">
            <a:spAutoFit/>
          </a:bodyPr>
          <a:lstStyle/>
          <a:p>
            <a:pPr algn="ctr"/>
            <a:r>
              <a:rPr lang="en-IN" b="1" u="sng" dirty="0" smtClean="0"/>
              <a:t>CALCULATION:</a:t>
            </a:r>
          </a:p>
          <a:p>
            <a:pPr algn="ctr"/>
            <a:r>
              <a:rPr lang="en-IN" dirty="0" smtClean="0"/>
              <a:t>API = X*(Y/Z)</a:t>
            </a:r>
          </a:p>
          <a:p>
            <a:pPr marL="342900" indent="-342900">
              <a:buAutoNum type="arabicPeriod"/>
            </a:pPr>
            <a:r>
              <a:rPr lang="en-IN" dirty="0" smtClean="0"/>
              <a:t>For CAYm1  7.3*(115/122 )= 6.88</a:t>
            </a:r>
          </a:p>
          <a:p>
            <a:pPr marL="342900" indent="-342900">
              <a:buAutoNum type="arabicPeriod"/>
            </a:pPr>
            <a:r>
              <a:rPr lang="en-IN" dirty="0" smtClean="0"/>
              <a:t>For CAYm2  6.63*(126/127)= 6.58</a:t>
            </a:r>
          </a:p>
          <a:p>
            <a:pPr marL="342900" indent="-342900">
              <a:buAutoNum type="arabicPeriod"/>
            </a:pPr>
            <a:r>
              <a:rPr lang="en-IN" dirty="0" smtClean="0"/>
              <a:t>For CAYm3  6.86*(124/124)= 6.86</a:t>
            </a:r>
          </a:p>
          <a:p>
            <a:pPr algn="ctr"/>
            <a:r>
              <a:rPr lang="en-IN" b="1" dirty="0" smtClean="0">
                <a:solidFill>
                  <a:srgbClr val="002060"/>
                </a:solidFill>
              </a:rPr>
              <a:t>Average API= 6.77</a:t>
            </a:r>
          </a:p>
          <a:p>
            <a:pPr algn="ctr"/>
            <a:endParaRPr lang="en-IN" b="1" dirty="0"/>
          </a:p>
        </p:txBody>
      </p:sp>
      <p:sp>
        <p:nvSpPr>
          <p:cNvPr id="8" name="Rectangle 7"/>
          <p:cNvSpPr/>
          <p:nvPr/>
        </p:nvSpPr>
        <p:spPr>
          <a:xfrm>
            <a:off x="7360939" y="4417770"/>
            <a:ext cx="4457760" cy="369332"/>
          </a:xfrm>
          <a:prstGeom prst="rect">
            <a:avLst/>
          </a:prstGeom>
          <a:solidFill>
            <a:schemeClr val="accent4">
              <a:lumMod val="20000"/>
              <a:lumOff val="80000"/>
            </a:schemeClr>
          </a:solidFill>
        </p:spPr>
        <p:txBody>
          <a:bodyPr wrap="none">
            <a:spAutoFit/>
          </a:bodyPr>
          <a:lstStyle/>
          <a:p>
            <a:pPr algn="ctr"/>
            <a:r>
              <a:rPr lang="en-IN" b="1" dirty="0"/>
              <a:t>Academic Performance API= </a:t>
            </a:r>
            <a:r>
              <a:rPr lang="en-IN" b="1" dirty="0" smtClean="0"/>
              <a:t>1.5*6.77= 10.16</a:t>
            </a:r>
            <a:endParaRPr lang="en-IN" b="1" dirty="0"/>
          </a:p>
        </p:txBody>
      </p:sp>
    </p:spTree>
    <p:extLst>
      <p:ext uri="{BB962C8B-B14F-4D97-AF65-F5344CB8AC3E}">
        <p14:creationId xmlns:p14="http://schemas.microsoft.com/office/powerpoint/2010/main" val="403682637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 y="0"/>
            <a:ext cx="1415442" cy="6858000"/>
          </a:xfrm>
          <a:prstGeom prst="rect">
            <a:avLst/>
          </a:prstGeom>
          <a:solidFill>
            <a:schemeClr val="accent4">
              <a:lumMod val="20000"/>
              <a:lumOff val="8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 name="Rectangle 4"/>
          <p:cNvSpPr/>
          <p:nvPr/>
        </p:nvSpPr>
        <p:spPr>
          <a:xfrm>
            <a:off x="1415442" y="6538586"/>
            <a:ext cx="9870510" cy="319414"/>
          </a:xfrm>
          <a:prstGeom prst="rect">
            <a:avLst/>
          </a:prstGeom>
          <a:solidFill>
            <a:schemeClr val="accent4">
              <a:lumMod val="20000"/>
              <a:lumOff val="8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C00000"/>
                </a:solidFill>
              </a:rPr>
              <a:t>Department of Electronics and Communication Engineering</a:t>
            </a:r>
            <a:endParaRPr lang="en-IN" b="1" dirty="0">
              <a:solidFill>
                <a:srgbClr val="C00000"/>
              </a:solidFill>
            </a:endParaRPr>
          </a:p>
        </p:txBody>
      </p:sp>
      <p:sp>
        <p:nvSpPr>
          <p:cNvPr id="6" name="Rectangle 5"/>
          <p:cNvSpPr/>
          <p:nvPr/>
        </p:nvSpPr>
        <p:spPr>
          <a:xfrm>
            <a:off x="1240077" y="0"/>
            <a:ext cx="175364" cy="6858000"/>
          </a:xfrm>
          <a:prstGeom prst="rect">
            <a:avLst/>
          </a:prstGeom>
          <a:solidFill>
            <a:srgbClr val="C0000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 name="Rounded Rectangle 6"/>
          <p:cNvSpPr/>
          <p:nvPr/>
        </p:nvSpPr>
        <p:spPr>
          <a:xfrm>
            <a:off x="11586575" y="6538586"/>
            <a:ext cx="488515" cy="319414"/>
          </a:xfrm>
          <a:prstGeom prst="roundRect">
            <a:avLst/>
          </a:prstGeom>
          <a:solidFill>
            <a:srgbClr val="C00000"/>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solidFill>
              </a:rPr>
              <a:t>35</a:t>
            </a:r>
            <a:endParaRPr lang="en-IN" dirty="0">
              <a:solidFill>
                <a:schemeClr val="bg1"/>
              </a:solidFill>
            </a:endParaRPr>
          </a:p>
        </p:txBody>
      </p:sp>
      <p:cxnSp>
        <p:nvCxnSpPr>
          <p:cNvPr id="11" name="Straight Connector 10"/>
          <p:cNvCxnSpPr/>
          <p:nvPr/>
        </p:nvCxnSpPr>
        <p:spPr>
          <a:xfrm flipV="1">
            <a:off x="1791222" y="759629"/>
            <a:ext cx="10039610" cy="12527"/>
          </a:xfrm>
          <a:prstGeom prst="line">
            <a:avLst/>
          </a:prstGeom>
          <a:ln w="38100"/>
        </p:spPr>
        <p:style>
          <a:lnRef idx="3">
            <a:schemeClr val="accent2"/>
          </a:lnRef>
          <a:fillRef idx="0">
            <a:schemeClr val="accent2"/>
          </a:fillRef>
          <a:effectRef idx="2">
            <a:schemeClr val="accent2"/>
          </a:effectRef>
          <a:fontRef idx="minor">
            <a:schemeClr val="tx1"/>
          </a:fontRef>
        </p:style>
      </p:cxnSp>
      <p:pic>
        <p:nvPicPr>
          <p:cNvPr id="21"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1033" y="116632"/>
            <a:ext cx="1026591" cy="960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ectangle 11"/>
          <p:cNvSpPr/>
          <p:nvPr/>
        </p:nvSpPr>
        <p:spPr>
          <a:xfrm>
            <a:off x="1791222" y="116632"/>
            <a:ext cx="10039610" cy="523220"/>
          </a:xfrm>
          <a:prstGeom prst="rect">
            <a:avLst/>
          </a:prstGeom>
        </p:spPr>
        <p:txBody>
          <a:bodyPr wrap="square">
            <a:spAutoFit/>
          </a:bodyPr>
          <a:lstStyle/>
          <a:p>
            <a:pPr algn="ctr"/>
            <a:r>
              <a:rPr lang="en-IN" sz="2800" b="1" dirty="0" smtClean="0">
                <a:solidFill>
                  <a:srgbClr val="002060"/>
                </a:solidFill>
                <a:latin typeface="Times New Roman" pitchFamily="18" charset="0"/>
                <a:cs typeface="Times New Roman" pitchFamily="18" charset="0"/>
              </a:rPr>
              <a:t>Criterion 4 -  Students Performance</a:t>
            </a:r>
            <a:endParaRPr lang="en-IN" sz="2800" b="1" dirty="0">
              <a:solidFill>
                <a:srgbClr val="002060"/>
              </a:solidFill>
              <a:latin typeface="Times New Roman" pitchFamily="18" charset="0"/>
              <a:cs typeface="Times New Roman" pitchFamily="18" charset="0"/>
            </a:endParaRPr>
          </a:p>
        </p:txBody>
      </p:sp>
      <p:graphicFrame>
        <p:nvGraphicFramePr>
          <p:cNvPr id="10" name="Chart 9"/>
          <p:cNvGraphicFramePr/>
          <p:nvPr>
            <p:extLst>
              <p:ext uri="{D42A27DB-BD31-4B8C-83A1-F6EECF244321}">
                <p14:modId xmlns:p14="http://schemas.microsoft.com/office/powerpoint/2010/main" val="3406565395"/>
              </p:ext>
            </p:extLst>
          </p:nvPr>
        </p:nvGraphicFramePr>
        <p:xfrm>
          <a:off x="1481666" y="1431606"/>
          <a:ext cx="5841555" cy="4367615"/>
        </p:xfrm>
        <a:graphic>
          <a:graphicData uri="http://schemas.openxmlformats.org/drawingml/2006/chart">
            <c:chart xmlns:c="http://schemas.openxmlformats.org/drawingml/2006/chart" xmlns:r="http://schemas.openxmlformats.org/officeDocument/2006/relationships" r:id="rId3"/>
          </a:graphicData>
        </a:graphic>
      </p:graphicFrame>
      <p:sp>
        <p:nvSpPr>
          <p:cNvPr id="2" name="Rectangle 1"/>
          <p:cNvSpPr/>
          <p:nvPr/>
        </p:nvSpPr>
        <p:spPr>
          <a:xfrm>
            <a:off x="4932783" y="981434"/>
            <a:ext cx="3536353" cy="424732"/>
          </a:xfrm>
          <a:prstGeom prst="rect">
            <a:avLst/>
          </a:prstGeom>
        </p:spPr>
        <p:txBody>
          <a:bodyPr wrap="none">
            <a:spAutoFit/>
          </a:bodyPr>
          <a:lstStyle/>
          <a:p>
            <a:pPr algn="ctr">
              <a:defRPr sz="2160" b="1" i="0" u="none" strike="noStrike" kern="1200" baseline="0">
                <a:solidFill>
                  <a:srgbClr val="C00000"/>
                </a:solidFill>
                <a:latin typeface="+mn-lt"/>
                <a:ea typeface="+mn-ea"/>
                <a:cs typeface="+mn-cs"/>
              </a:defRPr>
            </a:pPr>
            <a:r>
              <a:rPr lang="en-IN" b="1" u="sng" dirty="0">
                <a:solidFill>
                  <a:srgbClr val="7030A0"/>
                </a:solidFill>
              </a:rPr>
              <a:t>Academic Performance </a:t>
            </a:r>
            <a:r>
              <a:rPr lang="en-IN" b="1" u="sng" dirty="0" smtClean="0">
                <a:solidFill>
                  <a:srgbClr val="7030A0"/>
                </a:solidFill>
              </a:rPr>
              <a:t>Index</a:t>
            </a:r>
            <a:endParaRPr lang="en-IN" u="sng" dirty="0">
              <a:solidFill>
                <a:srgbClr val="7030A0"/>
              </a:solidFill>
            </a:endParaRPr>
          </a:p>
        </p:txBody>
      </p:sp>
      <p:sp>
        <p:nvSpPr>
          <p:cNvPr id="13" name="TextBox 12"/>
          <p:cNvSpPr txBox="1"/>
          <p:nvPr/>
        </p:nvSpPr>
        <p:spPr>
          <a:xfrm>
            <a:off x="7320911" y="2398294"/>
            <a:ext cx="4509921" cy="1754326"/>
          </a:xfrm>
          <a:prstGeom prst="rect">
            <a:avLst/>
          </a:prstGeom>
          <a:noFill/>
        </p:spPr>
        <p:txBody>
          <a:bodyPr wrap="square" rtlCol="0">
            <a:spAutoFit/>
          </a:bodyPr>
          <a:lstStyle/>
          <a:p>
            <a:pPr algn="ctr"/>
            <a:r>
              <a:rPr lang="en-IN" b="1" u="sng" dirty="0" smtClean="0">
                <a:solidFill>
                  <a:srgbClr val="C00000"/>
                </a:solidFill>
              </a:rPr>
              <a:t>CALCULATION:</a:t>
            </a:r>
          </a:p>
          <a:p>
            <a:pPr algn="ctr"/>
            <a:r>
              <a:rPr lang="en-IN" b="1" dirty="0" smtClean="0"/>
              <a:t>API = X*(Y/Z)</a:t>
            </a:r>
          </a:p>
          <a:p>
            <a:pPr marL="342900" indent="-342900">
              <a:buAutoNum type="arabicPeriod"/>
            </a:pPr>
            <a:r>
              <a:rPr lang="en-IN" dirty="0" smtClean="0"/>
              <a:t>For CAYm1  7.71*(116/119 )= </a:t>
            </a:r>
            <a:r>
              <a:rPr lang="en-IN" dirty="0" smtClean="0">
                <a:solidFill>
                  <a:srgbClr val="C00000"/>
                </a:solidFill>
              </a:rPr>
              <a:t>7.52</a:t>
            </a:r>
          </a:p>
          <a:p>
            <a:pPr marL="342900" indent="-342900">
              <a:buAutoNum type="arabicPeriod"/>
            </a:pPr>
            <a:r>
              <a:rPr lang="en-IN" dirty="0" smtClean="0"/>
              <a:t>For CAYm2  6.80*(122/126)=  </a:t>
            </a:r>
            <a:r>
              <a:rPr lang="en-IN" dirty="0" smtClean="0">
                <a:solidFill>
                  <a:srgbClr val="C00000"/>
                </a:solidFill>
              </a:rPr>
              <a:t>6.58</a:t>
            </a:r>
          </a:p>
          <a:p>
            <a:pPr marL="342900" indent="-342900">
              <a:buAutoNum type="arabicPeriod"/>
            </a:pPr>
            <a:r>
              <a:rPr lang="en-IN" dirty="0" smtClean="0"/>
              <a:t>For CAYm3  6.5*(127/135)=  </a:t>
            </a:r>
            <a:r>
              <a:rPr lang="en-IN" dirty="0" smtClean="0">
                <a:solidFill>
                  <a:srgbClr val="C00000"/>
                </a:solidFill>
              </a:rPr>
              <a:t>6.11</a:t>
            </a:r>
          </a:p>
          <a:p>
            <a:pPr algn="ctr"/>
            <a:r>
              <a:rPr lang="en-IN" b="1" dirty="0" smtClean="0">
                <a:solidFill>
                  <a:srgbClr val="002060"/>
                </a:solidFill>
              </a:rPr>
              <a:t>Average API= 6.73</a:t>
            </a:r>
          </a:p>
        </p:txBody>
      </p:sp>
      <p:sp>
        <p:nvSpPr>
          <p:cNvPr id="3" name="Rectangle 2"/>
          <p:cNvSpPr/>
          <p:nvPr/>
        </p:nvSpPr>
        <p:spPr>
          <a:xfrm>
            <a:off x="7209504" y="4429619"/>
            <a:ext cx="4627678" cy="369332"/>
          </a:xfrm>
          <a:prstGeom prst="rect">
            <a:avLst/>
          </a:prstGeom>
          <a:solidFill>
            <a:schemeClr val="accent4">
              <a:lumMod val="20000"/>
              <a:lumOff val="80000"/>
            </a:schemeClr>
          </a:solidFill>
        </p:spPr>
        <p:txBody>
          <a:bodyPr wrap="none">
            <a:spAutoFit/>
          </a:bodyPr>
          <a:lstStyle/>
          <a:p>
            <a:pPr algn="ctr"/>
            <a:r>
              <a:rPr lang="en-IN" b="1" dirty="0"/>
              <a:t>Academic Performance API= </a:t>
            </a:r>
            <a:r>
              <a:rPr lang="en-IN" b="1" dirty="0" smtClean="0"/>
              <a:t>1.5*6.73 = 10.095</a:t>
            </a:r>
            <a:endParaRPr lang="en-IN" b="1" dirty="0"/>
          </a:p>
        </p:txBody>
      </p:sp>
    </p:spTree>
    <p:extLst>
      <p:ext uri="{BB962C8B-B14F-4D97-AF65-F5344CB8AC3E}">
        <p14:creationId xmlns:p14="http://schemas.microsoft.com/office/powerpoint/2010/main" val="43945200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 y="0"/>
            <a:ext cx="1415442" cy="6858000"/>
          </a:xfrm>
          <a:prstGeom prst="rect">
            <a:avLst/>
          </a:prstGeom>
          <a:solidFill>
            <a:schemeClr val="accent4">
              <a:lumMod val="20000"/>
              <a:lumOff val="8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 name="Rectangle 4"/>
          <p:cNvSpPr/>
          <p:nvPr/>
        </p:nvSpPr>
        <p:spPr>
          <a:xfrm>
            <a:off x="1415442" y="6538586"/>
            <a:ext cx="9870510" cy="319414"/>
          </a:xfrm>
          <a:prstGeom prst="rect">
            <a:avLst/>
          </a:prstGeom>
          <a:solidFill>
            <a:schemeClr val="accent4">
              <a:lumMod val="20000"/>
              <a:lumOff val="8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C00000"/>
                </a:solidFill>
              </a:rPr>
              <a:t>Department of Electronics and Communication Engineering</a:t>
            </a:r>
            <a:endParaRPr lang="en-IN" b="1" dirty="0">
              <a:solidFill>
                <a:srgbClr val="C00000"/>
              </a:solidFill>
            </a:endParaRPr>
          </a:p>
        </p:txBody>
      </p:sp>
      <p:sp>
        <p:nvSpPr>
          <p:cNvPr id="6" name="Rectangle 5"/>
          <p:cNvSpPr/>
          <p:nvPr/>
        </p:nvSpPr>
        <p:spPr>
          <a:xfrm>
            <a:off x="1240077" y="0"/>
            <a:ext cx="175364" cy="6858000"/>
          </a:xfrm>
          <a:prstGeom prst="rect">
            <a:avLst/>
          </a:prstGeom>
          <a:solidFill>
            <a:srgbClr val="C0000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 name="Rounded Rectangle 6"/>
          <p:cNvSpPr/>
          <p:nvPr/>
        </p:nvSpPr>
        <p:spPr>
          <a:xfrm>
            <a:off x="11586575" y="6538586"/>
            <a:ext cx="488515" cy="319414"/>
          </a:xfrm>
          <a:prstGeom prst="roundRect">
            <a:avLst/>
          </a:prstGeom>
          <a:solidFill>
            <a:srgbClr val="C00000"/>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solidFill>
              </a:rPr>
              <a:t>36</a:t>
            </a:r>
            <a:endParaRPr lang="en-IN" dirty="0">
              <a:solidFill>
                <a:schemeClr val="bg1"/>
              </a:solidFill>
            </a:endParaRPr>
          </a:p>
        </p:txBody>
      </p:sp>
      <p:cxnSp>
        <p:nvCxnSpPr>
          <p:cNvPr id="11" name="Straight Connector 10"/>
          <p:cNvCxnSpPr/>
          <p:nvPr/>
        </p:nvCxnSpPr>
        <p:spPr>
          <a:xfrm flipV="1">
            <a:off x="1791222" y="759629"/>
            <a:ext cx="10039610" cy="12527"/>
          </a:xfrm>
          <a:prstGeom prst="line">
            <a:avLst/>
          </a:prstGeom>
          <a:ln w="38100"/>
        </p:spPr>
        <p:style>
          <a:lnRef idx="3">
            <a:schemeClr val="accent2"/>
          </a:lnRef>
          <a:fillRef idx="0">
            <a:schemeClr val="accent2"/>
          </a:fillRef>
          <a:effectRef idx="2">
            <a:schemeClr val="accent2"/>
          </a:effectRef>
          <a:fontRef idx="minor">
            <a:schemeClr val="tx1"/>
          </a:fontRef>
        </p:style>
      </p:cxnSp>
      <p:pic>
        <p:nvPicPr>
          <p:cNvPr id="21"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1033" y="116632"/>
            <a:ext cx="1026591" cy="960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ectangle 11"/>
          <p:cNvSpPr/>
          <p:nvPr/>
        </p:nvSpPr>
        <p:spPr>
          <a:xfrm>
            <a:off x="1791222" y="116632"/>
            <a:ext cx="10039610" cy="1138773"/>
          </a:xfrm>
          <a:prstGeom prst="rect">
            <a:avLst/>
          </a:prstGeom>
        </p:spPr>
        <p:txBody>
          <a:bodyPr wrap="square">
            <a:spAutoFit/>
          </a:bodyPr>
          <a:lstStyle/>
          <a:p>
            <a:pPr algn="ctr"/>
            <a:r>
              <a:rPr lang="en-IN" sz="2800" b="1" dirty="0" smtClean="0">
                <a:solidFill>
                  <a:srgbClr val="002060"/>
                </a:solidFill>
                <a:latin typeface="Times New Roman" pitchFamily="18" charset="0"/>
                <a:cs typeface="Times New Roman" pitchFamily="18" charset="0"/>
              </a:rPr>
              <a:t>Criterion 4 -  Students Performance</a:t>
            </a:r>
          </a:p>
          <a:p>
            <a:pPr algn="ctr"/>
            <a:endParaRPr lang="en-IN" sz="2000" b="1" dirty="0" smtClean="0">
              <a:latin typeface="Times New Roman" pitchFamily="18" charset="0"/>
              <a:cs typeface="Times New Roman" pitchFamily="18" charset="0"/>
            </a:endParaRPr>
          </a:p>
          <a:p>
            <a:pPr algn="ctr"/>
            <a:r>
              <a:rPr lang="en-IN" sz="2000" b="1" dirty="0" smtClean="0">
                <a:latin typeface="Times New Roman" pitchFamily="18" charset="0"/>
                <a:cs typeface="Times New Roman" pitchFamily="18" charset="0"/>
              </a:rPr>
              <a:t>Placement, Higher Studies and Entrepreneurship</a:t>
            </a:r>
            <a:endParaRPr lang="en-IN" sz="2000" b="1" dirty="0">
              <a:latin typeface="Times New Roman" pitchFamily="18" charset="0"/>
              <a:cs typeface="Times New Roman" pitchFamily="18" charset="0"/>
            </a:endParaRPr>
          </a:p>
        </p:txBody>
      </p:sp>
      <p:graphicFrame>
        <p:nvGraphicFramePr>
          <p:cNvPr id="10" name="Chart 9"/>
          <p:cNvGraphicFramePr/>
          <p:nvPr>
            <p:extLst>
              <p:ext uri="{D42A27DB-BD31-4B8C-83A1-F6EECF244321}">
                <p14:modId xmlns:p14="http://schemas.microsoft.com/office/powerpoint/2010/main" val="1799120256"/>
              </p:ext>
            </p:extLst>
          </p:nvPr>
        </p:nvGraphicFramePr>
        <p:xfrm>
          <a:off x="2511044" y="1281048"/>
          <a:ext cx="6152148" cy="4295903"/>
        </p:xfrm>
        <a:graphic>
          <a:graphicData uri="http://schemas.openxmlformats.org/drawingml/2006/chart">
            <c:chart xmlns:c="http://schemas.openxmlformats.org/drawingml/2006/chart" xmlns:r="http://schemas.openxmlformats.org/officeDocument/2006/relationships" r:id="rId3"/>
          </a:graphicData>
        </a:graphic>
      </p:graphicFrame>
      <p:sp>
        <p:nvSpPr>
          <p:cNvPr id="2" name="Rectangle 1"/>
          <p:cNvSpPr/>
          <p:nvPr/>
        </p:nvSpPr>
        <p:spPr>
          <a:xfrm>
            <a:off x="2289577" y="5646884"/>
            <a:ext cx="7214017" cy="646331"/>
          </a:xfrm>
          <a:prstGeom prst="rect">
            <a:avLst/>
          </a:prstGeom>
          <a:solidFill>
            <a:schemeClr val="accent2">
              <a:lumMod val="20000"/>
              <a:lumOff val="80000"/>
            </a:schemeClr>
          </a:solidFill>
        </p:spPr>
        <p:txBody>
          <a:bodyPr wrap="square">
            <a:spAutoFit/>
          </a:bodyPr>
          <a:lstStyle/>
          <a:p>
            <a:r>
              <a:rPr lang="en-US" b="1" dirty="0"/>
              <a:t>Average Placement </a:t>
            </a:r>
            <a:r>
              <a:rPr lang="en-US" b="1" dirty="0" smtClean="0"/>
              <a:t>(</a:t>
            </a:r>
            <a:r>
              <a:rPr lang="en-US" b="1" dirty="0"/>
              <a:t>For Three </a:t>
            </a:r>
            <a:r>
              <a:rPr lang="en-US" b="1" dirty="0" smtClean="0"/>
              <a:t>Years CAY, CAYm1, CAYm2, CAYm3):    </a:t>
            </a:r>
            <a:r>
              <a:rPr lang="en-US" b="1" dirty="0" smtClean="0">
                <a:solidFill>
                  <a:srgbClr val="C00000"/>
                </a:solidFill>
              </a:rPr>
              <a:t>60%</a:t>
            </a:r>
          </a:p>
          <a:p>
            <a:r>
              <a:rPr lang="en-US" b="1" dirty="0" smtClean="0"/>
              <a:t>Assessment Points=     40* Average Placement =   40*0.6=      </a:t>
            </a:r>
            <a:r>
              <a:rPr lang="en-US" b="1" dirty="0" smtClean="0">
                <a:solidFill>
                  <a:srgbClr val="C00000"/>
                </a:solidFill>
              </a:rPr>
              <a:t>24</a:t>
            </a:r>
            <a:endParaRPr lang="en-IN" b="1" dirty="0">
              <a:solidFill>
                <a:srgbClr val="C00000"/>
              </a:solidFill>
            </a:endParaRPr>
          </a:p>
        </p:txBody>
      </p:sp>
      <p:sp>
        <p:nvSpPr>
          <p:cNvPr id="3" name="TextBox 2"/>
          <p:cNvSpPr txBox="1"/>
          <p:nvPr/>
        </p:nvSpPr>
        <p:spPr>
          <a:xfrm>
            <a:off x="9021621" y="3882189"/>
            <a:ext cx="2877006" cy="1754326"/>
          </a:xfrm>
          <a:prstGeom prst="rect">
            <a:avLst/>
          </a:prstGeom>
          <a:noFill/>
        </p:spPr>
        <p:txBody>
          <a:bodyPr wrap="none" rtlCol="0">
            <a:spAutoFit/>
          </a:bodyPr>
          <a:lstStyle/>
          <a:p>
            <a:r>
              <a:rPr lang="en-IN" b="1" dirty="0" smtClean="0"/>
              <a:t>Placement Index: (X+Y+Z)/N</a:t>
            </a:r>
          </a:p>
          <a:p>
            <a:pPr marL="342900" indent="-342900">
              <a:buAutoNum type="arabicPeriod"/>
            </a:pPr>
            <a:r>
              <a:rPr lang="en-IN" dirty="0" smtClean="0"/>
              <a:t>For LYG     56/126= </a:t>
            </a:r>
            <a:r>
              <a:rPr lang="en-IN" dirty="0" smtClean="0">
                <a:solidFill>
                  <a:srgbClr val="C00000"/>
                </a:solidFill>
              </a:rPr>
              <a:t>0.44</a:t>
            </a:r>
          </a:p>
          <a:p>
            <a:pPr marL="342900" indent="-342900">
              <a:buAutoNum type="arabicPeriod"/>
            </a:pPr>
            <a:r>
              <a:rPr lang="en-IN" dirty="0" smtClean="0"/>
              <a:t>For LYGm1  72/124=</a:t>
            </a:r>
            <a:r>
              <a:rPr lang="en-IN" dirty="0" smtClean="0">
                <a:solidFill>
                  <a:srgbClr val="C00000"/>
                </a:solidFill>
              </a:rPr>
              <a:t>0.58</a:t>
            </a:r>
          </a:p>
          <a:p>
            <a:pPr marL="342900" indent="-342900">
              <a:buAutoNum type="arabicPeriod"/>
            </a:pPr>
            <a:r>
              <a:rPr lang="en-IN" dirty="0" smtClean="0"/>
              <a:t>For LYGm2  92/118= </a:t>
            </a:r>
            <a:r>
              <a:rPr lang="en-IN" dirty="0" smtClean="0">
                <a:solidFill>
                  <a:srgbClr val="C00000"/>
                </a:solidFill>
              </a:rPr>
              <a:t>0.78</a:t>
            </a:r>
          </a:p>
          <a:p>
            <a:endParaRPr lang="en-IN" dirty="0" smtClean="0"/>
          </a:p>
          <a:p>
            <a:pPr algn="ctr"/>
            <a:r>
              <a:rPr lang="en-IN" b="1" dirty="0" smtClean="0"/>
              <a:t>Average Placement= 0.6</a:t>
            </a:r>
            <a:endParaRPr lang="en-IN" b="1" dirty="0"/>
          </a:p>
        </p:txBody>
      </p:sp>
    </p:spTree>
    <p:extLst>
      <p:ext uri="{BB962C8B-B14F-4D97-AF65-F5344CB8AC3E}">
        <p14:creationId xmlns:p14="http://schemas.microsoft.com/office/powerpoint/2010/main" val="229380164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 y="0"/>
            <a:ext cx="1415442" cy="6858000"/>
          </a:xfrm>
          <a:prstGeom prst="rect">
            <a:avLst/>
          </a:prstGeom>
          <a:solidFill>
            <a:schemeClr val="accent4">
              <a:lumMod val="20000"/>
              <a:lumOff val="8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 name="Rectangle 4"/>
          <p:cNvSpPr/>
          <p:nvPr/>
        </p:nvSpPr>
        <p:spPr>
          <a:xfrm>
            <a:off x="1415442" y="6538586"/>
            <a:ext cx="9870510" cy="319414"/>
          </a:xfrm>
          <a:prstGeom prst="rect">
            <a:avLst/>
          </a:prstGeom>
          <a:solidFill>
            <a:schemeClr val="accent4">
              <a:lumMod val="20000"/>
              <a:lumOff val="8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C00000"/>
                </a:solidFill>
              </a:rPr>
              <a:t>Department of Electronics and Communication Engineering</a:t>
            </a:r>
            <a:endParaRPr lang="en-IN" b="1" dirty="0">
              <a:solidFill>
                <a:srgbClr val="C00000"/>
              </a:solidFill>
            </a:endParaRPr>
          </a:p>
        </p:txBody>
      </p:sp>
      <p:sp>
        <p:nvSpPr>
          <p:cNvPr id="6" name="Rectangle 5"/>
          <p:cNvSpPr/>
          <p:nvPr/>
        </p:nvSpPr>
        <p:spPr>
          <a:xfrm>
            <a:off x="1240077" y="0"/>
            <a:ext cx="175364" cy="6858000"/>
          </a:xfrm>
          <a:prstGeom prst="rect">
            <a:avLst/>
          </a:prstGeom>
          <a:solidFill>
            <a:srgbClr val="C0000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 name="Rounded Rectangle 6"/>
          <p:cNvSpPr/>
          <p:nvPr/>
        </p:nvSpPr>
        <p:spPr>
          <a:xfrm>
            <a:off x="11586575" y="6538586"/>
            <a:ext cx="488515" cy="319414"/>
          </a:xfrm>
          <a:prstGeom prst="roundRect">
            <a:avLst/>
          </a:prstGeom>
          <a:solidFill>
            <a:srgbClr val="C00000"/>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solidFill>
              </a:rPr>
              <a:t>37</a:t>
            </a:r>
            <a:endParaRPr lang="en-IN" dirty="0">
              <a:solidFill>
                <a:schemeClr val="bg1"/>
              </a:solidFill>
            </a:endParaRPr>
          </a:p>
        </p:txBody>
      </p:sp>
      <p:cxnSp>
        <p:nvCxnSpPr>
          <p:cNvPr id="11" name="Straight Connector 10"/>
          <p:cNvCxnSpPr/>
          <p:nvPr/>
        </p:nvCxnSpPr>
        <p:spPr>
          <a:xfrm flipV="1">
            <a:off x="1791222" y="759629"/>
            <a:ext cx="10039610" cy="12527"/>
          </a:xfrm>
          <a:prstGeom prst="line">
            <a:avLst/>
          </a:prstGeom>
          <a:ln w="38100"/>
        </p:spPr>
        <p:style>
          <a:lnRef idx="3">
            <a:schemeClr val="accent2"/>
          </a:lnRef>
          <a:fillRef idx="0">
            <a:schemeClr val="accent2"/>
          </a:fillRef>
          <a:effectRef idx="2">
            <a:schemeClr val="accent2"/>
          </a:effectRef>
          <a:fontRef idx="minor">
            <a:schemeClr val="tx1"/>
          </a:fontRef>
        </p:style>
      </p:cxnSp>
      <p:pic>
        <p:nvPicPr>
          <p:cNvPr id="21"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1033" y="116632"/>
            <a:ext cx="1026591" cy="960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ectangle 11"/>
          <p:cNvSpPr/>
          <p:nvPr/>
        </p:nvSpPr>
        <p:spPr>
          <a:xfrm>
            <a:off x="1791222" y="116632"/>
            <a:ext cx="10039610" cy="523220"/>
          </a:xfrm>
          <a:prstGeom prst="rect">
            <a:avLst/>
          </a:prstGeom>
        </p:spPr>
        <p:txBody>
          <a:bodyPr wrap="square">
            <a:spAutoFit/>
          </a:bodyPr>
          <a:lstStyle/>
          <a:p>
            <a:pPr algn="ctr"/>
            <a:r>
              <a:rPr lang="en-IN" sz="2800" b="1" dirty="0" smtClean="0">
                <a:solidFill>
                  <a:srgbClr val="002060"/>
                </a:solidFill>
                <a:latin typeface="Times New Roman" pitchFamily="18" charset="0"/>
                <a:cs typeface="Times New Roman" pitchFamily="18" charset="0"/>
              </a:rPr>
              <a:t>Criterion 4 -  Students Performance</a:t>
            </a:r>
            <a:endParaRPr lang="en-IN" sz="2800" b="1" dirty="0">
              <a:solidFill>
                <a:srgbClr val="002060"/>
              </a:solidFill>
              <a:latin typeface="Times New Roman" pitchFamily="18" charset="0"/>
              <a:cs typeface="Times New Roman" pitchFamily="18" charset="0"/>
            </a:endParaRPr>
          </a:p>
        </p:txBody>
      </p:sp>
      <p:sp>
        <p:nvSpPr>
          <p:cNvPr id="13" name="TextBox 12"/>
          <p:cNvSpPr txBox="1"/>
          <p:nvPr/>
        </p:nvSpPr>
        <p:spPr>
          <a:xfrm>
            <a:off x="2006600" y="791125"/>
            <a:ext cx="9491133" cy="5632311"/>
          </a:xfrm>
          <a:prstGeom prst="rect">
            <a:avLst/>
          </a:prstGeom>
          <a:noFill/>
        </p:spPr>
        <p:txBody>
          <a:bodyPr wrap="square" rtlCol="0">
            <a:spAutoFit/>
          </a:bodyPr>
          <a:lstStyle/>
          <a:p>
            <a:pPr marL="342900" indent="-342900">
              <a:lnSpc>
                <a:spcPct val="150000"/>
              </a:lnSpc>
              <a:buFont typeface="Arial" pitchFamily="34" charset="0"/>
              <a:buChar char="•"/>
            </a:pPr>
            <a:r>
              <a:rPr lang="en-IN" sz="2000" b="1" dirty="0">
                <a:sym typeface="Wingdings" pitchFamily="2" charset="2"/>
              </a:rPr>
              <a:t>Students </a:t>
            </a:r>
            <a:r>
              <a:rPr lang="en-IN" sz="2000" b="1" dirty="0" smtClean="0">
                <a:sym typeface="Wingdings" pitchFamily="2" charset="2"/>
              </a:rPr>
              <a:t>have</a:t>
            </a:r>
            <a:endParaRPr lang="en-IN" sz="2000" b="1" dirty="0">
              <a:sym typeface="Wingdings" pitchFamily="2" charset="2"/>
            </a:endParaRPr>
          </a:p>
          <a:p>
            <a:pPr marL="800100" lvl="1" indent="-342900">
              <a:lnSpc>
                <a:spcPct val="150000"/>
              </a:lnSpc>
              <a:buFont typeface="Wingdings" pitchFamily="2" charset="2"/>
              <a:buChar char="§"/>
            </a:pPr>
            <a:r>
              <a:rPr lang="en-IN" sz="2000" dirty="0" smtClean="0">
                <a:sym typeface="Wingdings" pitchFamily="2" charset="2"/>
              </a:rPr>
              <a:t>Attended </a:t>
            </a:r>
            <a:r>
              <a:rPr lang="en-IN" sz="2000" dirty="0">
                <a:sym typeface="Wingdings" pitchFamily="2" charset="2"/>
              </a:rPr>
              <a:t>workshops </a:t>
            </a:r>
          </a:p>
          <a:p>
            <a:pPr marL="800100" lvl="1" indent="-342900">
              <a:lnSpc>
                <a:spcPct val="150000"/>
              </a:lnSpc>
              <a:buFont typeface="Wingdings" pitchFamily="2" charset="2"/>
              <a:buChar char="§"/>
            </a:pPr>
            <a:r>
              <a:rPr lang="en-IN" sz="2000" dirty="0" smtClean="0">
                <a:sym typeface="Wingdings" pitchFamily="2" charset="2"/>
              </a:rPr>
              <a:t>Participated </a:t>
            </a:r>
            <a:r>
              <a:rPr lang="en-IN" sz="2000" dirty="0">
                <a:sym typeface="Wingdings" pitchFamily="2" charset="2"/>
              </a:rPr>
              <a:t>in Inter Institute Competitions</a:t>
            </a:r>
          </a:p>
          <a:p>
            <a:pPr marL="800100" lvl="1" indent="-342900">
              <a:lnSpc>
                <a:spcPct val="150000"/>
              </a:lnSpc>
              <a:buFont typeface="Wingdings" pitchFamily="2" charset="2"/>
              <a:buChar char="§"/>
            </a:pPr>
            <a:r>
              <a:rPr lang="en-IN" sz="2000" dirty="0" smtClean="0">
                <a:sym typeface="Wingdings" pitchFamily="2" charset="2"/>
              </a:rPr>
              <a:t>Undergone </a:t>
            </a:r>
            <a:r>
              <a:rPr lang="en-IN" sz="2000" dirty="0">
                <a:sym typeface="Wingdings" pitchFamily="2" charset="2"/>
              </a:rPr>
              <a:t>Internships</a:t>
            </a:r>
          </a:p>
          <a:p>
            <a:pPr marL="800100" lvl="1" indent="-342900">
              <a:lnSpc>
                <a:spcPct val="150000"/>
              </a:lnSpc>
              <a:buFont typeface="Wingdings" pitchFamily="2" charset="2"/>
              <a:buChar char="§"/>
            </a:pPr>
            <a:r>
              <a:rPr lang="en-IN" sz="2000" dirty="0" smtClean="0">
                <a:sym typeface="Wingdings" pitchFamily="2" charset="2"/>
              </a:rPr>
              <a:t>Taken </a:t>
            </a:r>
            <a:r>
              <a:rPr lang="en-IN" sz="2000" dirty="0">
                <a:sym typeface="Wingdings" pitchFamily="2" charset="2"/>
              </a:rPr>
              <a:t>up Technical </a:t>
            </a:r>
            <a:r>
              <a:rPr lang="en-IN" sz="2000" dirty="0" smtClean="0">
                <a:sym typeface="Wingdings" pitchFamily="2" charset="2"/>
              </a:rPr>
              <a:t>Events</a:t>
            </a:r>
            <a:endParaRPr lang="en-US" sz="2000" dirty="0" smtClean="0"/>
          </a:p>
          <a:p>
            <a:pPr marL="285750" indent="-285750">
              <a:lnSpc>
                <a:spcPct val="150000"/>
              </a:lnSpc>
              <a:buFont typeface="Arial" panose="020B0604020202020204" pitchFamily="34" charset="0"/>
              <a:buChar char="•"/>
            </a:pPr>
            <a:r>
              <a:rPr lang="en-US" sz="2000" dirty="0" smtClean="0"/>
              <a:t>Organizing </a:t>
            </a:r>
            <a:r>
              <a:rPr lang="en-US" sz="2000" dirty="0"/>
              <a:t>Conference</a:t>
            </a:r>
            <a:r>
              <a:rPr lang="en-IN" sz="2000" dirty="0"/>
              <a:t>, Technical Talks and Workshops.</a:t>
            </a:r>
          </a:p>
          <a:p>
            <a:pPr marL="285750" indent="-285750">
              <a:lnSpc>
                <a:spcPct val="150000"/>
              </a:lnSpc>
              <a:buFont typeface="Arial" panose="020B0604020202020204" pitchFamily="34" charset="0"/>
              <a:buChar char="•"/>
            </a:pPr>
            <a:r>
              <a:rPr lang="en-US" sz="2000" dirty="0"/>
              <a:t>Student Chapters – IEEE, CAS and IETE.</a:t>
            </a:r>
          </a:p>
          <a:p>
            <a:pPr marL="285750" indent="-285750">
              <a:lnSpc>
                <a:spcPct val="150000"/>
              </a:lnSpc>
              <a:buFont typeface="Arial" panose="020B0604020202020204" pitchFamily="34" charset="0"/>
              <a:buChar char="•"/>
            </a:pPr>
            <a:r>
              <a:rPr lang="en-US" sz="2000" dirty="0" smtClean="0"/>
              <a:t>Participated in Project </a:t>
            </a:r>
            <a:r>
              <a:rPr lang="en-US" sz="2000" dirty="0"/>
              <a:t>Exhibition.</a:t>
            </a:r>
          </a:p>
          <a:p>
            <a:pPr marL="285750" indent="-285750">
              <a:lnSpc>
                <a:spcPct val="150000"/>
              </a:lnSpc>
              <a:buFont typeface="Arial" panose="020B0604020202020204" pitchFamily="34" charset="0"/>
              <a:buChar char="•"/>
            </a:pPr>
            <a:r>
              <a:rPr lang="en-US" sz="2000" dirty="0" smtClean="0"/>
              <a:t>Participated </a:t>
            </a:r>
            <a:r>
              <a:rPr lang="en-US" sz="2000" dirty="0"/>
              <a:t>in </a:t>
            </a:r>
            <a:r>
              <a:rPr lang="en-US" sz="2000" dirty="0" err="1"/>
              <a:t>Hackathons</a:t>
            </a:r>
            <a:r>
              <a:rPr lang="en-US" sz="2000" dirty="0"/>
              <a:t>.</a:t>
            </a:r>
          </a:p>
          <a:p>
            <a:pPr marL="285750" indent="-285750">
              <a:lnSpc>
                <a:spcPct val="150000"/>
              </a:lnSpc>
              <a:buFont typeface="Arial" panose="020B0604020202020204" pitchFamily="34" charset="0"/>
              <a:buChar char="•"/>
            </a:pPr>
            <a:r>
              <a:rPr lang="en-US" sz="2000" dirty="0" smtClean="0"/>
              <a:t>Participated </a:t>
            </a:r>
            <a:r>
              <a:rPr lang="en-US" sz="2000" dirty="0"/>
              <a:t>TCS </a:t>
            </a:r>
            <a:r>
              <a:rPr lang="en-US" sz="2000" dirty="0" err="1"/>
              <a:t>TechBytes</a:t>
            </a:r>
            <a:r>
              <a:rPr lang="en-US" sz="2000" dirty="0"/>
              <a:t> Quiz.</a:t>
            </a:r>
          </a:p>
          <a:p>
            <a:pPr marL="285750" indent="-285750">
              <a:lnSpc>
                <a:spcPct val="150000"/>
              </a:lnSpc>
              <a:buFont typeface="Arial" panose="020B0604020202020204" pitchFamily="34" charset="0"/>
              <a:buChar char="•"/>
            </a:pPr>
            <a:r>
              <a:rPr lang="en-US" sz="2000" dirty="0"/>
              <a:t>Participated in inter and intra institutions.</a:t>
            </a:r>
          </a:p>
          <a:p>
            <a:pPr marL="285750" indent="-285750">
              <a:lnSpc>
                <a:spcPct val="150000"/>
              </a:lnSpc>
              <a:buFont typeface="Arial" panose="020B0604020202020204" pitchFamily="34" charset="0"/>
              <a:buChar char="•"/>
            </a:pPr>
            <a:r>
              <a:rPr lang="en-US" sz="2000" dirty="0" smtClean="0"/>
              <a:t>Contributed information in Department </a:t>
            </a:r>
            <a:r>
              <a:rPr lang="en-US" sz="2000" dirty="0"/>
              <a:t>News Letter – </a:t>
            </a:r>
            <a:r>
              <a:rPr lang="en-US" sz="2000" dirty="0" err="1"/>
              <a:t>Samvahana</a:t>
            </a:r>
            <a:r>
              <a:rPr lang="en-US" sz="2000" dirty="0"/>
              <a:t> (Every 6 Months).</a:t>
            </a:r>
          </a:p>
        </p:txBody>
      </p:sp>
    </p:spTree>
    <p:extLst>
      <p:ext uri="{BB962C8B-B14F-4D97-AF65-F5344CB8AC3E}">
        <p14:creationId xmlns:p14="http://schemas.microsoft.com/office/powerpoint/2010/main" val="49427003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 y="0"/>
            <a:ext cx="1415442" cy="6858000"/>
          </a:xfrm>
          <a:prstGeom prst="rect">
            <a:avLst/>
          </a:prstGeom>
          <a:solidFill>
            <a:schemeClr val="accent4">
              <a:lumMod val="20000"/>
              <a:lumOff val="8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 name="Rectangle 4"/>
          <p:cNvSpPr/>
          <p:nvPr/>
        </p:nvSpPr>
        <p:spPr>
          <a:xfrm>
            <a:off x="1415442" y="6538586"/>
            <a:ext cx="9870510" cy="319414"/>
          </a:xfrm>
          <a:prstGeom prst="rect">
            <a:avLst/>
          </a:prstGeom>
          <a:solidFill>
            <a:schemeClr val="accent4">
              <a:lumMod val="20000"/>
              <a:lumOff val="8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C00000"/>
                </a:solidFill>
              </a:rPr>
              <a:t>Department of Electronics and Communication Engineering</a:t>
            </a:r>
            <a:endParaRPr lang="en-IN" b="1" dirty="0">
              <a:solidFill>
                <a:srgbClr val="C00000"/>
              </a:solidFill>
            </a:endParaRPr>
          </a:p>
        </p:txBody>
      </p:sp>
      <p:sp>
        <p:nvSpPr>
          <p:cNvPr id="6" name="Rectangle 5"/>
          <p:cNvSpPr/>
          <p:nvPr/>
        </p:nvSpPr>
        <p:spPr>
          <a:xfrm>
            <a:off x="1240077" y="0"/>
            <a:ext cx="175364" cy="6858000"/>
          </a:xfrm>
          <a:prstGeom prst="rect">
            <a:avLst/>
          </a:prstGeom>
          <a:solidFill>
            <a:srgbClr val="C0000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 name="Rounded Rectangle 6"/>
          <p:cNvSpPr/>
          <p:nvPr/>
        </p:nvSpPr>
        <p:spPr>
          <a:xfrm>
            <a:off x="11586575" y="6538586"/>
            <a:ext cx="488515" cy="319414"/>
          </a:xfrm>
          <a:prstGeom prst="roundRect">
            <a:avLst/>
          </a:prstGeom>
          <a:solidFill>
            <a:srgbClr val="C00000"/>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solidFill>
              </a:rPr>
              <a:t>38</a:t>
            </a:r>
            <a:endParaRPr lang="en-IN" dirty="0">
              <a:solidFill>
                <a:schemeClr val="bg1"/>
              </a:solidFill>
            </a:endParaRPr>
          </a:p>
        </p:txBody>
      </p:sp>
      <p:cxnSp>
        <p:nvCxnSpPr>
          <p:cNvPr id="11" name="Straight Connector 10"/>
          <p:cNvCxnSpPr/>
          <p:nvPr/>
        </p:nvCxnSpPr>
        <p:spPr>
          <a:xfrm flipV="1">
            <a:off x="1791222" y="759629"/>
            <a:ext cx="10039610" cy="12527"/>
          </a:xfrm>
          <a:prstGeom prst="line">
            <a:avLst/>
          </a:prstGeom>
          <a:ln w="38100"/>
        </p:spPr>
        <p:style>
          <a:lnRef idx="3">
            <a:schemeClr val="accent2"/>
          </a:lnRef>
          <a:fillRef idx="0">
            <a:schemeClr val="accent2"/>
          </a:fillRef>
          <a:effectRef idx="2">
            <a:schemeClr val="accent2"/>
          </a:effectRef>
          <a:fontRef idx="minor">
            <a:schemeClr val="tx1"/>
          </a:fontRef>
        </p:style>
      </p:cxnSp>
      <p:pic>
        <p:nvPicPr>
          <p:cNvPr id="21"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1033" y="116632"/>
            <a:ext cx="1026591" cy="960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ectangle 11"/>
          <p:cNvSpPr/>
          <p:nvPr/>
        </p:nvSpPr>
        <p:spPr>
          <a:xfrm>
            <a:off x="1791222" y="116632"/>
            <a:ext cx="10039610" cy="523220"/>
          </a:xfrm>
          <a:prstGeom prst="rect">
            <a:avLst/>
          </a:prstGeom>
        </p:spPr>
        <p:txBody>
          <a:bodyPr wrap="square">
            <a:spAutoFit/>
          </a:bodyPr>
          <a:lstStyle/>
          <a:p>
            <a:pPr algn="ctr"/>
            <a:r>
              <a:rPr lang="en-IN" sz="2800" b="1" dirty="0" smtClean="0">
                <a:solidFill>
                  <a:srgbClr val="002060"/>
                </a:solidFill>
                <a:latin typeface="Times New Roman" pitchFamily="18" charset="0"/>
                <a:cs typeface="Times New Roman" pitchFamily="18" charset="0"/>
              </a:rPr>
              <a:t>Criterion 4 -  Students Performance</a:t>
            </a:r>
            <a:endParaRPr lang="en-IN" sz="2800" b="1" dirty="0">
              <a:solidFill>
                <a:srgbClr val="002060"/>
              </a:solidFill>
              <a:latin typeface="Times New Roman" pitchFamily="18" charset="0"/>
              <a:cs typeface="Times New Roman" pitchFamily="18" charset="0"/>
            </a:endParaRPr>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28611" y="2294467"/>
            <a:ext cx="3852636" cy="3805037"/>
          </a:xfrm>
          <a:prstGeom prst="rect">
            <a:avLst/>
          </a:prstGeom>
        </p:spPr>
      </p:pic>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11027" y="2294466"/>
            <a:ext cx="3744417" cy="3805037"/>
          </a:xfrm>
          <a:prstGeom prst="rect">
            <a:avLst/>
          </a:prstGeom>
        </p:spPr>
      </p:pic>
      <p:sp>
        <p:nvSpPr>
          <p:cNvPr id="15" name="TextBox 14"/>
          <p:cNvSpPr txBox="1"/>
          <p:nvPr/>
        </p:nvSpPr>
        <p:spPr>
          <a:xfrm>
            <a:off x="2305313" y="962810"/>
            <a:ext cx="4198042" cy="923330"/>
          </a:xfrm>
          <a:prstGeom prst="rect">
            <a:avLst/>
          </a:prstGeom>
          <a:solidFill>
            <a:srgbClr val="E1EBFF"/>
          </a:solidFill>
          <a:effectLst>
            <a:glow rad="63500">
              <a:schemeClr val="accent2">
                <a:satMod val="175000"/>
                <a:alpha val="40000"/>
              </a:schemeClr>
            </a:glow>
          </a:effectLst>
        </p:spPr>
        <p:txBody>
          <a:bodyPr wrap="square" rtlCol="0">
            <a:spAutoFit/>
          </a:bodyPr>
          <a:lstStyle/>
          <a:p>
            <a:r>
              <a:rPr lang="en-IN" b="1" dirty="0"/>
              <a:t>Student Chapter and Forum</a:t>
            </a:r>
          </a:p>
          <a:p>
            <a:pPr marL="285750" indent="-285750">
              <a:buFont typeface="Arial" panose="020B0604020202020204" pitchFamily="34" charset="0"/>
              <a:buChar char="•"/>
            </a:pPr>
            <a:r>
              <a:rPr lang="en-IN" dirty="0"/>
              <a:t> </a:t>
            </a:r>
            <a:r>
              <a:rPr lang="en-IN" sz="1600" dirty="0"/>
              <a:t>IEEE, Circuit And System (CAS)Chapter</a:t>
            </a:r>
            <a:endParaRPr lang="en-IN" sz="1400" dirty="0"/>
          </a:p>
          <a:p>
            <a:pPr marL="285750" indent="-285750">
              <a:buFont typeface="Arial" panose="020B0604020202020204" pitchFamily="34" charset="0"/>
              <a:buChar char="•"/>
            </a:pPr>
            <a:r>
              <a:rPr lang="en-IN" dirty="0"/>
              <a:t> IETE Student forum. </a:t>
            </a:r>
          </a:p>
        </p:txBody>
      </p:sp>
      <p:pic>
        <p:nvPicPr>
          <p:cNvPr id="16" name="Picture 4" descr="C:\Users\Dr. Naveen\Desktop\NBA_Presentation\ieeeLogo.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03355" y="939163"/>
            <a:ext cx="1958199" cy="830997"/>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Professional Bodies | VJI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682919" y="742061"/>
            <a:ext cx="1428751" cy="106203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p:cNvPicPr>
            <a:picLocks noChangeAspect="1"/>
          </p:cNvPicPr>
          <p:nvPr/>
        </p:nvPicPr>
        <p:blipFill>
          <a:blip r:embed="rId7" cstate="print"/>
          <a:stretch>
            <a:fillRect/>
          </a:stretch>
        </p:blipFill>
        <p:spPr>
          <a:xfrm>
            <a:off x="8641824" y="909334"/>
            <a:ext cx="860826" cy="860826"/>
          </a:xfrm>
          <a:prstGeom prst="rect">
            <a:avLst/>
          </a:prstGeom>
        </p:spPr>
      </p:pic>
    </p:spTree>
    <p:extLst>
      <p:ext uri="{BB962C8B-B14F-4D97-AF65-F5344CB8AC3E}">
        <p14:creationId xmlns:p14="http://schemas.microsoft.com/office/powerpoint/2010/main" val="251419748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 y="0"/>
            <a:ext cx="1415442" cy="6858000"/>
          </a:xfrm>
          <a:prstGeom prst="rect">
            <a:avLst/>
          </a:prstGeom>
          <a:solidFill>
            <a:schemeClr val="accent4">
              <a:lumMod val="20000"/>
              <a:lumOff val="8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 name="Rectangle 4"/>
          <p:cNvSpPr/>
          <p:nvPr/>
        </p:nvSpPr>
        <p:spPr>
          <a:xfrm>
            <a:off x="1415442" y="6538586"/>
            <a:ext cx="9870510" cy="319414"/>
          </a:xfrm>
          <a:prstGeom prst="rect">
            <a:avLst/>
          </a:prstGeom>
          <a:solidFill>
            <a:schemeClr val="accent4">
              <a:lumMod val="20000"/>
              <a:lumOff val="8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C00000"/>
                </a:solidFill>
              </a:rPr>
              <a:t>Department of Electronics and Communication Engineering</a:t>
            </a:r>
            <a:endParaRPr lang="en-IN" b="1" dirty="0">
              <a:solidFill>
                <a:srgbClr val="C00000"/>
              </a:solidFill>
            </a:endParaRPr>
          </a:p>
        </p:txBody>
      </p:sp>
      <p:sp>
        <p:nvSpPr>
          <p:cNvPr id="6" name="Rectangle 5"/>
          <p:cNvSpPr/>
          <p:nvPr/>
        </p:nvSpPr>
        <p:spPr>
          <a:xfrm>
            <a:off x="1240077" y="0"/>
            <a:ext cx="175364" cy="6858000"/>
          </a:xfrm>
          <a:prstGeom prst="rect">
            <a:avLst/>
          </a:prstGeom>
          <a:solidFill>
            <a:srgbClr val="C0000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cxnSp>
        <p:nvCxnSpPr>
          <p:cNvPr id="11" name="Straight Connector 10"/>
          <p:cNvCxnSpPr/>
          <p:nvPr/>
        </p:nvCxnSpPr>
        <p:spPr>
          <a:xfrm flipV="1">
            <a:off x="1791222" y="751562"/>
            <a:ext cx="10039610" cy="12527"/>
          </a:xfrm>
          <a:prstGeom prst="line">
            <a:avLst/>
          </a:prstGeom>
          <a:ln w="38100"/>
        </p:spPr>
        <p:style>
          <a:lnRef idx="3">
            <a:schemeClr val="accent2"/>
          </a:lnRef>
          <a:fillRef idx="0">
            <a:schemeClr val="accent2"/>
          </a:fillRef>
          <a:effectRef idx="2">
            <a:schemeClr val="accent2"/>
          </a:effectRef>
          <a:fontRef idx="minor">
            <a:schemeClr val="tx1"/>
          </a:fontRef>
        </p:style>
      </p:cxnSp>
      <p:sp>
        <p:nvSpPr>
          <p:cNvPr id="3" name="TextBox 2"/>
          <p:cNvSpPr txBox="1"/>
          <p:nvPr/>
        </p:nvSpPr>
        <p:spPr>
          <a:xfrm>
            <a:off x="4780179" y="116632"/>
            <a:ext cx="2410212" cy="584775"/>
          </a:xfrm>
          <a:prstGeom prst="rect">
            <a:avLst/>
          </a:prstGeom>
          <a:noFill/>
        </p:spPr>
        <p:txBody>
          <a:bodyPr wrap="none" rtlCol="0">
            <a:spAutoFit/>
          </a:bodyPr>
          <a:lstStyle/>
          <a:p>
            <a:r>
              <a:rPr lang="en-IN" sz="3200" b="1" dirty="0" smtClean="0">
                <a:solidFill>
                  <a:srgbClr val="002060"/>
                </a:solidFill>
                <a:latin typeface="Times New Roman" pitchFamily="18" charset="0"/>
                <a:cs typeface="Times New Roman" pitchFamily="18" charset="0"/>
              </a:rPr>
              <a:t>Introduction</a:t>
            </a:r>
            <a:endParaRPr lang="en-IN" sz="3200" b="1" dirty="0">
              <a:solidFill>
                <a:srgbClr val="002060"/>
              </a:solidFill>
              <a:latin typeface="Times New Roman" pitchFamily="18" charset="0"/>
              <a:cs typeface="Times New Roman" pitchFamily="18" charset="0"/>
            </a:endParaRPr>
          </a:p>
        </p:txBody>
      </p:sp>
      <p:pic>
        <p:nvPicPr>
          <p:cNvPr id="21"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1033" y="116632"/>
            <a:ext cx="1026591" cy="960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16" name="Table 15"/>
          <p:cNvGraphicFramePr>
            <a:graphicFrameLocks noGrp="1"/>
          </p:cNvGraphicFramePr>
          <p:nvPr>
            <p:extLst>
              <p:ext uri="{D42A27DB-BD31-4B8C-83A1-F6EECF244321}">
                <p14:modId xmlns:p14="http://schemas.microsoft.com/office/powerpoint/2010/main" val="736404399"/>
              </p:ext>
            </p:extLst>
          </p:nvPr>
        </p:nvGraphicFramePr>
        <p:xfrm>
          <a:off x="1946177" y="874786"/>
          <a:ext cx="8681718" cy="5338194"/>
        </p:xfrm>
        <a:graphic>
          <a:graphicData uri="http://schemas.openxmlformats.org/drawingml/2006/table">
            <a:tbl>
              <a:tblPr firstRow="1" bandRow="1">
                <a:effectLst>
                  <a:outerShdw blurRad="63500" sx="102000" sy="102000" algn="ctr" rotWithShape="0">
                    <a:prstClr val="black">
                      <a:alpha val="40000"/>
                    </a:prstClr>
                  </a:outerShdw>
                </a:effectLst>
                <a:tableStyleId>{5940675A-B579-460E-94D1-54222C63F5DA}</a:tableStyleId>
              </a:tblPr>
              <a:tblGrid>
                <a:gridCol w="3396290">
                  <a:extLst>
                    <a:ext uri="{9D8B030D-6E8A-4147-A177-3AD203B41FA5}">
                      <a16:colId xmlns:a16="http://schemas.microsoft.com/office/drawing/2014/main" xmlns="" val="20000"/>
                    </a:ext>
                  </a:extLst>
                </a:gridCol>
                <a:gridCol w="5285428">
                  <a:extLst>
                    <a:ext uri="{9D8B030D-6E8A-4147-A177-3AD203B41FA5}">
                      <a16:colId xmlns:a16="http://schemas.microsoft.com/office/drawing/2014/main" xmlns="" val="20001"/>
                    </a:ext>
                  </a:extLst>
                </a:gridCol>
              </a:tblGrid>
              <a:tr h="274724">
                <a:tc>
                  <a:txBody>
                    <a:bodyPr/>
                    <a:lstStyle/>
                    <a:p>
                      <a:r>
                        <a:rPr lang="en-IN" sz="1600" b="1" dirty="0"/>
                        <a:t>Start of B.E( E&amp; C) Programme</a:t>
                      </a:r>
                    </a:p>
                  </a:txBody>
                  <a:tcPr>
                    <a:solidFill>
                      <a:schemeClr val="accent5">
                        <a:lumMod val="20000"/>
                        <a:lumOff val="80000"/>
                      </a:schemeClr>
                    </a:solidFill>
                  </a:tcPr>
                </a:tc>
                <a:tc>
                  <a:txBody>
                    <a:bodyPr/>
                    <a:lstStyle/>
                    <a:p>
                      <a:r>
                        <a:rPr lang="en-IN" sz="1600" b="1" dirty="0">
                          <a:solidFill>
                            <a:srgbClr val="002060"/>
                          </a:solidFill>
                          <a:latin typeface="+mn-lt"/>
                        </a:rPr>
                        <a:t>2005-06</a:t>
                      </a:r>
                    </a:p>
                  </a:txBody>
                  <a:tcPr/>
                </a:tc>
                <a:extLst>
                  <a:ext uri="{0D108BD9-81ED-4DB2-BD59-A6C34878D82A}">
                    <a16:rowId xmlns:a16="http://schemas.microsoft.com/office/drawing/2014/main" xmlns="" val="10000"/>
                  </a:ext>
                </a:extLst>
              </a:tr>
              <a:tr h="274724">
                <a:tc>
                  <a:txBody>
                    <a:bodyPr/>
                    <a:lstStyle/>
                    <a:p>
                      <a:r>
                        <a:rPr lang="en-IN" sz="1600" b="1" dirty="0"/>
                        <a:t>Sanctioned Students Intake</a:t>
                      </a:r>
                    </a:p>
                  </a:txBody>
                  <a:tcPr>
                    <a:solidFill>
                      <a:schemeClr val="accent5">
                        <a:lumMod val="20000"/>
                        <a:lumOff val="80000"/>
                      </a:schemeClr>
                    </a:solidFill>
                  </a:tcPr>
                </a:tc>
                <a:tc>
                  <a:txBody>
                    <a:bodyPr/>
                    <a:lstStyle/>
                    <a:p>
                      <a:r>
                        <a:rPr lang="en-IN" sz="1600" b="1" dirty="0">
                          <a:solidFill>
                            <a:srgbClr val="002060"/>
                          </a:solidFill>
                          <a:latin typeface="+mn-lt"/>
                        </a:rPr>
                        <a:t>60</a:t>
                      </a:r>
                    </a:p>
                  </a:txBody>
                  <a:tcPr/>
                </a:tc>
                <a:extLst>
                  <a:ext uri="{0D108BD9-81ED-4DB2-BD59-A6C34878D82A}">
                    <a16:rowId xmlns:a16="http://schemas.microsoft.com/office/drawing/2014/main" xmlns="" val="10001"/>
                  </a:ext>
                </a:extLst>
              </a:tr>
              <a:tr h="274724">
                <a:tc>
                  <a:txBody>
                    <a:bodyPr/>
                    <a:lstStyle/>
                    <a:p>
                      <a:r>
                        <a:rPr lang="en-IN" sz="1600" b="1" dirty="0"/>
                        <a:t>Present Students Intake</a:t>
                      </a:r>
                    </a:p>
                  </a:txBody>
                  <a:tcPr>
                    <a:solidFill>
                      <a:schemeClr val="accent5">
                        <a:lumMod val="20000"/>
                        <a:lumOff val="80000"/>
                      </a:schemeClr>
                    </a:solidFill>
                  </a:tcPr>
                </a:tc>
                <a:tc>
                  <a:txBody>
                    <a:bodyPr/>
                    <a:lstStyle/>
                    <a:p>
                      <a:r>
                        <a:rPr lang="en-IN" sz="1600" b="1" dirty="0">
                          <a:solidFill>
                            <a:srgbClr val="002060"/>
                          </a:solidFill>
                          <a:latin typeface="+mn-lt"/>
                        </a:rPr>
                        <a:t>120      </a:t>
                      </a:r>
                      <a:r>
                        <a:rPr lang="en-IN" sz="1600" b="1" dirty="0">
                          <a:solidFill>
                            <a:schemeClr val="accent2">
                              <a:lumMod val="50000"/>
                            </a:schemeClr>
                          </a:solidFill>
                          <a:latin typeface="+mn-lt"/>
                        </a:rPr>
                        <a:t>(Increased</a:t>
                      </a:r>
                      <a:r>
                        <a:rPr lang="en-IN" sz="1600" b="1" baseline="0" dirty="0">
                          <a:solidFill>
                            <a:schemeClr val="accent2">
                              <a:lumMod val="50000"/>
                            </a:schemeClr>
                          </a:solidFill>
                          <a:latin typeface="+mn-lt"/>
                        </a:rPr>
                        <a:t> – AY</a:t>
                      </a:r>
                      <a:r>
                        <a:rPr lang="en-IN" sz="1600" b="1" baseline="0" dirty="0" smtClean="0">
                          <a:solidFill>
                            <a:schemeClr val="accent2">
                              <a:lumMod val="50000"/>
                            </a:schemeClr>
                          </a:solidFill>
                          <a:latin typeface="+mn-lt"/>
                        </a:rPr>
                        <a:t>: 2007-08)</a:t>
                      </a:r>
                      <a:endParaRPr lang="en-IN" sz="1600" b="1" dirty="0">
                        <a:solidFill>
                          <a:schemeClr val="accent2">
                            <a:lumMod val="50000"/>
                          </a:schemeClr>
                        </a:solidFill>
                        <a:latin typeface="+mn-lt"/>
                      </a:endParaRPr>
                    </a:p>
                  </a:txBody>
                  <a:tcPr/>
                </a:tc>
                <a:extLst>
                  <a:ext uri="{0D108BD9-81ED-4DB2-BD59-A6C34878D82A}">
                    <a16:rowId xmlns:a16="http://schemas.microsoft.com/office/drawing/2014/main" xmlns="" val="10002"/>
                  </a:ext>
                </a:extLst>
              </a:tr>
              <a:tr h="474523">
                <a:tc>
                  <a:txBody>
                    <a:bodyPr/>
                    <a:lstStyle/>
                    <a:p>
                      <a:r>
                        <a:rPr lang="en-IN" sz="1600" b="1" dirty="0"/>
                        <a:t>Present Faculty Cadre Ratio</a:t>
                      </a:r>
                    </a:p>
                    <a:p>
                      <a:r>
                        <a:rPr lang="en-IN" sz="1600" b="1" dirty="0"/>
                        <a:t>(</a:t>
                      </a:r>
                      <a:r>
                        <a:rPr lang="en-IN" sz="1600" b="1" dirty="0">
                          <a:solidFill>
                            <a:srgbClr val="C00000"/>
                          </a:solidFill>
                        </a:rPr>
                        <a:t>Prof</a:t>
                      </a:r>
                      <a:r>
                        <a:rPr lang="en-IN" sz="1600" b="1" dirty="0"/>
                        <a:t> : </a:t>
                      </a:r>
                      <a:r>
                        <a:rPr lang="en-IN" sz="1600" b="1" dirty="0">
                          <a:solidFill>
                            <a:srgbClr val="7030A0"/>
                          </a:solidFill>
                        </a:rPr>
                        <a:t>Assoc. Prof </a:t>
                      </a:r>
                      <a:r>
                        <a:rPr lang="en-IN" sz="1600" b="1" dirty="0"/>
                        <a:t>: </a:t>
                      </a:r>
                      <a:r>
                        <a:rPr lang="en-IN" sz="1600" b="1" dirty="0">
                          <a:solidFill>
                            <a:schemeClr val="accent5">
                              <a:lumMod val="50000"/>
                            </a:schemeClr>
                          </a:solidFill>
                        </a:rPr>
                        <a:t>Asst. Prof</a:t>
                      </a:r>
                      <a:r>
                        <a:rPr lang="en-IN" sz="1600" b="1" dirty="0"/>
                        <a:t>)</a:t>
                      </a:r>
                    </a:p>
                  </a:txBody>
                  <a:tcPr>
                    <a:solidFill>
                      <a:schemeClr val="accent5">
                        <a:lumMod val="20000"/>
                        <a:lumOff val="80000"/>
                      </a:schemeClr>
                    </a:solidFill>
                  </a:tcPr>
                </a:tc>
                <a:tc>
                  <a:txBody>
                    <a:bodyPr/>
                    <a:lstStyle/>
                    <a:p>
                      <a:r>
                        <a:rPr lang="en-IN" sz="1600" b="1" dirty="0" smtClean="0">
                          <a:solidFill>
                            <a:srgbClr val="C00000"/>
                          </a:solidFill>
                          <a:latin typeface="+mn-lt"/>
                        </a:rPr>
                        <a:t>Prof: 3</a:t>
                      </a:r>
                      <a:r>
                        <a:rPr lang="en-IN" sz="1600" b="1" dirty="0" smtClean="0">
                          <a:solidFill>
                            <a:srgbClr val="002060"/>
                          </a:solidFill>
                          <a:latin typeface="+mn-lt"/>
                        </a:rPr>
                        <a:t> </a:t>
                      </a:r>
                    </a:p>
                    <a:p>
                      <a:r>
                        <a:rPr lang="en-IN" sz="1600" b="1" dirty="0" smtClean="0">
                          <a:solidFill>
                            <a:srgbClr val="002060"/>
                          </a:solidFill>
                          <a:latin typeface="+mn-lt"/>
                        </a:rPr>
                        <a:t>Assoc. Prof: 2</a:t>
                      </a:r>
                    </a:p>
                    <a:p>
                      <a:r>
                        <a:rPr lang="en-IN" sz="1600" b="1" dirty="0" smtClean="0">
                          <a:solidFill>
                            <a:schemeClr val="accent6">
                              <a:lumMod val="50000"/>
                            </a:schemeClr>
                          </a:solidFill>
                          <a:latin typeface="+mn-lt"/>
                        </a:rPr>
                        <a:t>Asst. Prof </a:t>
                      </a:r>
                      <a:r>
                        <a:rPr lang="en-IN" sz="1600" b="1" dirty="0">
                          <a:solidFill>
                            <a:schemeClr val="accent6">
                              <a:lumMod val="50000"/>
                            </a:schemeClr>
                          </a:solidFill>
                          <a:latin typeface="+mn-lt"/>
                        </a:rPr>
                        <a:t>: </a:t>
                      </a:r>
                      <a:r>
                        <a:rPr lang="en-IN" sz="1600" b="1" dirty="0" smtClean="0">
                          <a:solidFill>
                            <a:schemeClr val="accent6">
                              <a:lumMod val="50000"/>
                            </a:schemeClr>
                          </a:solidFill>
                          <a:latin typeface="+mn-lt"/>
                        </a:rPr>
                        <a:t>23</a:t>
                      </a:r>
                      <a:endParaRPr lang="en-IN" sz="1600" b="1" dirty="0">
                        <a:solidFill>
                          <a:schemeClr val="accent6">
                            <a:lumMod val="50000"/>
                          </a:schemeClr>
                        </a:solidFill>
                        <a:latin typeface="+mn-lt"/>
                      </a:endParaRPr>
                    </a:p>
                  </a:txBody>
                  <a:tcPr/>
                </a:tc>
                <a:extLst>
                  <a:ext uri="{0D108BD9-81ED-4DB2-BD59-A6C34878D82A}">
                    <a16:rowId xmlns:a16="http://schemas.microsoft.com/office/drawing/2014/main" xmlns="" val="10003"/>
                  </a:ext>
                </a:extLst>
              </a:tr>
              <a:tr h="274724">
                <a:tc>
                  <a:txBody>
                    <a:bodyPr/>
                    <a:lstStyle/>
                    <a:p>
                      <a:r>
                        <a:rPr lang="en-IN" sz="1600" b="1" dirty="0" err="1" smtClean="0"/>
                        <a:t>Avg</a:t>
                      </a:r>
                      <a:r>
                        <a:rPr lang="en-IN" sz="1600" b="1" dirty="0" smtClean="0"/>
                        <a:t> </a:t>
                      </a:r>
                      <a:r>
                        <a:rPr lang="en-IN" sz="1600" b="1" dirty="0"/>
                        <a:t>Students- Faculty Ratio </a:t>
                      </a:r>
                      <a:r>
                        <a:rPr lang="en-IN" sz="1600" b="1" dirty="0" smtClean="0"/>
                        <a:t>(3 Years)</a:t>
                      </a:r>
                      <a:endParaRPr lang="en-IN" sz="1600" b="1" dirty="0"/>
                    </a:p>
                  </a:txBody>
                  <a:tcPr>
                    <a:solidFill>
                      <a:schemeClr val="accent5">
                        <a:lumMod val="20000"/>
                        <a:lumOff val="80000"/>
                      </a:schemeClr>
                    </a:solidFill>
                  </a:tcPr>
                </a:tc>
                <a:tc>
                  <a:txBody>
                    <a:bodyPr/>
                    <a:lstStyle/>
                    <a:p>
                      <a:r>
                        <a:rPr lang="en-IN" sz="1600" b="1" dirty="0" smtClean="0">
                          <a:solidFill>
                            <a:srgbClr val="002060"/>
                          </a:solidFill>
                          <a:latin typeface="+mn-lt"/>
                        </a:rPr>
                        <a:t>1:19</a:t>
                      </a:r>
                      <a:endParaRPr lang="en-IN" sz="1600" b="1" dirty="0">
                        <a:solidFill>
                          <a:srgbClr val="002060"/>
                        </a:solidFill>
                        <a:latin typeface="+mn-lt"/>
                      </a:endParaRPr>
                    </a:p>
                  </a:txBody>
                  <a:tcPr/>
                </a:tc>
                <a:extLst>
                  <a:ext uri="{0D108BD9-81ED-4DB2-BD59-A6C34878D82A}">
                    <a16:rowId xmlns:a16="http://schemas.microsoft.com/office/drawing/2014/main" xmlns="" val="10004"/>
                  </a:ext>
                </a:extLst>
              </a:tr>
              <a:tr h="274724">
                <a:tc>
                  <a:txBody>
                    <a:bodyPr/>
                    <a:lstStyle/>
                    <a:p>
                      <a:r>
                        <a:rPr lang="en-IN" sz="1600" b="1" dirty="0"/>
                        <a:t>Present Faculty with Qualification</a:t>
                      </a:r>
                    </a:p>
                  </a:txBody>
                  <a:tcPr>
                    <a:solidFill>
                      <a:schemeClr val="accent5">
                        <a:lumMod val="20000"/>
                        <a:lumOff val="80000"/>
                      </a:schemeClr>
                    </a:solidFill>
                  </a:tcPr>
                </a:tc>
                <a:tc>
                  <a:txBody>
                    <a:bodyPr/>
                    <a:lstStyle/>
                    <a:p>
                      <a:r>
                        <a:rPr lang="en-IN" sz="1600" b="1" dirty="0">
                          <a:solidFill>
                            <a:srgbClr val="002060"/>
                          </a:solidFill>
                          <a:latin typeface="+mn-lt"/>
                        </a:rPr>
                        <a:t>Ph.D. – </a:t>
                      </a:r>
                      <a:r>
                        <a:rPr lang="en-IN" sz="1600" b="1" dirty="0" smtClean="0">
                          <a:solidFill>
                            <a:srgbClr val="002060"/>
                          </a:solidFill>
                          <a:latin typeface="+mn-lt"/>
                        </a:rPr>
                        <a:t>05,        M.Tech</a:t>
                      </a:r>
                      <a:r>
                        <a:rPr lang="en-IN" sz="1600" b="1" dirty="0">
                          <a:solidFill>
                            <a:srgbClr val="002060"/>
                          </a:solidFill>
                          <a:latin typeface="+mn-lt"/>
                        </a:rPr>
                        <a:t>. – </a:t>
                      </a:r>
                      <a:r>
                        <a:rPr lang="en-IN" sz="1600" b="1" dirty="0" smtClean="0">
                          <a:solidFill>
                            <a:srgbClr val="002060"/>
                          </a:solidFill>
                          <a:latin typeface="+mn-lt"/>
                        </a:rPr>
                        <a:t>23</a:t>
                      </a:r>
                      <a:r>
                        <a:rPr lang="en-IN" sz="1600" b="1" baseline="0" dirty="0" smtClean="0">
                          <a:solidFill>
                            <a:srgbClr val="002060"/>
                          </a:solidFill>
                          <a:latin typeface="+mn-lt"/>
                        </a:rPr>
                        <a:t> </a:t>
                      </a:r>
                      <a:r>
                        <a:rPr lang="en-IN" sz="1600" b="1" baseline="0" dirty="0">
                          <a:solidFill>
                            <a:srgbClr val="002060"/>
                          </a:solidFill>
                          <a:latin typeface="+mn-lt"/>
                        </a:rPr>
                        <a:t>; </a:t>
                      </a:r>
                      <a:r>
                        <a:rPr lang="en-IN" sz="1600" b="1" baseline="0" dirty="0" smtClean="0">
                          <a:solidFill>
                            <a:srgbClr val="002060"/>
                          </a:solidFill>
                          <a:latin typeface="+mn-lt"/>
                        </a:rPr>
                        <a:t>                </a:t>
                      </a:r>
                      <a:r>
                        <a:rPr lang="en-IN" sz="1600" b="1" dirty="0" smtClean="0">
                          <a:solidFill>
                            <a:srgbClr val="C00000"/>
                          </a:solidFill>
                          <a:latin typeface="+mn-lt"/>
                        </a:rPr>
                        <a:t>Total – </a:t>
                      </a:r>
                      <a:r>
                        <a:rPr lang="en-IN" sz="1600" b="1" dirty="0">
                          <a:solidFill>
                            <a:srgbClr val="C00000"/>
                          </a:solidFill>
                          <a:latin typeface="+mn-lt"/>
                        </a:rPr>
                        <a:t>28</a:t>
                      </a:r>
                    </a:p>
                  </a:txBody>
                  <a:tcPr/>
                </a:tc>
                <a:extLst>
                  <a:ext uri="{0D108BD9-81ED-4DB2-BD59-A6C34878D82A}">
                    <a16:rowId xmlns:a16="http://schemas.microsoft.com/office/drawing/2014/main" xmlns="" val="10005"/>
                  </a:ext>
                </a:extLst>
              </a:tr>
              <a:tr h="1473520">
                <a:tc>
                  <a:txBody>
                    <a:bodyPr/>
                    <a:lstStyle/>
                    <a:p>
                      <a:r>
                        <a:rPr lang="en-IN" sz="1600" b="1" dirty="0"/>
                        <a:t>Present Technical &amp; Support</a:t>
                      </a:r>
                      <a:r>
                        <a:rPr lang="en-IN" sz="1600" b="1" baseline="0" dirty="0"/>
                        <a:t> </a:t>
                      </a:r>
                      <a:r>
                        <a:rPr lang="en-IN" sz="1600" b="1" dirty="0"/>
                        <a:t>Staff</a:t>
                      </a:r>
                    </a:p>
                  </a:txBody>
                  <a:tcPr>
                    <a:solidFill>
                      <a:schemeClr val="accent5">
                        <a:lumMod val="20000"/>
                        <a:lumOff val="80000"/>
                      </a:schemeClr>
                    </a:solidFill>
                  </a:tcPr>
                </a:tc>
                <a:tc>
                  <a:txBody>
                    <a:bodyPr/>
                    <a:lstStyle/>
                    <a:p>
                      <a:r>
                        <a:rPr lang="en-IN" sz="1600" b="1" dirty="0" smtClean="0">
                          <a:solidFill>
                            <a:srgbClr val="002060"/>
                          </a:solidFill>
                          <a:latin typeface="+mn-lt"/>
                        </a:rPr>
                        <a:t>Foreman(BE) -                               </a:t>
                      </a:r>
                      <a:r>
                        <a:rPr lang="en-IN" sz="1600" b="1" baseline="0" dirty="0" smtClean="0">
                          <a:solidFill>
                            <a:srgbClr val="002060"/>
                          </a:solidFill>
                          <a:latin typeface="+mn-lt"/>
                        </a:rPr>
                        <a:t>  </a:t>
                      </a:r>
                      <a:r>
                        <a:rPr lang="en-IN" sz="1600" b="1" dirty="0" smtClean="0">
                          <a:solidFill>
                            <a:srgbClr val="002060"/>
                          </a:solidFill>
                          <a:latin typeface="+mn-lt"/>
                        </a:rPr>
                        <a:t>01, </a:t>
                      </a:r>
                    </a:p>
                    <a:p>
                      <a:r>
                        <a:rPr lang="en-IN" sz="1600" b="1" dirty="0" smtClean="0">
                          <a:solidFill>
                            <a:srgbClr val="002060"/>
                          </a:solidFill>
                          <a:latin typeface="+mn-lt"/>
                        </a:rPr>
                        <a:t>Instructors(BE, Diploma)-             06, </a:t>
                      </a:r>
                    </a:p>
                    <a:p>
                      <a:r>
                        <a:rPr lang="en-IN" sz="1600" b="1" dirty="0" smtClean="0">
                          <a:solidFill>
                            <a:srgbClr val="002060"/>
                          </a:solidFill>
                          <a:latin typeface="+mn-lt"/>
                        </a:rPr>
                        <a:t>Assistant Electrician(SSLC)-          01,</a:t>
                      </a:r>
                      <a:r>
                        <a:rPr lang="en-IN" sz="1600" b="1" baseline="0" dirty="0" smtClean="0">
                          <a:solidFill>
                            <a:srgbClr val="002060"/>
                          </a:solidFill>
                          <a:latin typeface="+mn-lt"/>
                        </a:rPr>
                        <a:t> </a:t>
                      </a:r>
                      <a:endParaRPr lang="en-IN" sz="1600" b="1" dirty="0" smtClean="0">
                        <a:solidFill>
                          <a:srgbClr val="002060"/>
                        </a:solidFill>
                        <a:latin typeface="+mn-lt"/>
                      </a:endParaRPr>
                    </a:p>
                    <a:p>
                      <a:r>
                        <a:rPr lang="en-IN" sz="1600" b="1" dirty="0" smtClean="0">
                          <a:solidFill>
                            <a:srgbClr val="002060"/>
                          </a:solidFill>
                          <a:latin typeface="+mn-lt"/>
                        </a:rPr>
                        <a:t>Assistant Instructor(ITI) –             01</a:t>
                      </a:r>
                      <a:r>
                        <a:rPr lang="en-IN" sz="1600" b="1" baseline="0" dirty="0" smtClean="0">
                          <a:solidFill>
                            <a:srgbClr val="002060"/>
                          </a:solidFill>
                          <a:latin typeface="+mn-lt"/>
                        </a:rPr>
                        <a:t>,  </a:t>
                      </a:r>
                    </a:p>
                    <a:p>
                      <a:r>
                        <a:rPr lang="en-IN" sz="1600" b="1" baseline="0" dirty="0" smtClean="0">
                          <a:solidFill>
                            <a:srgbClr val="002060"/>
                          </a:solidFill>
                          <a:latin typeface="+mn-lt"/>
                        </a:rPr>
                        <a:t>Attender(SSLC)-                              01, </a:t>
                      </a:r>
                    </a:p>
                    <a:p>
                      <a:r>
                        <a:rPr lang="en-IN" sz="1600" b="1" baseline="0" dirty="0" smtClean="0">
                          <a:solidFill>
                            <a:srgbClr val="002060"/>
                          </a:solidFill>
                          <a:latin typeface="+mn-lt"/>
                        </a:rPr>
                        <a:t>Peon-                                                02 ; </a:t>
                      </a:r>
                    </a:p>
                    <a:p>
                      <a:r>
                        <a:rPr lang="en-IN" sz="1600" b="1" baseline="0" dirty="0" smtClean="0">
                          <a:solidFill>
                            <a:srgbClr val="C00000"/>
                          </a:solidFill>
                          <a:latin typeface="+mn-lt"/>
                        </a:rPr>
                        <a:t>                                            Total -  12</a:t>
                      </a:r>
                      <a:endParaRPr lang="en-IN" sz="1600" b="1" dirty="0">
                        <a:solidFill>
                          <a:srgbClr val="C00000"/>
                        </a:solidFill>
                        <a:latin typeface="+mn-lt"/>
                      </a:endParaRPr>
                    </a:p>
                  </a:txBody>
                  <a:tcPr/>
                </a:tc>
                <a:extLst>
                  <a:ext uri="{0D108BD9-81ED-4DB2-BD59-A6C34878D82A}">
                    <a16:rowId xmlns:a16="http://schemas.microsoft.com/office/drawing/2014/main" xmlns="" val="10006"/>
                  </a:ext>
                </a:extLst>
              </a:tr>
              <a:tr h="461394">
                <a:tc>
                  <a:txBody>
                    <a:bodyPr/>
                    <a:lstStyle/>
                    <a:p>
                      <a:r>
                        <a:rPr lang="en-IN" sz="1600" b="1" dirty="0" smtClean="0"/>
                        <a:t>Start of M.Tech Program</a:t>
                      </a:r>
                      <a:endParaRPr lang="en-IN" sz="1600" b="1" dirty="0"/>
                    </a:p>
                  </a:txBody>
                  <a:tcPr>
                    <a:solidFill>
                      <a:schemeClr val="accent5">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1600" b="1" baseline="0" dirty="0" smtClean="0">
                          <a:solidFill>
                            <a:srgbClr val="002060"/>
                          </a:solidFill>
                          <a:latin typeface="+mn-lt"/>
                        </a:rPr>
                        <a:t>2010-11                  </a:t>
                      </a:r>
                      <a:r>
                        <a:rPr lang="en-IN" sz="1600" b="1" dirty="0" smtClean="0"/>
                        <a:t>(</a:t>
                      </a:r>
                      <a:r>
                        <a:rPr lang="en-IN" sz="1600" b="1" dirty="0" smtClean="0">
                          <a:solidFill>
                            <a:srgbClr val="002060"/>
                          </a:solidFill>
                          <a:latin typeface="+mn-lt"/>
                        </a:rPr>
                        <a:t>VLSI</a:t>
                      </a:r>
                      <a:r>
                        <a:rPr lang="en-IN" sz="1600" b="1" baseline="0" dirty="0" smtClean="0">
                          <a:solidFill>
                            <a:srgbClr val="002060"/>
                          </a:solidFill>
                          <a:latin typeface="+mn-lt"/>
                        </a:rPr>
                        <a:t> Design and Embedded Systems )</a:t>
                      </a:r>
                      <a:endParaRPr lang="en-IN" sz="1600" b="1" dirty="0">
                        <a:solidFill>
                          <a:srgbClr val="002060"/>
                        </a:solidFill>
                        <a:latin typeface="+mn-lt"/>
                      </a:endParaRPr>
                    </a:p>
                  </a:txBody>
                  <a:tcPr/>
                </a:tc>
                <a:extLst>
                  <a:ext uri="{0D108BD9-81ED-4DB2-BD59-A6C34878D82A}">
                    <a16:rowId xmlns:a16="http://schemas.microsoft.com/office/drawing/2014/main" xmlns="" val="10007"/>
                  </a:ext>
                </a:extLst>
              </a:tr>
              <a:tr h="474523">
                <a:tc>
                  <a:txBody>
                    <a:bodyPr/>
                    <a:lstStyle/>
                    <a:p>
                      <a:r>
                        <a:rPr lang="en-IN" sz="1600" b="1" dirty="0" smtClean="0"/>
                        <a:t>Research </a:t>
                      </a:r>
                      <a:r>
                        <a:rPr lang="en-IN" sz="1600" b="1" dirty="0"/>
                        <a:t>Guides/Supervisors  (For Ph.D. programme)</a:t>
                      </a:r>
                    </a:p>
                  </a:txBody>
                  <a:tcPr>
                    <a:solidFill>
                      <a:schemeClr val="accent5">
                        <a:lumMod val="20000"/>
                        <a:lumOff val="80000"/>
                      </a:schemeClr>
                    </a:solidFill>
                  </a:tcPr>
                </a:tc>
                <a:tc>
                  <a:txBody>
                    <a:bodyPr/>
                    <a:lstStyle/>
                    <a:p>
                      <a:r>
                        <a:rPr lang="en-IN" sz="1600" b="1" dirty="0">
                          <a:solidFill>
                            <a:srgbClr val="002060"/>
                          </a:solidFill>
                          <a:latin typeface="+mn-lt"/>
                        </a:rPr>
                        <a:t>04</a:t>
                      </a:r>
                    </a:p>
                  </a:txBody>
                  <a:tcPr/>
                </a:tc>
                <a:extLst>
                  <a:ext uri="{0D108BD9-81ED-4DB2-BD59-A6C34878D82A}">
                    <a16:rowId xmlns:a16="http://schemas.microsoft.com/office/drawing/2014/main" xmlns="" val="10008"/>
                  </a:ext>
                </a:extLst>
              </a:tr>
            </a:tbl>
          </a:graphicData>
        </a:graphic>
      </p:graphicFrame>
      <p:sp>
        <p:nvSpPr>
          <p:cNvPr id="8" name="Slide Number Placeholder 7"/>
          <p:cNvSpPr>
            <a:spLocks noGrp="1"/>
          </p:cNvSpPr>
          <p:nvPr>
            <p:ph type="sldNum" sz="quarter" idx="12"/>
          </p:nvPr>
        </p:nvSpPr>
        <p:spPr>
          <a:xfrm flipH="1">
            <a:off x="11459634" y="6538586"/>
            <a:ext cx="371198" cy="319414"/>
          </a:xfrm>
          <a:solidFill>
            <a:srgbClr val="FF0000"/>
          </a:solidFill>
          <a:ln>
            <a:solidFill>
              <a:schemeClr val="accent4">
                <a:lumMod val="60000"/>
                <a:lumOff val="40000"/>
              </a:schemeClr>
            </a:solidFill>
          </a:ln>
        </p:spPr>
        <p:txBody>
          <a:bodyPr/>
          <a:lstStyle/>
          <a:p>
            <a:pPr algn="ctr"/>
            <a:r>
              <a:rPr lang="en-IN" sz="1800" dirty="0" smtClean="0">
                <a:solidFill>
                  <a:schemeClr val="bg1"/>
                </a:solidFill>
              </a:rPr>
              <a:t>3</a:t>
            </a:r>
            <a:endParaRPr lang="en-IN" sz="1800" dirty="0">
              <a:solidFill>
                <a:schemeClr val="bg1"/>
              </a:solidFill>
            </a:endParaRPr>
          </a:p>
        </p:txBody>
      </p:sp>
    </p:spTree>
    <p:extLst>
      <p:ext uri="{BB962C8B-B14F-4D97-AF65-F5344CB8AC3E}">
        <p14:creationId xmlns:p14="http://schemas.microsoft.com/office/powerpoint/2010/main" val="72553522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 y="0"/>
            <a:ext cx="1415442" cy="6858000"/>
          </a:xfrm>
          <a:prstGeom prst="rect">
            <a:avLst/>
          </a:prstGeom>
          <a:solidFill>
            <a:schemeClr val="accent4">
              <a:lumMod val="20000"/>
              <a:lumOff val="8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 name="Rectangle 4"/>
          <p:cNvSpPr/>
          <p:nvPr/>
        </p:nvSpPr>
        <p:spPr>
          <a:xfrm>
            <a:off x="1415442" y="6538586"/>
            <a:ext cx="9870510" cy="319414"/>
          </a:xfrm>
          <a:prstGeom prst="rect">
            <a:avLst/>
          </a:prstGeom>
          <a:solidFill>
            <a:schemeClr val="accent4">
              <a:lumMod val="20000"/>
              <a:lumOff val="8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C00000"/>
                </a:solidFill>
              </a:rPr>
              <a:t>Department of Electronics and Communication Engineering</a:t>
            </a:r>
            <a:endParaRPr lang="en-IN" b="1" dirty="0">
              <a:solidFill>
                <a:srgbClr val="C00000"/>
              </a:solidFill>
            </a:endParaRPr>
          </a:p>
        </p:txBody>
      </p:sp>
      <p:sp>
        <p:nvSpPr>
          <p:cNvPr id="6" name="Rectangle 5"/>
          <p:cNvSpPr/>
          <p:nvPr/>
        </p:nvSpPr>
        <p:spPr>
          <a:xfrm>
            <a:off x="1240077" y="0"/>
            <a:ext cx="175364" cy="6858000"/>
          </a:xfrm>
          <a:prstGeom prst="rect">
            <a:avLst/>
          </a:prstGeom>
          <a:solidFill>
            <a:srgbClr val="C0000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 name="Rounded Rectangle 6"/>
          <p:cNvSpPr/>
          <p:nvPr/>
        </p:nvSpPr>
        <p:spPr>
          <a:xfrm>
            <a:off x="11586575" y="6538586"/>
            <a:ext cx="488515" cy="319414"/>
          </a:xfrm>
          <a:prstGeom prst="roundRect">
            <a:avLst/>
          </a:prstGeom>
          <a:solidFill>
            <a:srgbClr val="C00000"/>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solidFill>
              </a:rPr>
              <a:t>39</a:t>
            </a:r>
            <a:endParaRPr lang="en-IN" dirty="0">
              <a:solidFill>
                <a:schemeClr val="bg1"/>
              </a:solidFill>
            </a:endParaRPr>
          </a:p>
        </p:txBody>
      </p:sp>
      <p:cxnSp>
        <p:nvCxnSpPr>
          <p:cNvPr id="11" name="Straight Connector 10"/>
          <p:cNvCxnSpPr/>
          <p:nvPr/>
        </p:nvCxnSpPr>
        <p:spPr>
          <a:xfrm flipV="1">
            <a:off x="1791222" y="759629"/>
            <a:ext cx="10039610" cy="12527"/>
          </a:xfrm>
          <a:prstGeom prst="line">
            <a:avLst/>
          </a:prstGeom>
          <a:ln w="38100"/>
        </p:spPr>
        <p:style>
          <a:lnRef idx="3">
            <a:schemeClr val="accent2"/>
          </a:lnRef>
          <a:fillRef idx="0">
            <a:schemeClr val="accent2"/>
          </a:fillRef>
          <a:effectRef idx="2">
            <a:schemeClr val="accent2"/>
          </a:effectRef>
          <a:fontRef idx="minor">
            <a:schemeClr val="tx1"/>
          </a:fontRef>
        </p:style>
      </p:cxnSp>
      <p:pic>
        <p:nvPicPr>
          <p:cNvPr id="21"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1033" y="116632"/>
            <a:ext cx="1026591" cy="960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ectangle 11"/>
          <p:cNvSpPr/>
          <p:nvPr/>
        </p:nvSpPr>
        <p:spPr>
          <a:xfrm>
            <a:off x="1791222" y="116632"/>
            <a:ext cx="10039610" cy="523220"/>
          </a:xfrm>
          <a:prstGeom prst="rect">
            <a:avLst/>
          </a:prstGeom>
        </p:spPr>
        <p:txBody>
          <a:bodyPr wrap="square">
            <a:spAutoFit/>
          </a:bodyPr>
          <a:lstStyle/>
          <a:p>
            <a:pPr algn="ctr"/>
            <a:r>
              <a:rPr lang="en-IN" sz="2800" b="1" dirty="0">
                <a:solidFill>
                  <a:srgbClr val="002060"/>
                </a:solidFill>
                <a:latin typeface="Times New Roman" pitchFamily="18" charset="0"/>
                <a:cs typeface="Times New Roman" pitchFamily="18" charset="0"/>
              </a:rPr>
              <a:t>Criterion 4 -  </a:t>
            </a:r>
            <a:r>
              <a:rPr lang="en-IN" sz="2800" b="1" dirty="0" smtClean="0">
                <a:solidFill>
                  <a:srgbClr val="002060"/>
                </a:solidFill>
                <a:latin typeface="Times New Roman" pitchFamily="18" charset="0"/>
                <a:cs typeface="Times New Roman" pitchFamily="18" charset="0"/>
              </a:rPr>
              <a:t>Students </a:t>
            </a:r>
            <a:r>
              <a:rPr lang="en-IN" sz="2800" b="1" dirty="0">
                <a:solidFill>
                  <a:srgbClr val="002060"/>
                </a:solidFill>
                <a:latin typeface="Times New Roman" pitchFamily="18" charset="0"/>
                <a:cs typeface="Times New Roman" pitchFamily="18" charset="0"/>
              </a:rPr>
              <a:t>Performance</a:t>
            </a:r>
          </a:p>
        </p:txBody>
      </p:sp>
      <p:pic>
        <p:nvPicPr>
          <p:cNvPr id="13" name="Picture 12"/>
          <p:cNvPicPr>
            <a:picLocks noChangeAspect="1"/>
          </p:cNvPicPr>
          <p:nvPr/>
        </p:nvPicPr>
        <p:blipFill>
          <a:blip r:embed="rId3"/>
          <a:stretch>
            <a:fillRect/>
          </a:stretch>
        </p:blipFill>
        <p:spPr>
          <a:xfrm>
            <a:off x="6517475" y="1072585"/>
            <a:ext cx="4112188" cy="2676946"/>
          </a:xfrm>
          <a:prstGeom prst="rect">
            <a:avLst/>
          </a:prstGeom>
        </p:spPr>
      </p:pic>
      <p:pic>
        <p:nvPicPr>
          <p:cNvPr id="16" name="Picture 15"/>
          <p:cNvPicPr>
            <a:picLocks noChangeAspect="1"/>
          </p:cNvPicPr>
          <p:nvPr/>
        </p:nvPicPr>
        <p:blipFill>
          <a:blip r:embed="rId4" cstate="print"/>
          <a:stretch>
            <a:fillRect/>
          </a:stretch>
        </p:blipFill>
        <p:spPr>
          <a:xfrm>
            <a:off x="6517475" y="3853508"/>
            <a:ext cx="4053934" cy="2533709"/>
          </a:xfrm>
          <a:prstGeom prst="rect">
            <a:avLst/>
          </a:prstGeom>
        </p:spPr>
      </p:pic>
      <p:pic>
        <p:nvPicPr>
          <p:cNvPr id="4098" name="Picture 2" descr="C:\Users\Lenovo\Downloads\IMG-20210831-WA0024.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109537" y="3853508"/>
            <a:ext cx="4130842" cy="2669749"/>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2" descr="blob:https://web.whatsapp.com/d264de7a-6610-4a04-b785-99f42d884897"/>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pic>
        <p:nvPicPr>
          <p:cNvPr id="3075"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432009" y="838200"/>
            <a:ext cx="3350724" cy="29342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0645882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 y="0"/>
            <a:ext cx="1415442" cy="6858000"/>
          </a:xfrm>
          <a:prstGeom prst="rect">
            <a:avLst/>
          </a:prstGeom>
          <a:solidFill>
            <a:schemeClr val="accent4">
              <a:lumMod val="20000"/>
              <a:lumOff val="8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 name="Rectangle 4"/>
          <p:cNvSpPr/>
          <p:nvPr/>
        </p:nvSpPr>
        <p:spPr>
          <a:xfrm>
            <a:off x="1415442" y="6538586"/>
            <a:ext cx="9870510" cy="319414"/>
          </a:xfrm>
          <a:prstGeom prst="rect">
            <a:avLst/>
          </a:prstGeom>
          <a:solidFill>
            <a:schemeClr val="accent4">
              <a:lumMod val="20000"/>
              <a:lumOff val="8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C00000"/>
                </a:solidFill>
              </a:rPr>
              <a:t>Department of Electronics and Communication Engineering</a:t>
            </a:r>
            <a:endParaRPr lang="en-IN" b="1" dirty="0">
              <a:solidFill>
                <a:srgbClr val="C00000"/>
              </a:solidFill>
            </a:endParaRPr>
          </a:p>
        </p:txBody>
      </p:sp>
      <p:sp>
        <p:nvSpPr>
          <p:cNvPr id="6" name="Rectangle 5"/>
          <p:cNvSpPr/>
          <p:nvPr/>
        </p:nvSpPr>
        <p:spPr>
          <a:xfrm>
            <a:off x="1240077" y="0"/>
            <a:ext cx="175364" cy="6858000"/>
          </a:xfrm>
          <a:prstGeom prst="rect">
            <a:avLst/>
          </a:prstGeom>
          <a:solidFill>
            <a:srgbClr val="C0000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 name="Rounded Rectangle 6"/>
          <p:cNvSpPr/>
          <p:nvPr/>
        </p:nvSpPr>
        <p:spPr>
          <a:xfrm>
            <a:off x="11586575" y="6538586"/>
            <a:ext cx="488515" cy="319414"/>
          </a:xfrm>
          <a:prstGeom prst="roundRect">
            <a:avLst/>
          </a:prstGeom>
          <a:solidFill>
            <a:srgbClr val="C00000"/>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solidFill>
              </a:rPr>
              <a:t>40</a:t>
            </a:r>
            <a:endParaRPr lang="en-IN" dirty="0">
              <a:solidFill>
                <a:schemeClr val="bg1"/>
              </a:solidFill>
            </a:endParaRPr>
          </a:p>
        </p:txBody>
      </p:sp>
      <p:cxnSp>
        <p:nvCxnSpPr>
          <p:cNvPr id="11" name="Straight Connector 10"/>
          <p:cNvCxnSpPr/>
          <p:nvPr/>
        </p:nvCxnSpPr>
        <p:spPr>
          <a:xfrm flipV="1">
            <a:off x="1791222" y="759629"/>
            <a:ext cx="10039610" cy="12527"/>
          </a:xfrm>
          <a:prstGeom prst="line">
            <a:avLst/>
          </a:prstGeom>
          <a:ln w="38100"/>
        </p:spPr>
        <p:style>
          <a:lnRef idx="3">
            <a:schemeClr val="accent2"/>
          </a:lnRef>
          <a:fillRef idx="0">
            <a:schemeClr val="accent2"/>
          </a:fillRef>
          <a:effectRef idx="2">
            <a:schemeClr val="accent2"/>
          </a:effectRef>
          <a:fontRef idx="minor">
            <a:schemeClr val="tx1"/>
          </a:fontRef>
        </p:style>
      </p:cxnSp>
      <p:pic>
        <p:nvPicPr>
          <p:cNvPr id="21"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1033" y="116632"/>
            <a:ext cx="1026591" cy="960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ectangle 11"/>
          <p:cNvSpPr/>
          <p:nvPr/>
        </p:nvSpPr>
        <p:spPr>
          <a:xfrm>
            <a:off x="1791222" y="116632"/>
            <a:ext cx="10039610" cy="523220"/>
          </a:xfrm>
          <a:prstGeom prst="rect">
            <a:avLst/>
          </a:prstGeom>
        </p:spPr>
        <p:txBody>
          <a:bodyPr wrap="square">
            <a:spAutoFit/>
          </a:bodyPr>
          <a:lstStyle/>
          <a:p>
            <a:pPr algn="ctr"/>
            <a:r>
              <a:rPr lang="en-IN" sz="2800" b="1" dirty="0" smtClean="0">
                <a:solidFill>
                  <a:srgbClr val="002060"/>
                </a:solidFill>
                <a:latin typeface="Times New Roman" pitchFamily="18" charset="0"/>
                <a:cs typeface="Times New Roman" pitchFamily="18" charset="0"/>
              </a:rPr>
              <a:t>Criterion 5 -  Faculty Information and Contribution</a:t>
            </a:r>
            <a:endParaRPr lang="en-IN" sz="2800" b="1" dirty="0">
              <a:solidFill>
                <a:srgbClr val="002060"/>
              </a:solidFill>
              <a:latin typeface="Times New Roman" pitchFamily="18" charset="0"/>
              <a:cs typeface="Times New Roman" pitchFamily="18" charset="0"/>
            </a:endParaRPr>
          </a:p>
        </p:txBody>
      </p:sp>
      <p:graphicFrame>
        <p:nvGraphicFramePr>
          <p:cNvPr id="9" name="Table 8"/>
          <p:cNvGraphicFramePr>
            <a:graphicFrameLocks noGrp="1"/>
          </p:cNvGraphicFramePr>
          <p:nvPr>
            <p:extLst>
              <p:ext uri="{D42A27DB-BD31-4B8C-83A1-F6EECF244321}">
                <p14:modId xmlns:p14="http://schemas.microsoft.com/office/powerpoint/2010/main" val="4017390637"/>
              </p:ext>
            </p:extLst>
          </p:nvPr>
        </p:nvGraphicFramePr>
        <p:xfrm>
          <a:off x="1498600" y="872788"/>
          <a:ext cx="10576489" cy="5653319"/>
        </p:xfrm>
        <a:graphic>
          <a:graphicData uri="http://schemas.openxmlformats.org/drawingml/2006/table">
            <a:tbl>
              <a:tblPr firstRow="1" firstCol="1" bandRow="1">
                <a:effectLst>
                  <a:innerShdw blurRad="114300">
                    <a:prstClr val="black"/>
                  </a:innerShdw>
                </a:effectLst>
                <a:tableStyleId>{5940675A-B579-460E-94D1-54222C63F5DA}</a:tableStyleId>
              </a:tblPr>
              <a:tblGrid>
                <a:gridCol w="594947">
                  <a:extLst>
                    <a:ext uri="{9D8B030D-6E8A-4147-A177-3AD203B41FA5}">
                      <a16:colId xmlns:a16="http://schemas.microsoft.com/office/drawing/2014/main" xmlns="" val="20000"/>
                    </a:ext>
                  </a:extLst>
                </a:gridCol>
                <a:gridCol w="1965744">
                  <a:extLst>
                    <a:ext uri="{9D8B030D-6E8A-4147-A177-3AD203B41FA5}">
                      <a16:colId xmlns:a16="http://schemas.microsoft.com/office/drawing/2014/main" xmlns="" val="20001"/>
                    </a:ext>
                  </a:extLst>
                </a:gridCol>
                <a:gridCol w="1411304">
                  <a:extLst>
                    <a:ext uri="{9D8B030D-6E8A-4147-A177-3AD203B41FA5}">
                      <a16:colId xmlns:a16="http://schemas.microsoft.com/office/drawing/2014/main" xmlns="" val="20002"/>
                    </a:ext>
                  </a:extLst>
                </a:gridCol>
                <a:gridCol w="1755729">
                  <a:extLst>
                    <a:ext uri="{9D8B030D-6E8A-4147-A177-3AD203B41FA5}">
                      <a16:colId xmlns:a16="http://schemas.microsoft.com/office/drawing/2014/main" xmlns="" val="20003"/>
                    </a:ext>
                  </a:extLst>
                </a:gridCol>
                <a:gridCol w="2562499"/>
                <a:gridCol w="1131476"/>
                <a:gridCol w="1154790"/>
              </a:tblGrid>
              <a:tr h="77728">
                <a:tc>
                  <a:txBody>
                    <a:bodyPr/>
                    <a:lstStyle/>
                    <a:p>
                      <a:pPr algn="ctr">
                        <a:lnSpc>
                          <a:spcPct val="150000"/>
                        </a:lnSpc>
                        <a:spcAft>
                          <a:spcPts val="0"/>
                        </a:spcAft>
                      </a:pPr>
                      <a:r>
                        <a:rPr lang="en-IN" sz="1600" b="1" dirty="0" err="1">
                          <a:effectLst/>
                        </a:rPr>
                        <a:t>Sl.No</a:t>
                      </a:r>
                      <a:endParaRPr lang="en-IN" sz="1600" b="1" dirty="0">
                        <a:effectLst/>
                        <a:latin typeface="Calibri" panose="020F0502020204030204" pitchFamily="34" charset="0"/>
                        <a:ea typeface="Calibri" panose="020F0502020204030204" pitchFamily="34" charset="0"/>
                        <a:cs typeface="Tunga"/>
                      </a:endParaRPr>
                    </a:p>
                  </a:txBody>
                  <a:tcPr marL="68580" marR="68580" marT="0" marB="0">
                    <a:solidFill>
                      <a:schemeClr val="accent3">
                        <a:lumMod val="20000"/>
                        <a:lumOff val="80000"/>
                      </a:schemeClr>
                    </a:solidFill>
                  </a:tcPr>
                </a:tc>
                <a:tc>
                  <a:txBody>
                    <a:bodyPr/>
                    <a:lstStyle/>
                    <a:p>
                      <a:pPr algn="ctr">
                        <a:lnSpc>
                          <a:spcPct val="150000"/>
                        </a:lnSpc>
                        <a:spcAft>
                          <a:spcPts val="0"/>
                        </a:spcAft>
                      </a:pPr>
                      <a:r>
                        <a:rPr lang="en-IN" sz="1600" b="1" dirty="0">
                          <a:effectLst/>
                        </a:rPr>
                        <a:t>Faculty Name</a:t>
                      </a:r>
                      <a:endParaRPr lang="en-IN" sz="1600" b="1" dirty="0">
                        <a:effectLst/>
                        <a:latin typeface="Calibri" panose="020F0502020204030204" pitchFamily="34" charset="0"/>
                        <a:ea typeface="Calibri" panose="020F0502020204030204" pitchFamily="34" charset="0"/>
                        <a:cs typeface="Tunga"/>
                      </a:endParaRPr>
                    </a:p>
                  </a:txBody>
                  <a:tcPr marL="68580" marR="68580" marT="0" marB="0">
                    <a:solidFill>
                      <a:schemeClr val="accent3">
                        <a:lumMod val="20000"/>
                        <a:lumOff val="80000"/>
                      </a:schemeClr>
                    </a:solidFill>
                  </a:tcPr>
                </a:tc>
                <a:tc>
                  <a:txBody>
                    <a:bodyPr/>
                    <a:lstStyle/>
                    <a:p>
                      <a:pPr algn="ctr">
                        <a:lnSpc>
                          <a:spcPct val="150000"/>
                        </a:lnSpc>
                        <a:spcAft>
                          <a:spcPts val="0"/>
                        </a:spcAft>
                      </a:pPr>
                      <a:r>
                        <a:rPr lang="en-IN" sz="1600" b="1" dirty="0">
                          <a:effectLst/>
                        </a:rPr>
                        <a:t>Qualification</a:t>
                      </a:r>
                      <a:endParaRPr lang="en-IN" sz="1600" b="1" dirty="0">
                        <a:effectLst/>
                        <a:latin typeface="Calibri" panose="020F0502020204030204" pitchFamily="34" charset="0"/>
                        <a:ea typeface="Calibri" panose="020F0502020204030204" pitchFamily="34" charset="0"/>
                        <a:cs typeface="Tunga"/>
                      </a:endParaRPr>
                    </a:p>
                  </a:txBody>
                  <a:tcPr marL="68580" marR="68580" marT="0" marB="0">
                    <a:solidFill>
                      <a:schemeClr val="accent3">
                        <a:lumMod val="20000"/>
                        <a:lumOff val="80000"/>
                      </a:schemeClr>
                    </a:solidFill>
                  </a:tcPr>
                </a:tc>
                <a:tc>
                  <a:txBody>
                    <a:bodyPr/>
                    <a:lstStyle/>
                    <a:p>
                      <a:pPr algn="ctr">
                        <a:lnSpc>
                          <a:spcPct val="150000"/>
                        </a:lnSpc>
                        <a:spcAft>
                          <a:spcPts val="0"/>
                        </a:spcAft>
                      </a:pPr>
                      <a:r>
                        <a:rPr lang="en-IN" sz="1600" b="1" dirty="0">
                          <a:effectLst/>
                        </a:rPr>
                        <a:t>Designation</a:t>
                      </a:r>
                      <a:endParaRPr lang="en-IN" sz="1600" b="1" dirty="0">
                        <a:effectLst/>
                        <a:latin typeface="Calibri" panose="020F0502020204030204" pitchFamily="34" charset="0"/>
                        <a:ea typeface="Calibri" panose="020F0502020204030204" pitchFamily="34" charset="0"/>
                        <a:cs typeface="Tunga"/>
                      </a:endParaRPr>
                    </a:p>
                  </a:txBody>
                  <a:tcPr marL="68580" marR="68580" marT="0" marB="0">
                    <a:solidFill>
                      <a:schemeClr val="accent3">
                        <a:lumMod val="20000"/>
                        <a:lumOff val="80000"/>
                      </a:schemeClr>
                    </a:solidFill>
                  </a:tcPr>
                </a:tc>
                <a:tc>
                  <a:txBody>
                    <a:bodyPr/>
                    <a:lstStyle/>
                    <a:p>
                      <a:pPr algn="ctr">
                        <a:lnSpc>
                          <a:spcPct val="150000"/>
                        </a:lnSpc>
                        <a:spcAft>
                          <a:spcPts val="0"/>
                        </a:spcAft>
                      </a:pPr>
                      <a:r>
                        <a:rPr lang="en-IN" sz="1600" b="1" dirty="0" smtClean="0">
                          <a:effectLst/>
                          <a:latin typeface="Calibri" panose="020F0502020204030204" pitchFamily="34" charset="0"/>
                          <a:ea typeface="Calibri" panose="020F0502020204030204" pitchFamily="34" charset="0"/>
                          <a:cs typeface="Tunga"/>
                        </a:rPr>
                        <a:t>Specialization</a:t>
                      </a:r>
                      <a:endParaRPr lang="en-IN" sz="1600" b="1" dirty="0">
                        <a:effectLst/>
                        <a:latin typeface="Calibri" panose="020F0502020204030204" pitchFamily="34" charset="0"/>
                        <a:ea typeface="Calibri" panose="020F0502020204030204" pitchFamily="34" charset="0"/>
                        <a:cs typeface="Tunga"/>
                      </a:endParaRPr>
                    </a:p>
                  </a:txBody>
                  <a:tcPr marL="68580" marR="68580" marT="0" marB="0">
                    <a:solidFill>
                      <a:schemeClr val="accent3">
                        <a:lumMod val="20000"/>
                        <a:lumOff val="80000"/>
                      </a:schemeClr>
                    </a:solidFill>
                  </a:tcPr>
                </a:tc>
                <a:tc>
                  <a:txBody>
                    <a:bodyPr/>
                    <a:lstStyle/>
                    <a:p>
                      <a:pPr algn="ctr">
                        <a:lnSpc>
                          <a:spcPct val="100000"/>
                        </a:lnSpc>
                        <a:spcAft>
                          <a:spcPts val="0"/>
                        </a:spcAft>
                      </a:pPr>
                      <a:r>
                        <a:rPr lang="en-IN" sz="1600" b="1" dirty="0" smtClean="0">
                          <a:effectLst/>
                          <a:latin typeface="Calibri" panose="020F0502020204030204" pitchFamily="34" charset="0"/>
                          <a:ea typeface="Calibri" panose="020F0502020204030204" pitchFamily="34" charset="0"/>
                          <a:cs typeface="Tunga"/>
                        </a:rPr>
                        <a:t>Date of Joining</a:t>
                      </a:r>
                      <a:endParaRPr lang="en-IN" sz="1600" b="1" dirty="0">
                        <a:effectLst/>
                        <a:latin typeface="Calibri" panose="020F0502020204030204" pitchFamily="34" charset="0"/>
                        <a:ea typeface="Calibri" panose="020F0502020204030204" pitchFamily="34" charset="0"/>
                        <a:cs typeface="Tunga"/>
                      </a:endParaRPr>
                    </a:p>
                  </a:txBody>
                  <a:tcPr marL="68580" marR="68580" marT="0" marB="0">
                    <a:solidFill>
                      <a:schemeClr val="accent3">
                        <a:lumMod val="20000"/>
                        <a:lumOff val="80000"/>
                      </a:schemeClr>
                    </a:solidFill>
                  </a:tcPr>
                </a:tc>
                <a:tc>
                  <a:txBody>
                    <a:bodyPr/>
                    <a:lstStyle/>
                    <a:p>
                      <a:pPr algn="ctr">
                        <a:lnSpc>
                          <a:spcPct val="100000"/>
                        </a:lnSpc>
                        <a:spcAft>
                          <a:spcPts val="0"/>
                        </a:spcAft>
                      </a:pPr>
                      <a:r>
                        <a:rPr lang="en-IN" sz="1600" b="1" dirty="0" smtClean="0">
                          <a:effectLst/>
                          <a:latin typeface="Calibri" panose="020F0502020204030204" pitchFamily="34" charset="0"/>
                          <a:ea typeface="Calibri" panose="020F0502020204030204" pitchFamily="34" charset="0"/>
                          <a:cs typeface="Tunga"/>
                        </a:rPr>
                        <a:t>Type of association</a:t>
                      </a:r>
                      <a:endParaRPr lang="en-IN" sz="1600" b="1" dirty="0">
                        <a:effectLst/>
                        <a:latin typeface="Calibri" panose="020F0502020204030204" pitchFamily="34" charset="0"/>
                        <a:ea typeface="Calibri" panose="020F0502020204030204" pitchFamily="34" charset="0"/>
                        <a:cs typeface="Tunga"/>
                      </a:endParaRPr>
                    </a:p>
                  </a:txBody>
                  <a:tcPr marL="68580" marR="68580" marT="0" marB="0">
                    <a:solidFill>
                      <a:schemeClr val="accent3">
                        <a:lumMod val="20000"/>
                        <a:lumOff val="80000"/>
                      </a:schemeClr>
                    </a:solidFill>
                  </a:tcPr>
                </a:tc>
                <a:extLst>
                  <a:ext uri="{0D108BD9-81ED-4DB2-BD59-A6C34878D82A}">
                    <a16:rowId xmlns:a16="http://schemas.microsoft.com/office/drawing/2014/main" xmlns="" val="10000"/>
                  </a:ext>
                </a:extLst>
              </a:tr>
              <a:tr h="0">
                <a:tc>
                  <a:txBody>
                    <a:bodyPr/>
                    <a:lstStyle/>
                    <a:p>
                      <a:pPr algn="ctr">
                        <a:lnSpc>
                          <a:spcPct val="150000"/>
                        </a:lnSpc>
                        <a:spcAft>
                          <a:spcPts val="0"/>
                        </a:spcAft>
                      </a:pPr>
                      <a:r>
                        <a:rPr lang="en-IN" sz="1600" dirty="0">
                          <a:effectLst/>
                        </a:rPr>
                        <a:t>1</a:t>
                      </a:r>
                      <a:endParaRPr lang="en-IN" sz="1600" dirty="0">
                        <a:effectLst/>
                        <a:latin typeface="Calibri" panose="020F0502020204030204" pitchFamily="34" charset="0"/>
                        <a:ea typeface="Calibri" panose="020F0502020204030204" pitchFamily="34" charset="0"/>
                        <a:cs typeface="Tunga"/>
                      </a:endParaRPr>
                    </a:p>
                  </a:txBody>
                  <a:tcPr marL="68580" marR="68580" marT="0" marB="0">
                    <a:solidFill>
                      <a:schemeClr val="accent5">
                        <a:lumMod val="20000"/>
                        <a:lumOff val="80000"/>
                      </a:schemeClr>
                    </a:solidFill>
                  </a:tcPr>
                </a:tc>
                <a:tc>
                  <a:txBody>
                    <a:bodyPr/>
                    <a:lstStyle/>
                    <a:p>
                      <a:pPr>
                        <a:lnSpc>
                          <a:spcPct val="150000"/>
                        </a:lnSpc>
                        <a:spcAft>
                          <a:spcPts val="0"/>
                        </a:spcAft>
                      </a:pPr>
                      <a:r>
                        <a:rPr lang="en-IN" sz="1600" dirty="0" err="1">
                          <a:effectLst/>
                        </a:rPr>
                        <a:t>Dr.</a:t>
                      </a:r>
                      <a:r>
                        <a:rPr lang="en-IN" sz="1600" dirty="0">
                          <a:effectLst/>
                        </a:rPr>
                        <a:t> K N </a:t>
                      </a:r>
                      <a:r>
                        <a:rPr lang="en-IN" sz="1600" dirty="0" err="1">
                          <a:effectLst/>
                        </a:rPr>
                        <a:t>Muralidhara</a:t>
                      </a:r>
                      <a:endParaRPr lang="en-IN" sz="1600" dirty="0">
                        <a:effectLst/>
                        <a:latin typeface="Calibri" panose="020F0502020204030204" pitchFamily="34" charset="0"/>
                        <a:ea typeface="Calibri" panose="020F0502020204030204" pitchFamily="34" charset="0"/>
                        <a:cs typeface="Tunga"/>
                      </a:endParaRPr>
                    </a:p>
                  </a:txBody>
                  <a:tcPr marL="68580" marR="68580" marT="0" marB="0">
                    <a:solidFill>
                      <a:schemeClr val="accent5">
                        <a:lumMod val="20000"/>
                        <a:lumOff val="80000"/>
                      </a:schemeClr>
                    </a:solidFill>
                  </a:tcPr>
                </a:tc>
                <a:tc>
                  <a:txBody>
                    <a:bodyPr/>
                    <a:lstStyle/>
                    <a:p>
                      <a:pPr>
                        <a:lnSpc>
                          <a:spcPct val="150000"/>
                        </a:lnSpc>
                        <a:spcAft>
                          <a:spcPts val="0"/>
                        </a:spcAft>
                      </a:pPr>
                      <a:r>
                        <a:rPr lang="en-IN" sz="1600" dirty="0" smtClean="0">
                          <a:effectLst/>
                        </a:rPr>
                        <a:t>M.E., </a:t>
                      </a:r>
                      <a:r>
                        <a:rPr lang="en-IN" sz="1600" dirty="0">
                          <a:effectLst/>
                        </a:rPr>
                        <a:t>Ph.D (IIT)</a:t>
                      </a:r>
                      <a:endParaRPr lang="en-IN" sz="1600" dirty="0">
                        <a:effectLst/>
                        <a:latin typeface="Calibri" panose="020F0502020204030204" pitchFamily="34" charset="0"/>
                        <a:ea typeface="Calibri" panose="020F0502020204030204" pitchFamily="34" charset="0"/>
                        <a:cs typeface="Tunga"/>
                      </a:endParaRPr>
                    </a:p>
                  </a:txBody>
                  <a:tcPr marL="68580" marR="68580" marT="0" marB="0">
                    <a:solidFill>
                      <a:schemeClr val="accent5">
                        <a:lumMod val="20000"/>
                        <a:lumOff val="80000"/>
                      </a:schemeClr>
                    </a:solidFill>
                  </a:tcPr>
                </a:tc>
                <a:tc>
                  <a:txBody>
                    <a:bodyPr/>
                    <a:lstStyle/>
                    <a:p>
                      <a:pPr>
                        <a:lnSpc>
                          <a:spcPct val="150000"/>
                        </a:lnSpc>
                        <a:spcAft>
                          <a:spcPts val="0"/>
                        </a:spcAft>
                      </a:pPr>
                      <a:r>
                        <a:rPr lang="en-IN" sz="1600" dirty="0">
                          <a:effectLst/>
                        </a:rPr>
                        <a:t>Professor &amp; Head</a:t>
                      </a:r>
                      <a:endParaRPr lang="en-IN" sz="1600" dirty="0">
                        <a:effectLst/>
                        <a:latin typeface="Calibri" panose="020F0502020204030204" pitchFamily="34" charset="0"/>
                        <a:ea typeface="Calibri" panose="020F0502020204030204" pitchFamily="34" charset="0"/>
                        <a:cs typeface="Tunga"/>
                      </a:endParaRPr>
                    </a:p>
                  </a:txBody>
                  <a:tcPr marL="68580" marR="68580" marT="0" marB="0">
                    <a:solidFill>
                      <a:schemeClr val="accent5">
                        <a:lumMod val="20000"/>
                        <a:lumOff val="80000"/>
                      </a:schemeClr>
                    </a:solidFill>
                  </a:tcPr>
                </a:tc>
                <a:tc>
                  <a:txBody>
                    <a:bodyPr/>
                    <a:lstStyle/>
                    <a:p>
                      <a:pPr>
                        <a:lnSpc>
                          <a:spcPct val="100000"/>
                        </a:lnSpc>
                        <a:spcAft>
                          <a:spcPts val="0"/>
                        </a:spcAft>
                      </a:pPr>
                      <a:r>
                        <a:rPr lang="en-IN" sz="1200" b="1" dirty="0" smtClean="0">
                          <a:effectLst/>
                          <a:latin typeface="Calibri" panose="020F0502020204030204" pitchFamily="34" charset="0"/>
                          <a:ea typeface="Calibri" panose="020F0502020204030204" pitchFamily="34" charset="0"/>
                          <a:cs typeface="Tunga"/>
                        </a:rPr>
                        <a:t>Electronic Devices and Computer Simulation</a:t>
                      </a:r>
                      <a:endParaRPr lang="en-IN" sz="1200" b="1" dirty="0">
                        <a:effectLst/>
                        <a:latin typeface="Calibri" panose="020F0502020204030204" pitchFamily="34" charset="0"/>
                        <a:ea typeface="Calibri" panose="020F0502020204030204" pitchFamily="34" charset="0"/>
                        <a:cs typeface="Tunga"/>
                      </a:endParaRPr>
                    </a:p>
                  </a:txBody>
                  <a:tcPr marL="68580" marR="68580" marT="0" marB="0">
                    <a:solidFill>
                      <a:schemeClr val="accent5">
                        <a:lumMod val="20000"/>
                        <a:lumOff val="80000"/>
                      </a:schemeClr>
                    </a:solidFill>
                  </a:tcPr>
                </a:tc>
                <a:tc>
                  <a:txBody>
                    <a:bodyPr/>
                    <a:lstStyle/>
                    <a:p>
                      <a:pPr>
                        <a:lnSpc>
                          <a:spcPct val="150000"/>
                        </a:lnSpc>
                        <a:spcAft>
                          <a:spcPts val="0"/>
                        </a:spcAft>
                      </a:pPr>
                      <a:r>
                        <a:rPr lang="en-IN" sz="1600" dirty="0" smtClean="0">
                          <a:effectLst/>
                          <a:latin typeface="Calibri" panose="020F0502020204030204" pitchFamily="34" charset="0"/>
                          <a:ea typeface="Calibri" panose="020F0502020204030204" pitchFamily="34" charset="0"/>
                          <a:cs typeface="Tunga"/>
                        </a:rPr>
                        <a:t>26.08.2019</a:t>
                      </a:r>
                      <a:endParaRPr lang="en-IN" sz="1600" dirty="0">
                        <a:effectLst/>
                        <a:latin typeface="Calibri" panose="020F0502020204030204" pitchFamily="34" charset="0"/>
                        <a:ea typeface="Calibri" panose="020F0502020204030204" pitchFamily="34" charset="0"/>
                        <a:cs typeface="Tunga"/>
                      </a:endParaRPr>
                    </a:p>
                  </a:txBody>
                  <a:tcPr marL="68580" marR="68580" marT="0" marB="0">
                    <a:solidFill>
                      <a:schemeClr val="accent5">
                        <a:lumMod val="20000"/>
                        <a:lumOff val="80000"/>
                      </a:schemeClr>
                    </a:solidFill>
                  </a:tcPr>
                </a:tc>
                <a:tc>
                  <a:txBody>
                    <a:bodyPr/>
                    <a:lstStyle/>
                    <a:p>
                      <a:pPr>
                        <a:lnSpc>
                          <a:spcPct val="150000"/>
                        </a:lnSpc>
                        <a:spcAft>
                          <a:spcPts val="0"/>
                        </a:spcAft>
                      </a:pPr>
                      <a:r>
                        <a:rPr lang="en-IN" sz="1600" dirty="0" smtClean="0">
                          <a:effectLst/>
                          <a:latin typeface="Calibri" panose="020F0502020204030204" pitchFamily="34" charset="0"/>
                          <a:ea typeface="Calibri" panose="020F0502020204030204" pitchFamily="34" charset="0"/>
                          <a:cs typeface="Tunga"/>
                        </a:rPr>
                        <a:t>Regular</a:t>
                      </a:r>
                      <a:endParaRPr lang="en-IN" sz="1600" dirty="0">
                        <a:effectLst/>
                        <a:latin typeface="Calibri" panose="020F0502020204030204" pitchFamily="34" charset="0"/>
                        <a:ea typeface="Calibri" panose="020F0502020204030204" pitchFamily="34" charset="0"/>
                        <a:cs typeface="Tunga"/>
                      </a:endParaRPr>
                    </a:p>
                  </a:txBody>
                  <a:tcPr marL="68580" marR="68580" marT="0" marB="0">
                    <a:solidFill>
                      <a:schemeClr val="accent5">
                        <a:lumMod val="20000"/>
                        <a:lumOff val="80000"/>
                      </a:schemeClr>
                    </a:solidFill>
                  </a:tcPr>
                </a:tc>
                <a:extLst>
                  <a:ext uri="{0D108BD9-81ED-4DB2-BD59-A6C34878D82A}">
                    <a16:rowId xmlns:a16="http://schemas.microsoft.com/office/drawing/2014/main" xmlns="" val="10001"/>
                  </a:ext>
                </a:extLst>
              </a:tr>
              <a:tr h="0">
                <a:tc>
                  <a:txBody>
                    <a:bodyPr/>
                    <a:lstStyle/>
                    <a:p>
                      <a:pPr algn="ctr">
                        <a:lnSpc>
                          <a:spcPct val="150000"/>
                        </a:lnSpc>
                        <a:spcAft>
                          <a:spcPts val="0"/>
                        </a:spcAft>
                      </a:pPr>
                      <a:r>
                        <a:rPr lang="en-IN" sz="1600" dirty="0">
                          <a:effectLst/>
                        </a:rPr>
                        <a:t>2</a:t>
                      </a:r>
                      <a:endParaRPr lang="en-IN" sz="1600" dirty="0">
                        <a:effectLst/>
                        <a:latin typeface="Calibri" panose="020F0502020204030204" pitchFamily="34" charset="0"/>
                        <a:ea typeface="Calibri" panose="020F0502020204030204" pitchFamily="34" charset="0"/>
                        <a:cs typeface="Tunga"/>
                      </a:endParaRPr>
                    </a:p>
                  </a:txBody>
                  <a:tcPr marL="68580" marR="68580" marT="0" marB="0">
                    <a:solidFill>
                      <a:schemeClr val="accent5">
                        <a:lumMod val="20000"/>
                        <a:lumOff val="80000"/>
                      </a:schemeClr>
                    </a:solidFill>
                  </a:tcPr>
                </a:tc>
                <a:tc>
                  <a:txBody>
                    <a:bodyPr/>
                    <a:lstStyle/>
                    <a:p>
                      <a:pPr>
                        <a:lnSpc>
                          <a:spcPct val="150000"/>
                        </a:lnSpc>
                        <a:spcAft>
                          <a:spcPts val="0"/>
                        </a:spcAft>
                      </a:pPr>
                      <a:r>
                        <a:rPr lang="en-IN" sz="1600" dirty="0">
                          <a:effectLst/>
                        </a:rPr>
                        <a:t>Dr. </a:t>
                      </a:r>
                      <a:r>
                        <a:rPr lang="en-IN" sz="1600" dirty="0" smtClean="0">
                          <a:effectLst/>
                        </a:rPr>
                        <a:t>M B Anandaraju</a:t>
                      </a:r>
                      <a:endParaRPr lang="en-IN" sz="1600" dirty="0">
                        <a:effectLst/>
                        <a:latin typeface="Calibri" panose="020F0502020204030204" pitchFamily="34" charset="0"/>
                        <a:ea typeface="Calibri" panose="020F0502020204030204" pitchFamily="34" charset="0"/>
                        <a:cs typeface="Tunga"/>
                      </a:endParaRPr>
                    </a:p>
                  </a:txBody>
                  <a:tcPr marL="68580" marR="68580" marT="0" marB="0">
                    <a:solidFill>
                      <a:schemeClr val="accent5">
                        <a:lumMod val="20000"/>
                        <a:lumOff val="80000"/>
                      </a:schemeClr>
                    </a:solidFill>
                  </a:tcPr>
                </a:tc>
                <a:tc>
                  <a:txBody>
                    <a:bodyPr/>
                    <a:lstStyle/>
                    <a:p>
                      <a:pPr>
                        <a:lnSpc>
                          <a:spcPct val="150000"/>
                        </a:lnSpc>
                        <a:spcAft>
                          <a:spcPts val="0"/>
                        </a:spcAft>
                      </a:pPr>
                      <a:r>
                        <a:rPr lang="en-IN" sz="1600" dirty="0" smtClean="0">
                          <a:effectLst/>
                        </a:rPr>
                        <a:t>M.E., Ph.D</a:t>
                      </a:r>
                      <a:endParaRPr lang="en-IN" sz="1600" dirty="0">
                        <a:effectLst/>
                        <a:latin typeface="Calibri" panose="020F0502020204030204" pitchFamily="34" charset="0"/>
                        <a:ea typeface="Calibri" panose="020F0502020204030204" pitchFamily="34" charset="0"/>
                        <a:cs typeface="Tunga"/>
                      </a:endParaRPr>
                    </a:p>
                  </a:txBody>
                  <a:tcPr marL="68580" marR="68580" marT="0" marB="0">
                    <a:solidFill>
                      <a:schemeClr val="accent5">
                        <a:lumMod val="20000"/>
                        <a:lumOff val="80000"/>
                      </a:schemeClr>
                    </a:solidFill>
                  </a:tcPr>
                </a:tc>
                <a:tc>
                  <a:txBody>
                    <a:bodyPr/>
                    <a:lstStyle/>
                    <a:p>
                      <a:pPr>
                        <a:lnSpc>
                          <a:spcPct val="150000"/>
                        </a:lnSpc>
                        <a:spcAft>
                          <a:spcPts val="0"/>
                        </a:spcAft>
                      </a:pPr>
                      <a:r>
                        <a:rPr lang="en-IN" sz="1600" dirty="0">
                          <a:effectLst/>
                        </a:rPr>
                        <a:t>Professor</a:t>
                      </a:r>
                      <a:endParaRPr lang="en-IN" sz="1600" dirty="0">
                        <a:effectLst/>
                        <a:latin typeface="Calibri" panose="020F0502020204030204" pitchFamily="34" charset="0"/>
                        <a:ea typeface="Calibri" panose="020F0502020204030204" pitchFamily="34" charset="0"/>
                        <a:cs typeface="Tunga"/>
                      </a:endParaRPr>
                    </a:p>
                  </a:txBody>
                  <a:tcPr marL="68580" marR="68580" marT="0" marB="0">
                    <a:solidFill>
                      <a:schemeClr val="accent5">
                        <a:lumMod val="20000"/>
                        <a:lumOff val="80000"/>
                      </a:schemeClr>
                    </a:solidFill>
                  </a:tcPr>
                </a:tc>
                <a:tc>
                  <a:txBody>
                    <a:bodyPr/>
                    <a:lstStyle/>
                    <a:p>
                      <a:pPr>
                        <a:lnSpc>
                          <a:spcPct val="100000"/>
                        </a:lnSpc>
                        <a:spcAft>
                          <a:spcPts val="0"/>
                        </a:spcAft>
                      </a:pPr>
                      <a:r>
                        <a:rPr lang="en-IN" sz="1200" b="1" dirty="0" smtClean="0">
                          <a:effectLst/>
                          <a:latin typeface="Calibri" panose="020F0502020204030204" pitchFamily="34" charset="0"/>
                          <a:ea typeface="Calibri" panose="020F0502020204030204" pitchFamily="34" charset="0"/>
                          <a:cs typeface="Tunga"/>
                        </a:rPr>
                        <a:t>Power Electronics</a:t>
                      </a:r>
                      <a:endParaRPr lang="en-IN" sz="1200" b="1" dirty="0">
                        <a:effectLst/>
                        <a:latin typeface="Calibri" panose="020F0502020204030204" pitchFamily="34" charset="0"/>
                        <a:ea typeface="Calibri" panose="020F0502020204030204" pitchFamily="34" charset="0"/>
                        <a:cs typeface="Tunga"/>
                      </a:endParaRPr>
                    </a:p>
                  </a:txBody>
                  <a:tcPr marL="68580" marR="68580" marT="0" marB="0">
                    <a:solidFill>
                      <a:schemeClr val="accent5">
                        <a:lumMod val="20000"/>
                        <a:lumOff val="80000"/>
                      </a:schemeClr>
                    </a:solidFill>
                  </a:tcPr>
                </a:tc>
                <a:tc>
                  <a:txBody>
                    <a:bodyPr/>
                    <a:lstStyle/>
                    <a:p>
                      <a:pPr>
                        <a:lnSpc>
                          <a:spcPct val="150000"/>
                        </a:lnSpc>
                        <a:spcAft>
                          <a:spcPts val="0"/>
                        </a:spcAft>
                      </a:pPr>
                      <a:r>
                        <a:rPr lang="en-IN" sz="1600" dirty="0" smtClean="0">
                          <a:effectLst/>
                          <a:latin typeface="Calibri" panose="020F0502020204030204" pitchFamily="34" charset="0"/>
                          <a:ea typeface="Calibri" panose="020F0502020204030204" pitchFamily="34" charset="0"/>
                          <a:cs typeface="Tunga"/>
                        </a:rPr>
                        <a:t>03.07.2006</a:t>
                      </a:r>
                      <a:endParaRPr lang="en-IN" sz="1600" dirty="0">
                        <a:effectLst/>
                        <a:latin typeface="Calibri" panose="020F0502020204030204" pitchFamily="34" charset="0"/>
                        <a:ea typeface="Calibri" panose="020F0502020204030204" pitchFamily="34" charset="0"/>
                        <a:cs typeface="Tunga"/>
                      </a:endParaRPr>
                    </a:p>
                  </a:txBody>
                  <a:tcPr marL="68580" marR="68580" marT="0" marB="0">
                    <a:solidFill>
                      <a:schemeClr val="accent5">
                        <a:lumMod val="20000"/>
                        <a:lumOff val="80000"/>
                      </a:schemeClr>
                    </a:solidFill>
                  </a:tcPr>
                </a:tc>
                <a:tc>
                  <a:txBody>
                    <a:bodyPr/>
                    <a:lstStyle/>
                    <a:p>
                      <a:pPr marL="0" marR="0" indent="0" algn="l" defTabSz="914400" rtl="0" eaLnBrk="1" fontAlgn="auto" latinLnBrk="0" hangingPunct="1">
                        <a:lnSpc>
                          <a:spcPct val="150000"/>
                        </a:lnSpc>
                        <a:spcBef>
                          <a:spcPts val="0"/>
                        </a:spcBef>
                        <a:spcAft>
                          <a:spcPts val="0"/>
                        </a:spcAft>
                        <a:buClrTx/>
                        <a:buSzTx/>
                        <a:buFontTx/>
                        <a:buNone/>
                        <a:tabLst/>
                        <a:defRPr/>
                      </a:pPr>
                      <a:r>
                        <a:rPr lang="en-IN" sz="1600" dirty="0" smtClean="0">
                          <a:effectLst/>
                          <a:latin typeface="Calibri" panose="020F0502020204030204" pitchFamily="34" charset="0"/>
                          <a:ea typeface="Calibri" panose="020F0502020204030204" pitchFamily="34" charset="0"/>
                          <a:cs typeface="Tunga"/>
                        </a:rPr>
                        <a:t>Regular</a:t>
                      </a:r>
                    </a:p>
                  </a:txBody>
                  <a:tcPr marL="68580" marR="68580" marT="0" marB="0">
                    <a:solidFill>
                      <a:schemeClr val="accent5">
                        <a:lumMod val="20000"/>
                        <a:lumOff val="80000"/>
                      </a:schemeClr>
                    </a:solidFill>
                  </a:tcPr>
                </a:tc>
                <a:extLst>
                  <a:ext uri="{0D108BD9-81ED-4DB2-BD59-A6C34878D82A}">
                    <a16:rowId xmlns:a16="http://schemas.microsoft.com/office/drawing/2014/main" xmlns="" val="10002"/>
                  </a:ext>
                </a:extLst>
              </a:tr>
              <a:tr h="0">
                <a:tc>
                  <a:txBody>
                    <a:bodyPr/>
                    <a:lstStyle/>
                    <a:p>
                      <a:pPr algn="ctr">
                        <a:lnSpc>
                          <a:spcPct val="150000"/>
                        </a:lnSpc>
                        <a:spcAft>
                          <a:spcPts val="0"/>
                        </a:spcAft>
                      </a:pPr>
                      <a:r>
                        <a:rPr lang="en-IN" sz="1600" dirty="0">
                          <a:effectLst/>
                        </a:rPr>
                        <a:t>3</a:t>
                      </a:r>
                      <a:endParaRPr lang="en-IN" sz="1600" dirty="0">
                        <a:effectLst/>
                        <a:latin typeface="Calibri" panose="020F0502020204030204" pitchFamily="34" charset="0"/>
                        <a:ea typeface="Calibri" panose="020F0502020204030204" pitchFamily="34" charset="0"/>
                        <a:cs typeface="Tunga"/>
                      </a:endParaRPr>
                    </a:p>
                  </a:txBody>
                  <a:tcPr marL="68580" marR="68580" marT="0" marB="0">
                    <a:solidFill>
                      <a:schemeClr val="accent5">
                        <a:lumMod val="20000"/>
                        <a:lumOff val="80000"/>
                      </a:schemeClr>
                    </a:solidFill>
                  </a:tcPr>
                </a:tc>
                <a:tc>
                  <a:txBody>
                    <a:bodyPr/>
                    <a:lstStyle/>
                    <a:p>
                      <a:pPr>
                        <a:lnSpc>
                          <a:spcPct val="150000"/>
                        </a:lnSpc>
                        <a:spcAft>
                          <a:spcPts val="0"/>
                        </a:spcAft>
                      </a:pPr>
                      <a:r>
                        <a:rPr lang="en-IN" sz="1600" dirty="0" err="1">
                          <a:effectLst/>
                        </a:rPr>
                        <a:t>Dr.</a:t>
                      </a:r>
                      <a:r>
                        <a:rPr lang="en-IN" sz="1600" dirty="0">
                          <a:effectLst/>
                        </a:rPr>
                        <a:t> Naveen K B</a:t>
                      </a:r>
                      <a:endParaRPr lang="en-IN" sz="1600" dirty="0">
                        <a:effectLst/>
                        <a:latin typeface="Calibri" panose="020F0502020204030204" pitchFamily="34" charset="0"/>
                        <a:ea typeface="Calibri" panose="020F0502020204030204" pitchFamily="34" charset="0"/>
                        <a:cs typeface="Tunga"/>
                      </a:endParaRPr>
                    </a:p>
                  </a:txBody>
                  <a:tcPr marL="68580" marR="68580" marT="0" marB="0">
                    <a:solidFill>
                      <a:schemeClr val="accent5">
                        <a:lumMod val="20000"/>
                        <a:lumOff val="80000"/>
                      </a:schemeClr>
                    </a:solidFill>
                  </a:tcPr>
                </a:tc>
                <a:tc>
                  <a:txBody>
                    <a:bodyPr/>
                    <a:lstStyle/>
                    <a:p>
                      <a:pPr>
                        <a:lnSpc>
                          <a:spcPct val="150000"/>
                        </a:lnSpc>
                        <a:spcAft>
                          <a:spcPts val="0"/>
                        </a:spcAft>
                      </a:pPr>
                      <a:r>
                        <a:rPr lang="en-IN" sz="1600" dirty="0" err="1">
                          <a:effectLst/>
                        </a:rPr>
                        <a:t>M.Tech</a:t>
                      </a:r>
                      <a:r>
                        <a:rPr lang="en-IN" sz="1600" dirty="0">
                          <a:effectLst/>
                        </a:rPr>
                        <a:t>., </a:t>
                      </a:r>
                      <a:r>
                        <a:rPr lang="en-IN" sz="1600" dirty="0" err="1">
                          <a:effectLst/>
                        </a:rPr>
                        <a:t>Ph.D</a:t>
                      </a:r>
                      <a:endParaRPr lang="en-IN" sz="1600" dirty="0">
                        <a:effectLst/>
                        <a:latin typeface="Calibri" panose="020F0502020204030204" pitchFamily="34" charset="0"/>
                        <a:ea typeface="Calibri" panose="020F0502020204030204" pitchFamily="34" charset="0"/>
                        <a:cs typeface="Tunga"/>
                      </a:endParaRPr>
                    </a:p>
                  </a:txBody>
                  <a:tcPr marL="68580" marR="68580" marT="0" marB="0">
                    <a:solidFill>
                      <a:schemeClr val="accent5">
                        <a:lumMod val="20000"/>
                        <a:lumOff val="80000"/>
                      </a:schemeClr>
                    </a:solidFill>
                  </a:tcPr>
                </a:tc>
                <a:tc>
                  <a:txBody>
                    <a:bodyPr/>
                    <a:lstStyle/>
                    <a:p>
                      <a:pPr>
                        <a:lnSpc>
                          <a:spcPct val="150000"/>
                        </a:lnSpc>
                        <a:spcAft>
                          <a:spcPts val="0"/>
                        </a:spcAft>
                      </a:pPr>
                      <a:r>
                        <a:rPr lang="en-IN" sz="1600" dirty="0" smtClean="0">
                          <a:effectLst/>
                        </a:rPr>
                        <a:t>Professor</a:t>
                      </a:r>
                      <a:endParaRPr lang="en-IN" sz="1600" dirty="0">
                        <a:effectLst/>
                        <a:latin typeface="Calibri" panose="020F0502020204030204" pitchFamily="34" charset="0"/>
                        <a:ea typeface="Calibri" panose="020F0502020204030204" pitchFamily="34" charset="0"/>
                        <a:cs typeface="Tunga"/>
                      </a:endParaRPr>
                    </a:p>
                  </a:txBody>
                  <a:tcPr marL="68580" marR="68580" marT="0" marB="0">
                    <a:solidFill>
                      <a:schemeClr val="accent5">
                        <a:lumMod val="20000"/>
                        <a:lumOff val="80000"/>
                      </a:schemeClr>
                    </a:solidFill>
                  </a:tcPr>
                </a:tc>
                <a:tc>
                  <a:txBody>
                    <a:bodyPr/>
                    <a:lstStyle/>
                    <a:p>
                      <a:pPr>
                        <a:lnSpc>
                          <a:spcPct val="100000"/>
                        </a:lnSpc>
                        <a:spcAft>
                          <a:spcPts val="0"/>
                        </a:spcAft>
                      </a:pPr>
                      <a:r>
                        <a:rPr lang="en-IN" sz="1200" b="1" dirty="0" smtClean="0">
                          <a:effectLst/>
                          <a:latin typeface="Calibri" panose="020F0502020204030204" pitchFamily="34" charset="0"/>
                          <a:ea typeface="Calibri" panose="020F0502020204030204" pitchFamily="34" charset="0"/>
                          <a:cs typeface="Tunga"/>
                        </a:rPr>
                        <a:t>VLSI Design &amp; Embedded Systems</a:t>
                      </a:r>
                      <a:endParaRPr lang="en-IN" sz="1200" b="1" dirty="0">
                        <a:effectLst/>
                        <a:latin typeface="Calibri" panose="020F0502020204030204" pitchFamily="34" charset="0"/>
                        <a:ea typeface="Calibri" panose="020F0502020204030204" pitchFamily="34" charset="0"/>
                        <a:cs typeface="Tunga"/>
                      </a:endParaRPr>
                    </a:p>
                  </a:txBody>
                  <a:tcPr marL="68580" marR="68580" marT="0" marB="0">
                    <a:solidFill>
                      <a:schemeClr val="accent5">
                        <a:lumMod val="20000"/>
                        <a:lumOff val="80000"/>
                      </a:schemeClr>
                    </a:solidFill>
                  </a:tcPr>
                </a:tc>
                <a:tc>
                  <a:txBody>
                    <a:bodyPr/>
                    <a:lstStyle/>
                    <a:p>
                      <a:pPr>
                        <a:lnSpc>
                          <a:spcPct val="150000"/>
                        </a:lnSpc>
                        <a:spcAft>
                          <a:spcPts val="0"/>
                        </a:spcAft>
                      </a:pPr>
                      <a:r>
                        <a:rPr lang="en-IN" sz="1600" dirty="0" smtClean="0">
                          <a:effectLst/>
                          <a:latin typeface="Calibri" panose="020F0502020204030204" pitchFamily="34" charset="0"/>
                          <a:ea typeface="Calibri" panose="020F0502020204030204" pitchFamily="34" charset="0"/>
                          <a:cs typeface="Tunga"/>
                        </a:rPr>
                        <a:t>02.08.2010</a:t>
                      </a:r>
                      <a:endParaRPr lang="en-IN" sz="1600" dirty="0">
                        <a:effectLst/>
                        <a:latin typeface="Calibri" panose="020F0502020204030204" pitchFamily="34" charset="0"/>
                        <a:ea typeface="Calibri" panose="020F0502020204030204" pitchFamily="34" charset="0"/>
                        <a:cs typeface="Tunga"/>
                      </a:endParaRPr>
                    </a:p>
                  </a:txBody>
                  <a:tcPr marL="68580" marR="68580" marT="0" marB="0">
                    <a:solidFill>
                      <a:schemeClr val="accent5">
                        <a:lumMod val="20000"/>
                        <a:lumOff val="80000"/>
                      </a:schemeClr>
                    </a:solidFill>
                  </a:tcPr>
                </a:tc>
                <a:tc>
                  <a:txBody>
                    <a:bodyPr/>
                    <a:lstStyle/>
                    <a:p>
                      <a:pPr marL="0" marR="0" indent="0" algn="l" defTabSz="914400" rtl="0" eaLnBrk="1" fontAlgn="auto" latinLnBrk="0" hangingPunct="1">
                        <a:lnSpc>
                          <a:spcPct val="150000"/>
                        </a:lnSpc>
                        <a:spcBef>
                          <a:spcPts val="0"/>
                        </a:spcBef>
                        <a:spcAft>
                          <a:spcPts val="0"/>
                        </a:spcAft>
                        <a:buClrTx/>
                        <a:buSzTx/>
                        <a:buFontTx/>
                        <a:buNone/>
                        <a:tabLst/>
                        <a:defRPr/>
                      </a:pPr>
                      <a:r>
                        <a:rPr lang="en-IN" sz="1600" dirty="0" smtClean="0">
                          <a:effectLst/>
                          <a:latin typeface="Calibri" panose="020F0502020204030204" pitchFamily="34" charset="0"/>
                          <a:ea typeface="Calibri" panose="020F0502020204030204" pitchFamily="34" charset="0"/>
                          <a:cs typeface="Tunga"/>
                        </a:rPr>
                        <a:t>Regular</a:t>
                      </a:r>
                    </a:p>
                  </a:txBody>
                  <a:tcPr marL="68580" marR="68580" marT="0" marB="0">
                    <a:solidFill>
                      <a:schemeClr val="accent5">
                        <a:lumMod val="20000"/>
                        <a:lumOff val="80000"/>
                      </a:schemeClr>
                    </a:solidFill>
                  </a:tcPr>
                </a:tc>
                <a:extLst>
                  <a:ext uri="{0D108BD9-81ED-4DB2-BD59-A6C34878D82A}">
                    <a16:rowId xmlns:a16="http://schemas.microsoft.com/office/drawing/2014/main" xmlns="" val="10003"/>
                  </a:ext>
                </a:extLst>
              </a:tr>
              <a:tr h="0">
                <a:tc>
                  <a:txBody>
                    <a:bodyPr/>
                    <a:lstStyle/>
                    <a:p>
                      <a:pPr algn="ctr">
                        <a:lnSpc>
                          <a:spcPct val="150000"/>
                        </a:lnSpc>
                        <a:spcAft>
                          <a:spcPts val="0"/>
                        </a:spcAft>
                      </a:pPr>
                      <a:r>
                        <a:rPr lang="en-IN" sz="1600" dirty="0">
                          <a:effectLst/>
                        </a:rPr>
                        <a:t>4</a:t>
                      </a:r>
                      <a:endParaRPr lang="en-IN" sz="1600" dirty="0">
                        <a:effectLst/>
                        <a:latin typeface="Calibri" panose="020F0502020204030204" pitchFamily="34" charset="0"/>
                        <a:ea typeface="Calibri" panose="020F0502020204030204" pitchFamily="34" charset="0"/>
                        <a:cs typeface="Tunga"/>
                      </a:endParaRPr>
                    </a:p>
                  </a:txBody>
                  <a:tcPr marL="68580" marR="68580" marT="0" marB="0">
                    <a:solidFill>
                      <a:srgbClr val="FEE9CE"/>
                    </a:solidFill>
                  </a:tcPr>
                </a:tc>
                <a:tc>
                  <a:txBody>
                    <a:bodyPr/>
                    <a:lstStyle/>
                    <a:p>
                      <a:pPr>
                        <a:lnSpc>
                          <a:spcPct val="150000"/>
                        </a:lnSpc>
                        <a:spcAft>
                          <a:spcPts val="0"/>
                        </a:spcAft>
                      </a:pPr>
                      <a:r>
                        <a:rPr lang="en-IN" sz="1600" dirty="0" err="1">
                          <a:effectLst/>
                        </a:rPr>
                        <a:t>Dr.</a:t>
                      </a:r>
                      <a:r>
                        <a:rPr lang="en-IN" sz="1600" dirty="0">
                          <a:effectLst/>
                        </a:rPr>
                        <a:t> Naveen B</a:t>
                      </a:r>
                      <a:endParaRPr lang="en-IN" sz="1600" dirty="0">
                        <a:effectLst/>
                        <a:latin typeface="Calibri" panose="020F0502020204030204" pitchFamily="34" charset="0"/>
                        <a:ea typeface="Calibri" panose="020F0502020204030204" pitchFamily="34" charset="0"/>
                        <a:cs typeface="Tunga"/>
                      </a:endParaRPr>
                    </a:p>
                  </a:txBody>
                  <a:tcPr marL="68580" marR="68580" marT="0" marB="0">
                    <a:solidFill>
                      <a:srgbClr val="FEE9CE"/>
                    </a:solidFill>
                  </a:tcPr>
                </a:tc>
                <a:tc>
                  <a:txBody>
                    <a:bodyPr/>
                    <a:lstStyle/>
                    <a:p>
                      <a:pPr>
                        <a:lnSpc>
                          <a:spcPct val="150000"/>
                        </a:lnSpc>
                        <a:spcAft>
                          <a:spcPts val="0"/>
                        </a:spcAft>
                      </a:pPr>
                      <a:r>
                        <a:rPr lang="en-IN" sz="1600" dirty="0" err="1">
                          <a:effectLst/>
                        </a:rPr>
                        <a:t>M.Tech</a:t>
                      </a:r>
                      <a:r>
                        <a:rPr lang="en-IN" sz="1600" dirty="0">
                          <a:effectLst/>
                        </a:rPr>
                        <a:t>., </a:t>
                      </a:r>
                      <a:r>
                        <a:rPr lang="en-IN" sz="1600" dirty="0" err="1">
                          <a:effectLst/>
                        </a:rPr>
                        <a:t>Ph.D</a:t>
                      </a:r>
                      <a:endParaRPr lang="en-IN" sz="1600" dirty="0">
                        <a:effectLst/>
                        <a:latin typeface="Calibri" panose="020F0502020204030204" pitchFamily="34" charset="0"/>
                        <a:ea typeface="Calibri" panose="020F0502020204030204" pitchFamily="34" charset="0"/>
                        <a:cs typeface="Tunga"/>
                      </a:endParaRPr>
                    </a:p>
                  </a:txBody>
                  <a:tcPr marL="68580" marR="68580" marT="0" marB="0">
                    <a:solidFill>
                      <a:srgbClr val="FEE9CE"/>
                    </a:solidFill>
                  </a:tcPr>
                </a:tc>
                <a:tc>
                  <a:txBody>
                    <a:bodyPr/>
                    <a:lstStyle/>
                    <a:p>
                      <a:pPr>
                        <a:lnSpc>
                          <a:spcPct val="150000"/>
                        </a:lnSpc>
                        <a:spcAft>
                          <a:spcPts val="0"/>
                        </a:spcAft>
                      </a:pPr>
                      <a:r>
                        <a:rPr lang="en-IN" sz="1600" dirty="0">
                          <a:effectLst/>
                        </a:rPr>
                        <a:t>Associate Professor</a:t>
                      </a:r>
                      <a:endParaRPr lang="en-IN" sz="1600" dirty="0">
                        <a:effectLst/>
                        <a:latin typeface="Calibri" panose="020F0502020204030204" pitchFamily="34" charset="0"/>
                        <a:ea typeface="Calibri" panose="020F0502020204030204" pitchFamily="34" charset="0"/>
                        <a:cs typeface="Tunga"/>
                      </a:endParaRPr>
                    </a:p>
                  </a:txBody>
                  <a:tcPr marL="68580" marR="68580" marT="0" marB="0">
                    <a:solidFill>
                      <a:srgbClr val="FEE9CE"/>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1200" b="1" dirty="0" smtClean="0">
                          <a:effectLst/>
                          <a:latin typeface="Calibri" panose="020F0502020204030204" pitchFamily="34" charset="0"/>
                          <a:ea typeface="Calibri" panose="020F0502020204030204" pitchFamily="34" charset="0"/>
                          <a:cs typeface="Tunga"/>
                        </a:rPr>
                        <a:t>VLSI Design &amp; Embedded Systems</a:t>
                      </a:r>
                    </a:p>
                  </a:txBody>
                  <a:tcPr marL="68580" marR="68580" marT="0" marB="0">
                    <a:solidFill>
                      <a:srgbClr val="FEE9CE"/>
                    </a:solidFill>
                  </a:tcPr>
                </a:tc>
                <a:tc>
                  <a:txBody>
                    <a:bodyPr/>
                    <a:lstStyle/>
                    <a:p>
                      <a:pPr>
                        <a:lnSpc>
                          <a:spcPct val="150000"/>
                        </a:lnSpc>
                        <a:spcAft>
                          <a:spcPts val="0"/>
                        </a:spcAft>
                      </a:pPr>
                      <a:r>
                        <a:rPr lang="en-IN" sz="1600" dirty="0" smtClean="0">
                          <a:effectLst/>
                          <a:latin typeface="Calibri" panose="020F0502020204030204" pitchFamily="34" charset="0"/>
                          <a:ea typeface="Calibri" panose="020F0502020204030204" pitchFamily="34" charset="0"/>
                          <a:cs typeface="Tunga"/>
                        </a:rPr>
                        <a:t>09.02.2018</a:t>
                      </a:r>
                      <a:endParaRPr lang="en-IN" sz="1600" dirty="0">
                        <a:effectLst/>
                        <a:latin typeface="Calibri" panose="020F0502020204030204" pitchFamily="34" charset="0"/>
                        <a:ea typeface="Calibri" panose="020F0502020204030204" pitchFamily="34" charset="0"/>
                        <a:cs typeface="Tunga"/>
                      </a:endParaRPr>
                    </a:p>
                  </a:txBody>
                  <a:tcPr marL="68580" marR="68580" marT="0" marB="0">
                    <a:solidFill>
                      <a:srgbClr val="FEE9CE"/>
                    </a:solidFill>
                  </a:tcPr>
                </a:tc>
                <a:tc>
                  <a:txBody>
                    <a:bodyPr/>
                    <a:lstStyle/>
                    <a:p>
                      <a:pPr marL="0" marR="0" indent="0" algn="l" defTabSz="914400" rtl="0" eaLnBrk="1" fontAlgn="auto" latinLnBrk="0" hangingPunct="1">
                        <a:lnSpc>
                          <a:spcPct val="150000"/>
                        </a:lnSpc>
                        <a:spcBef>
                          <a:spcPts val="0"/>
                        </a:spcBef>
                        <a:spcAft>
                          <a:spcPts val="0"/>
                        </a:spcAft>
                        <a:buClrTx/>
                        <a:buSzTx/>
                        <a:buFontTx/>
                        <a:buNone/>
                        <a:tabLst/>
                        <a:defRPr/>
                      </a:pPr>
                      <a:r>
                        <a:rPr lang="en-IN" sz="1600" dirty="0" smtClean="0">
                          <a:effectLst/>
                          <a:latin typeface="Calibri" panose="020F0502020204030204" pitchFamily="34" charset="0"/>
                          <a:ea typeface="Calibri" panose="020F0502020204030204" pitchFamily="34" charset="0"/>
                          <a:cs typeface="Tunga"/>
                        </a:rPr>
                        <a:t>Regular</a:t>
                      </a:r>
                    </a:p>
                  </a:txBody>
                  <a:tcPr marL="68580" marR="68580" marT="0" marB="0">
                    <a:solidFill>
                      <a:srgbClr val="FEE9CE"/>
                    </a:solidFill>
                  </a:tcPr>
                </a:tc>
                <a:extLst>
                  <a:ext uri="{0D108BD9-81ED-4DB2-BD59-A6C34878D82A}">
                    <a16:rowId xmlns:a16="http://schemas.microsoft.com/office/drawing/2014/main" xmlns="" val="10004"/>
                  </a:ext>
                </a:extLst>
              </a:tr>
              <a:tr h="410759">
                <a:tc>
                  <a:txBody>
                    <a:bodyPr/>
                    <a:lstStyle/>
                    <a:p>
                      <a:pPr algn="ctr">
                        <a:lnSpc>
                          <a:spcPct val="150000"/>
                        </a:lnSpc>
                        <a:spcAft>
                          <a:spcPts val="0"/>
                        </a:spcAft>
                      </a:pPr>
                      <a:r>
                        <a:rPr lang="en-IN" sz="1600" dirty="0" smtClean="0">
                          <a:effectLst/>
                          <a:latin typeface="Calibri" panose="020F0502020204030204" pitchFamily="34" charset="0"/>
                          <a:ea typeface="Calibri" panose="020F0502020204030204" pitchFamily="34" charset="0"/>
                          <a:cs typeface="Tunga"/>
                        </a:rPr>
                        <a:t>5</a:t>
                      </a:r>
                      <a:endParaRPr lang="en-IN" sz="1600" dirty="0">
                        <a:effectLst/>
                        <a:latin typeface="Calibri" panose="020F0502020204030204" pitchFamily="34" charset="0"/>
                        <a:ea typeface="Calibri" panose="020F0502020204030204" pitchFamily="34" charset="0"/>
                        <a:cs typeface="Tunga"/>
                      </a:endParaRPr>
                    </a:p>
                  </a:txBody>
                  <a:tcPr marL="68580" marR="68580" marT="0" marB="0">
                    <a:solidFill>
                      <a:srgbClr val="FEE9CE"/>
                    </a:solidFill>
                  </a:tcPr>
                </a:tc>
                <a:tc>
                  <a:txBody>
                    <a:bodyPr/>
                    <a:lstStyle/>
                    <a:p>
                      <a:pPr>
                        <a:lnSpc>
                          <a:spcPct val="150000"/>
                        </a:lnSpc>
                        <a:spcAft>
                          <a:spcPts val="0"/>
                        </a:spcAft>
                      </a:pPr>
                      <a:r>
                        <a:rPr lang="en-IN" sz="1600" dirty="0">
                          <a:effectLst/>
                        </a:rPr>
                        <a:t>D</a:t>
                      </a:r>
                      <a:r>
                        <a:rPr lang="en-IN" sz="1600" dirty="0" smtClean="0">
                          <a:effectLst/>
                        </a:rPr>
                        <a:t>r</a:t>
                      </a:r>
                      <a:r>
                        <a:rPr lang="en-IN" sz="1600" dirty="0">
                          <a:effectLst/>
                        </a:rPr>
                        <a:t>. Manoj Kumar S B</a:t>
                      </a:r>
                      <a:endParaRPr lang="en-IN" sz="1600" dirty="0">
                        <a:effectLst/>
                        <a:latin typeface="Calibri" panose="020F0502020204030204" pitchFamily="34" charset="0"/>
                        <a:ea typeface="Calibri" panose="020F0502020204030204" pitchFamily="34" charset="0"/>
                        <a:cs typeface="Tunga"/>
                      </a:endParaRPr>
                    </a:p>
                  </a:txBody>
                  <a:tcPr marL="68580" marR="68580" marT="0" marB="0">
                    <a:solidFill>
                      <a:srgbClr val="FEE9CE"/>
                    </a:solidFill>
                  </a:tcPr>
                </a:tc>
                <a:tc>
                  <a:txBody>
                    <a:bodyPr/>
                    <a:lstStyle/>
                    <a:p>
                      <a:pPr>
                        <a:lnSpc>
                          <a:spcPct val="150000"/>
                        </a:lnSpc>
                        <a:spcAft>
                          <a:spcPts val="0"/>
                        </a:spcAft>
                      </a:pPr>
                      <a:r>
                        <a:rPr lang="en-IN" sz="1600" dirty="0">
                          <a:effectLst/>
                        </a:rPr>
                        <a:t>M.Tech., </a:t>
                      </a:r>
                      <a:r>
                        <a:rPr lang="en-IN" sz="1600" dirty="0" smtClean="0">
                          <a:effectLst/>
                        </a:rPr>
                        <a:t>Ph.D</a:t>
                      </a:r>
                      <a:endParaRPr lang="en-IN" sz="1600" dirty="0">
                        <a:effectLst/>
                        <a:latin typeface="Calibri" panose="020F0502020204030204" pitchFamily="34" charset="0"/>
                        <a:ea typeface="Calibri" panose="020F0502020204030204" pitchFamily="34" charset="0"/>
                        <a:cs typeface="Tunga"/>
                      </a:endParaRPr>
                    </a:p>
                  </a:txBody>
                  <a:tcPr marL="68580" marR="68580" marT="0" marB="0">
                    <a:solidFill>
                      <a:srgbClr val="FEE9CE"/>
                    </a:solidFill>
                  </a:tcPr>
                </a:tc>
                <a:tc>
                  <a:txBody>
                    <a:bodyPr/>
                    <a:lstStyle/>
                    <a:p>
                      <a:pPr>
                        <a:lnSpc>
                          <a:spcPct val="150000"/>
                        </a:lnSpc>
                        <a:spcAft>
                          <a:spcPts val="0"/>
                        </a:spcAft>
                      </a:pPr>
                      <a:r>
                        <a:rPr lang="en-IN" sz="1600" dirty="0">
                          <a:effectLst/>
                        </a:rPr>
                        <a:t>Assistant Professor</a:t>
                      </a:r>
                      <a:endParaRPr lang="en-IN" sz="1600" dirty="0">
                        <a:effectLst/>
                        <a:latin typeface="Calibri" panose="020F0502020204030204" pitchFamily="34" charset="0"/>
                        <a:ea typeface="Calibri" panose="020F0502020204030204" pitchFamily="34" charset="0"/>
                        <a:cs typeface="Tunga"/>
                      </a:endParaRPr>
                    </a:p>
                  </a:txBody>
                  <a:tcPr marL="68580" marR="68580" marT="0" marB="0">
                    <a:solidFill>
                      <a:srgbClr val="FEE9CE"/>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1200" b="1" dirty="0" smtClean="0">
                          <a:effectLst/>
                          <a:latin typeface="Calibri" panose="020F0502020204030204" pitchFamily="34" charset="0"/>
                          <a:ea typeface="Calibri" panose="020F0502020204030204" pitchFamily="34" charset="0"/>
                          <a:cs typeface="Tunga"/>
                        </a:rPr>
                        <a:t>VLSI Design &amp; Embedded Systems</a:t>
                      </a:r>
                    </a:p>
                  </a:txBody>
                  <a:tcPr marL="68580" marR="68580" marT="0" marB="0">
                    <a:solidFill>
                      <a:srgbClr val="FEE9CE"/>
                    </a:solidFill>
                  </a:tcPr>
                </a:tc>
                <a:tc>
                  <a:txBody>
                    <a:bodyPr/>
                    <a:lstStyle/>
                    <a:p>
                      <a:pPr>
                        <a:lnSpc>
                          <a:spcPct val="150000"/>
                        </a:lnSpc>
                        <a:spcAft>
                          <a:spcPts val="0"/>
                        </a:spcAft>
                      </a:pPr>
                      <a:r>
                        <a:rPr lang="en-IN" sz="1600" dirty="0" smtClean="0">
                          <a:effectLst/>
                          <a:latin typeface="Calibri" panose="020F0502020204030204" pitchFamily="34" charset="0"/>
                          <a:ea typeface="Calibri" panose="020F0502020204030204" pitchFamily="34" charset="0"/>
                          <a:cs typeface="Tunga"/>
                        </a:rPr>
                        <a:t>19.07.2010</a:t>
                      </a:r>
                      <a:endParaRPr lang="en-IN" sz="1600" dirty="0">
                        <a:effectLst/>
                        <a:latin typeface="Calibri" panose="020F0502020204030204" pitchFamily="34" charset="0"/>
                        <a:ea typeface="Calibri" panose="020F0502020204030204" pitchFamily="34" charset="0"/>
                        <a:cs typeface="Tunga"/>
                      </a:endParaRPr>
                    </a:p>
                  </a:txBody>
                  <a:tcPr marL="68580" marR="68580" marT="0" marB="0">
                    <a:solidFill>
                      <a:srgbClr val="FEE9CE"/>
                    </a:solidFill>
                  </a:tcPr>
                </a:tc>
                <a:tc>
                  <a:txBody>
                    <a:bodyPr/>
                    <a:lstStyle/>
                    <a:p>
                      <a:pPr marL="0" marR="0" indent="0" algn="l" defTabSz="914400" rtl="0" eaLnBrk="1" fontAlgn="auto" latinLnBrk="0" hangingPunct="1">
                        <a:lnSpc>
                          <a:spcPct val="150000"/>
                        </a:lnSpc>
                        <a:spcBef>
                          <a:spcPts val="0"/>
                        </a:spcBef>
                        <a:spcAft>
                          <a:spcPts val="0"/>
                        </a:spcAft>
                        <a:buClrTx/>
                        <a:buSzTx/>
                        <a:buFontTx/>
                        <a:buNone/>
                        <a:tabLst/>
                        <a:defRPr/>
                      </a:pPr>
                      <a:r>
                        <a:rPr lang="en-IN" sz="1600" dirty="0" smtClean="0">
                          <a:effectLst/>
                          <a:latin typeface="Calibri" panose="020F0502020204030204" pitchFamily="34" charset="0"/>
                          <a:ea typeface="Calibri" panose="020F0502020204030204" pitchFamily="34" charset="0"/>
                          <a:cs typeface="Tunga"/>
                        </a:rPr>
                        <a:t>Regular</a:t>
                      </a:r>
                    </a:p>
                  </a:txBody>
                  <a:tcPr marL="68580" marR="68580" marT="0" marB="0">
                    <a:solidFill>
                      <a:srgbClr val="FEE9CE"/>
                    </a:solidFill>
                  </a:tcPr>
                </a:tc>
              </a:tr>
              <a:tr h="0">
                <a:tc>
                  <a:txBody>
                    <a:bodyPr/>
                    <a:lstStyle/>
                    <a:p>
                      <a:pPr algn="ctr">
                        <a:lnSpc>
                          <a:spcPct val="150000"/>
                        </a:lnSpc>
                        <a:spcAft>
                          <a:spcPts val="0"/>
                        </a:spcAft>
                      </a:pPr>
                      <a:r>
                        <a:rPr lang="en-IN" sz="1600" dirty="0">
                          <a:effectLst/>
                        </a:rPr>
                        <a:t>6</a:t>
                      </a:r>
                      <a:endParaRPr lang="en-IN" sz="1600" dirty="0">
                        <a:effectLst/>
                        <a:latin typeface="Calibri" panose="020F0502020204030204" pitchFamily="34" charset="0"/>
                        <a:ea typeface="Calibri" panose="020F0502020204030204" pitchFamily="34" charset="0"/>
                        <a:cs typeface="Tunga"/>
                      </a:endParaRPr>
                    </a:p>
                  </a:txBody>
                  <a:tcPr marL="68580" marR="68580" marT="0" marB="0">
                    <a:solidFill>
                      <a:schemeClr val="bg2">
                        <a:lumMod val="20000"/>
                        <a:lumOff val="80000"/>
                      </a:schemeClr>
                    </a:solidFill>
                  </a:tcPr>
                </a:tc>
                <a:tc>
                  <a:txBody>
                    <a:bodyPr/>
                    <a:lstStyle/>
                    <a:p>
                      <a:pPr>
                        <a:lnSpc>
                          <a:spcPct val="150000"/>
                        </a:lnSpc>
                        <a:spcAft>
                          <a:spcPts val="0"/>
                        </a:spcAft>
                      </a:pPr>
                      <a:r>
                        <a:rPr lang="en-IN" sz="1600" dirty="0">
                          <a:effectLst/>
                        </a:rPr>
                        <a:t>Mrs. Prabhavathi K</a:t>
                      </a:r>
                      <a:endParaRPr lang="en-IN" sz="1600" dirty="0">
                        <a:effectLst/>
                        <a:latin typeface="Calibri" panose="020F0502020204030204" pitchFamily="34" charset="0"/>
                        <a:ea typeface="Calibri" panose="020F0502020204030204" pitchFamily="34" charset="0"/>
                        <a:cs typeface="Tunga"/>
                      </a:endParaRPr>
                    </a:p>
                  </a:txBody>
                  <a:tcPr marL="68580" marR="68580" marT="0" marB="0">
                    <a:solidFill>
                      <a:schemeClr val="bg2">
                        <a:lumMod val="20000"/>
                        <a:lumOff val="80000"/>
                      </a:schemeClr>
                    </a:solidFill>
                  </a:tcPr>
                </a:tc>
                <a:tc>
                  <a:txBody>
                    <a:bodyPr/>
                    <a:lstStyle/>
                    <a:p>
                      <a:pPr>
                        <a:lnSpc>
                          <a:spcPct val="150000"/>
                        </a:lnSpc>
                        <a:spcAft>
                          <a:spcPts val="0"/>
                        </a:spcAft>
                      </a:pPr>
                      <a:r>
                        <a:rPr lang="en-IN" sz="1600" dirty="0">
                          <a:effectLst/>
                        </a:rPr>
                        <a:t>M.Tech., (Ph.D)</a:t>
                      </a:r>
                      <a:endParaRPr lang="en-IN" sz="1600" dirty="0">
                        <a:effectLst/>
                        <a:latin typeface="Calibri" panose="020F0502020204030204" pitchFamily="34" charset="0"/>
                        <a:ea typeface="Calibri" panose="020F0502020204030204" pitchFamily="34" charset="0"/>
                        <a:cs typeface="Tunga"/>
                      </a:endParaRPr>
                    </a:p>
                  </a:txBody>
                  <a:tcPr marL="68580" marR="68580" marT="0" marB="0">
                    <a:solidFill>
                      <a:schemeClr val="bg2">
                        <a:lumMod val="20000"/>
                        <a:lumOff val="80000"/>
                      </a:schemeClr>
                    </a:solidFill>
                  </a:tcPr>
                </a:tc>
                <a:tc>
                  <a:txBody>
                    <a:bodyPr/>
                    <a:lstStyle/>
                    <a:p>
                      <a:pPr>
                        <a:lnSpc>
                          <a:spcPct val="150000"/>
                        </a:lnSpc>
                        <a:spcAft>
                          <a:spcPts val="0"/>
                        </a:spcAft>
                      </a:pPr>
                      <a:r>
                        <a:rPr lang="en-IN" sz="1600" dirty="0">
                          <a:effectLst/>
                        </a:rPr>
                        <a:t>Assistant Professor</a:t>
                      </a:r>
                      <a:endParaRPr lang="en-IN" sz="1600" dirty="0">
                        <a:effectLst/>
                        <a:latin typeface="Calibri" panose="020F0502020204030204" pitchFamily="34" charset="0"/>
                        <a:ea typeface="Calibri" panose="020F0502020204030204" pitchFamily="34" charset="0"/>
                        <a:cs typeface="Tunga"/>
                      </a:endParaRPr>
                    </a:p>
                  </a:txBody>
                  <a:tcPr marL="68580" marR="68580" marT="0" marB="0">
                    <a:solidFill>
                      <a:schemeClr val="bg2">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1200" b="1" dirty="0" smtClean="0">
                          <a:effectLst/>
                          <a:latin typeface="Calibri" panose="020F0502020204030204" pitchFamily="34" charset="0"/>
                          <a:ea typeface="Calibri" panose="020F0502020204030204" pitchFamily="34" charset="0"/>
                          <a:cs typeface="Tunga"/>
                        </a:rPr>
                        <a:t>Networking</a:t>
                      </a:r>
                      <a:r>
                        <a:rPr lang="en-IN" sz="1200" b="1" baseline="0" dirty="0" smtClean="0">
                          <a:effectLst/>
                          <a:latin typeface="Calibri" panose="020F0502020204030204" pitchFamily="34" charset="0"/>
                          <a:ea typeface="Calibri" panose="020F0502020204030204" pitchFamily="34" charset="0"/>
                          <a:cs typeface="Tunga"/>
                        </a:rPr>
                        <a:t> and Internet Engineering</a:t>
                      </a:r>
                      <a:endParaRPr lang="en-IN" sz="1200" b="1" dirty="0" smtClean="0">
                        <a:effectLst/>
                        <a:latin typeface="Calibri" panose="020F0502020204030204" pitchFamily="34" charset="0"/>
                        <a:ea typeface="Calibri" panose="020F0502020204030204" pitchFamily="34" charset="0"/>
                        <a:cs typeface="Tunga"/>
                      </a:endParaRPr>
                    </a:p>
                  </a:txBody>
                  <a:tcPr marL="68580" marR="68580" marT="0" marB="0">
                    <a:solidFill>
                      <a:schemeClr val="bg2">
                        <a:lumMod val="20000"/>
                        <a:lumOff val="80000"/>
                      </a:schemeClr>
                    </a:solidFill>
                  </a:tcPr>
                </a:tc>
                <a:tc>
                  <a:txBody>
                    <a:bodyPr/>
                    <a:lstStyle/>
                    <a:p>
                      <a:pPr>
                        <a:lnSpc>
                          <a:spcPct val="150000"/>
                        </a:lnSpc>
                        <a:spcAft>
                          <a:spcPts val="0"/>
                        </a:spcAft>
                      </a:pPr>
                      <a:r>
                        <a:rPr lang="en-IN" sz="1600" dirty="0" smtClean="0">
                          <a:effectLst/>
                          <a:latin typeface="Calibri" panose="020F0502020204030204" pitchFamily="34" charset="0"/>
                          <a:ea typeface="Calibri" panose="020F0502020204030204" pitchFamily="34" charset="0"/>
                          <a:cs typeface="Tunga"/>
                        </a:rPr>
                        <a:t>01.08.2007</a:t>
                      </a:r>
                      <a:endParaRPr lang="en-IN" sz="1600" dirty="0">
                        <a:effectLst/>
                        <a:latin typeface="Calibri" panose="020F0502020204030204" pitchFamily="34" charset="0"/>
                        <a:ea typeface="Calibri" panose="020F0502020204030204" pitchFamily="34" charset="0"/>
                        <a:cs typeface="Tunga"/>
                      </a:endParaRPr>
                    </a:p>
                  </a:txBody>
                  <a:tcPr marL="68580" marR="68580" marT="0" marB="0">
                    <a:solidFill>
                      <a:schemeClr val="bg2">
                        <a:lumMod val="20000"/>
                        <a:lumOff val="80000"/>
                      </a:schemeClr>
                    </a:solidFill>
                  </a:tcPr>
                </a:tc>
                <a:tc>
                  <a:txBody>
                    <a:bodyPr/>
                    <a:lstStyle/>
                    <a:p>
                      <a:pPr marL="0" marR="0" indent="0" algn="l" defTabSz="914400" rtl="0" eaLnBrk="1" fontAlgn="auto" latinLnBrk="0" hangingPunct="1">
                        <a:lnSpc>
                          <a:spcPct val="150000"/>
                        </a:lnSpc>
                        <a:spcBef>
                          <a:spcPts val="0"/>
                        </a:spcBef>
                        <a:spcAft>
                          <a:spcPts val="0"/>
                        </a:spcAft>
                        <a:buClrTx/>
                        <a:buSzTx/>
                        <a:buFontTx/>
                        <a:buNone/>
                        <a:tabLst/>
                        <a:defRPr/>
                      </a:pPr>
                      <a:r>
                        <a:rPr lang="en-IN" sz="1600" dirty="0" smtClean="0">
                          <a:effectLst/>
                          <a:latin typeface="Calibri" panose="020F0502020204030204" pitchFamily="34" charset="0"/>
                          <a:ea typeface="Calibri" panose="020F0502020204030204" pitchFamily="34" charset="0"/>
                          <a:cs typeface="Tunga"/>
                        </a:rPr>
                        <a:t>Regular</a:t>
                      </a:r>
                    </a:p>
                  </a:txBody>
                  <a:tcPr marL="68580" marR="68580" marT="0" marB="0">
                    <a:solidFill>
                      <a:schemeClr val="bg2">
                        <a:lumMod val="20000"/>
                        <a:lumOff val="80000"/>
                      </a:schemeClr>
                    </a:solidFill>
                  </a:tcPr>
                </a:tc>
                <a:extLst>
                  <a:ext uri="{0D108BD9-81ED-4DB2-BD59-A6C34878D82A}">
                    <a16:rowId xmlns:a16="http://schemas.microsoft.com/office/drawing/2014/main" xmlns="" val="10005"/>
                  </a:ext>
                </a:extLst>
              </a:tr>
              <a:tr h="0">
                <a:tc>
                  <a:txBody>
                    <a:bodyPr/>
                    <a:lstStyle/>
                    <a:p>
                      <a:pPr algn="ctr"/>
                      <a:r>
                        <a:rPr lang="en-IN" dirty="0" smtClean="0"/>
                        <a:t>7</a:t>
                      </a:r>
                      <a:endParaRPr lang="en-IN" dirty="0"/>
                    </a:p>
                  </a:txBody>
                  <a:tcPr marL="68580" marR="68580" marT="0" marB="0">
                    <a:solidFill>
                      <a:schemeClr val="bg2">
                        <a:lumMod val="20000"/>
                        <a:lumOff val="80000"/>
                      </a:schemeClr>
                    </a:solidFill>
                  </a:tcPr>
                </a:tc>
                <a:tc>
                  <a:txBody>
                    <a:bodyPr/>
                    <a:lstStyle/>
                    <a:p>
                      <a:pPr>
                        <a:lnSpc>
                          <a:spcPct val="150000"/>
                        </a:lnSpc>
                        <a:spcAft>
                          <a:spcPts val="0"/>
                        </a:spcAft>
                      </a:pPr>
                      <a:r>
                        <a:rPr lang="en-IN" sz="1600" dirty="0" err="1">
                          <a:effectLst/>
                        </a:rPr>
                        <a:t>Mrs.</a:t>
                      </a:r>
                      <a:r>
                        <a:rPr lang="en-IN" sz="1600" dirty="0">
                          <a:effectLst/>
                        </a:rPr>
                        <a:t> </a:t>
                      </a:r>
                      <a:r>
                        <a:rPr lang="en-IN" sz="1600" dirty="0" err="1">
                          <a:effectLst/>
                        </a:rPr>
                        <a:t>Kavitha</a:t>
                      </a:r>
                      <a:r>
                        <a:rPr lang="en-IN" sz="1600" dirty="0">
                          <a:effectLst/>
                        </a:rPr>
                        <a:t> B C</a:t>
                      </a:r>
                      <a:endParaRPr lang="en-IN" sz="1600" dirty="0">
                        <a:effectLst/>
                        <a:latin typeface="Calibri" panose="020F0502020204030204" pitchFamily="34" charset="0"/>
                        <a:ea typeface="Calibri" panose="020F0502020204030204" pitchFamily="34" charset="0"/>
                        <a:cs typeface="Tunga"/>
                      </a:endParaRPr>
                    </a:p>
                  </a:txBody>
                  <a:tcPr marL="68580" marR="68580" marT="0" marB="0">
                    <a:solidFill>
                      <a:schemeClr val="bg2">
                        <a:lumMod val="20000"/>
                        <a:lumOff val="80000"/>
                      </a:schemeClr>
                    </a:solidFill>
                  </a:tcPr>
                </a:tc>
                <a:tc>
                  <a:txBody>
                    <a:bodyPr/>
                    <a:lstStyle/>
                    <a:p>
                      <a:pPr>
                        <a:lnSpc>
                          <a:spcPct val="150000"/>
                        </a:lnSpc>
                        <a:spcAft>
                          <a:spcPts val="0"/>
                        </a:spcAft>
                      </a:pPr>
                      <a:r>
                        <a:rPr lang="en-IN" sz="1600">
                          <a:effectLst/>
                        </a:rPr>
                        <a:t>M.Tech., (Ph.D)</a:t>
                      </a:r>
                      <a:endParaRPr lang="en-IN" sz="1600">
                        <a:effectLst/>
                        <a:latin typeface="Calibri" panose="020F0502020204030204" pitchFamily="34" charset="0"/>
                        <a:ea typeface="Calibri" panose="020F0502020204030204" pitchFamily="34" charset="0"/>
                        <a:cs typeface="Tunga"/>
                      </a:endParaRPr>
                    </a:p>
                  </a:txBody>
                  <a:tcPr marL="68580" marR="68580" marT="0" marB="0">
                    <a:solidFill>
                      <a:schemeClr val="bg2">
                        <a:lumMod val="20000"/>
                        <a:lumOff val="80000"/>
                      </a:schemeClr>
                    </a:solidFill>
                  </a:tcPr>
                </a:tc>
                <a:tc>
                  <a:txBody>
                    <a:bodyPr/>
                    <a:lstStyle/>
                    <a:p>
                      <a:pPr>
                        <a:lnSpc>
                          <a:spcPct val="150000"/>
                        </a:lnSpc>
                        <a:spcAft>
                          <a:spcPts val="0"/>
                        </a:spcAft>
                      </a:pPr>
                      <a:r>
                        <a:rPr lang="en-IN" sz="1600" dirty="0">
                          <a:effectLst/>
                        </a:rPr>
                        <a:t>Assistant Professor</a:t>
                      </a:r>
                      <a:endParaRPr lang="en-IN" sz="1600" dirty="0">
                        <a:effectLst/>
                        <a:latin typeface="Calibri" panose="020F0502020204030204" pitchFamily="34" charset="0"/>
                        <a:ea typeface="Calibri" panose="020F0502020204030204" pitchFamily="34" charset="0"/>
                        <a:cs typeface="Tunga"/>
                      </a:endParaRPr>
                    </a:p>
                  </a:txBody>
                  <a:tcPr marL="68580" marR="68580" marT="0" marB="0">
                    <a:solidFill>
                      <a:schemeClr val="bg2">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1050" b="1" dirty="0" smtClean="0">
                          <a:effectLst/>
                          <a:latin typeface="Calibri" panose="020F0502020204030204" pitchFamily="34" charset="0"/>
                          <a:ea typeface="Calibri" panose="020F0502020204030204" pitchFamily="34" charset="0"/>
                          <a:cs typeface="Tunga"/>
                        </a:rPr>
                        <a:t>Computer Applications and Industrial Drive</a:t>
                      </a:r>
                      <a:endParaRPr lang="en-IN" sz="1200" b="1" dirty="0" smtClean="0">
                        <a:effectLst/>
                        <a:latin typeface="Calibri" panose="020F0502020204030204" pitchFamily="34" charset="0"/>
                        <a:ea typeface="Calibri" panose="020F0502020204030204" pitchFamily="34" charset="0"/>
                        <a:cs typeface="Tunga"/>
                      </a:endParaRPr>
                    </a:p>
                  </a:txBody>
                  <a:tcPr marL="68580" marR="68580" marT="0" marB="0">
                    <a:solidFill>
                      <a:schemeClr val="bg2">
                        <a:lumMod val="20000"/>
                        <a:lumOff val="80000"/>
                      </a:schemeClr>
                    </a:solidFill>
                  </a:tcPr>
                </a:tc>
                <a:tc>
                  <a:txBody>
                    <a:bodyPr/>
                    <a:lstStyle/>
                    <a:p>
                      <a:pPr>
                        <a:lnSpc>
                          <a:spcPct val="150000"/>
                        </a:lnSpc>
                        <a:spcAft>
                          <a:spcPts val="0"/>
                        </a:spcAft>
                      </a:pPr>
                      <a:r>
                        <a:rPr lang="en-IN" sz="1600" dirty="0" smtClean="0">
                          <a:effectLst/>
                          <a:latin typeface="Calibri" panose="020F0502020204030204" pitchFamily="34" charset="0"/>
                          <a:ea typeface="Calibri" panose="020F0502020204030204" pitchFamily="34" charset="0"/>
                          <a:cs typeface="Tunga"/>
                        </a:rPr>
                        <a:t>25.07.2012</a:t>
                      </a:r>
                      <a:endParaRPr lang="en-IN" sz="1600" dirty="0">
                        <a:effectLst/>
                        <a:latin typeface="Calibri" panose="020F0502020204030204" pitchFamily="34" charset="0"/>
                        <a:ea typeface="Calibri" panose="020F0502020204030204" pitchFamily="34" charset="0"/>
                        <a:cs typeface="Tunga"/>
                      </a:endParaRPr>
                    </a:p>
                  </a:txBody>
                  <a:tcPr marL="68580" marR="68580" marT="0" marB="0">
                    <a:solidFill>
                      <a:schemeClr val="bg2">
                        <a:lumMod val="20000"/>
                        <a:lumOff val="80000"/>
                      </a:schemeClr>
                    </a:solidFill>
                  </a:tcPr>
                </a:tc>
                <a:tc>
                  <a:txBody>
                    <a:bodyPr/>
                    <a:lstStyle/>
                    <a:p>
                      <a:pPr marL="0" marR="0" indent="0" algn="l" defTabSz="914400" rtl="0" eaLnBrk="1" fontAlgn="auto" latinLnBrk="0" hangingPunct="1">
                        <a:lnSpc>
                          <a:spcPct val="150000"/>
                        </a:lnSpc>
                        <a:spcBef>
                          <a:spcPts val="0"/>
                        </a:spcBef>
                        <a:spcAft>
                          <a:spcPts val="0"/>
                        </a:spcAft>
                        <a:buClrTx/>
                        <a:buSzTx/>
                        <a:buFontTx/>
                        <a:buNone/>
                        <a:tabLst/>
                        <a:defRPr/>
                      </a:pPr>
                      <a:r>
                        <a:rPr lang="en-IN" sz="1600" dirty="0" smtClean="0">
                          <a:effectLst/>
                          <a:latin typeface="Calibri" panose="020F0502020204030204" pitchFamily="34" charset="0"/>
                          <a:ea typeface="Calibri" panose="020F0502020204030204" pitchFamily="34" charset="0"/>
                          <a:cs typeface="Tunga"/>
                        </a:rPr>
                        <a:t>Regular</a:t>
                      </a:r>
                    </a:p>
                  </a:txBody>
                  <a:tcPr marL="68580" marR="68580" marT="0" marB="0">
                    <a:solidFill>
                      <a:schemeClr val="bg2">
                        <a:lumMod val="20000"/>
                        <a:lumOff val="80000"/>
                      </a:schemeClr>
                    </a:solidFill>
                  </a:tcPr>
                </a:tc>
                <a:extLst>
                  <a:ext uri="{0D108BD9-81ED-4DB2-BD59-A6C34878D82A}">
                    <a16:rowId xmlns:a16="http://schemas.microsoft.com/office/drawing/2014/main" xmlns="" val="10006"/>
                  </a:ext>
                </a:extLst>
              </a:tr>
              <a:tr h="0">
                <a:tc>
                  <a:txBody>
                    <a:bodyPr/>
                    <a:lstStyle/>
                    <a:p>
                      <a:pPr algn="ctr">
                        <a:lnSpc>
                          <a:spcPct val="150000"/>
                        </a:lnSpc>
                        <a:spcAft>
                          <a:spcPts val="0"/>
                        </a:spcAft>
                      </a:pPr>
                      <a:r>
                        <a:rPr lang="en-IN" sz="1600" dirty="0">
                          <a:effectLst/>
                        </a:rPr>
                        <a:t>8</a:t>
                      </a:r>
                      <a:endParaRPr lang="en-IN" sz="1600" dirty="0">
                        <a:effectLst/>
                        <a:latin typeface="Calibri" panose="020F0502020204030204" pitchFamily="34" charset="0"/>
                        <a:ea typeface="Calibri" panose="020F0502020204030204" pitchFamily="34" charset="0"/>
                        <a:cs typeface="Tunga"/>
                      </a:endParaRPr>
                    </a:p>
                  </a:txBody>
                  <a:tcPr marL="68580" marR="68580" marT="0" marB="0">
                    <a:solidFill>
                      <a:schemeClr val="bg2">
                        <a:lumMod val="20000"/>
                        <a:lumOff val="80000"/>
                      </a:schemeClr>
                    </a:solidFill>
                  </a:tcPr>
                </a:tc>
                <a:tc>
                  <a:txBody>
                    <a:bodyPr/>
                    <a:lstStyle/>
                    <a:p>
                      <a:pPr>
                        <a:lnSpc>
                          <a:spcPct val="150000"/>
                        </a:lnSpc>
                        <a:spcAft>
                          <a:spcPts val="0"/>
                        </a:spcAft>
                      </a:pPr>
                      <a:r>
                        <a:rPr lang="en-IN" sz="1600" dirty="0" err="1">
                          <a:effectLst/>
                        </a:rPr>
                        <a:t>Mr.</a:t>
                      </a:r>
                      <a:r>
                        <a:rPr lang="en-IN" sz="1600" dirty="0">
                          <a:effectLst/>
                        </a:rPr>
                        <a:t> Mohan Kumar K S</a:t>
                      </a:r>
                      <a:endParaRPr lang="en-IN" sz="1600" dirty="0">
                        <a:effectLst/>
                        <a:latin typeface="Calibri" panose="020F0502020204030204" pitchFamily="34" charset="0"/>
                        <a:ea typeface="Calibri" panose="020F0502020204030204" pitchFamily="34" charset="0"/>
                        <a:cs typeface="Tunga"/>
                      </a:endParaRPr>
                    </a:p>
                  </a:txBody>
                  <a:tcPr marL="68580" marR="68580" marT="0" marB="0">
                    <a:solidFill>
                      <a:schemeClr val="bg2">
                        <a:lumMod val="20000"/>
                        <a:lumOff val="80000"/>
                      </a:schemeClr>
                    </a:solidFill>
                  </a:tcPr>
                </a:tc>
                <a:tc>
                  <a:txBody>
                    <a:bodyPr/>
                    <a:lstStyle/>
                    <a:p>
                      <a:pPr>
                        <a:lnSpc>
                          <a:spcPct val="150000"/>
                        </a:lnSpc>
                        <a:spcAft>
                          <a:spcPts val="0"/>
                        </a:spcAft>
                      </a:pPr>
                      <a:r>
                        <a:rPr lang="en-IN" sz="1600" dirty="0" err="1">
                          <a:effectLst/>
                        </a:rPr>
                        <a:t>M.Tech</a:t>
                      </a:r>
                      <a:r>
                        <a:rPr lang="en-IN" sz="1600" dirty="0">
                          <a:effectLst/>
                        </a:rPr>
                        <a:t>., (</a:t>
                      </a:r>
                      <a:r>
                        <a:rPr lang="en-IN" sz="1600" dirty="0" err="1">
                          <a:effectLst/>
                        </a:rPr>
                        <a:t>Ph.D</a:t>
                      </a:r>
                      <a:r>
                        <a:rPr lang="en-IN" sz="1600" dirty="0">
                          <a:effectLst/>
                        </a:rPr>
                        <a:t>)</a:t>
                      </a:r>
                      <a:endParaRPr lang="en-IN" sz="1600" dirty="0">
                        <a:effectLst/>
                        <a:latin typeface="Calibri" panose="020F0502020204030204" pitchFamily="34" charset="0"/>
                        <a:ea typeface="Calibri" panose="020F0502020204030204" pitchFamily="34" charset="0"/>
                        <a:cs typeface="Tunga"/>
                      </a:endParaRPr>
                    </a:p>
                  </a:txBody>
                  <a:tcPr marL="68580" marR="68580" marT="0" marB="0">
                    <a:solidFill>
                      <a:schemeClr val="bg2">
                        <a:lumMod val="20000"/>
                        <a:lumOff val="80000"/>
                      </a:schemeClr>
                    </a:solidFill>
                  </a:tcPr>
                </a:tc>
                <a:tc>
                  <a:txBody>
                    <a:bodyPr/>
                    <a:lstStyle/>
                    <a:p>
                      <a:pPr>
                        <a:lnSpc>
                          <a:spcPct val="150000"/>
                        </a:lnSpc>
                        <a:spcAft>
                          <a:spcPts val="0"/>
                        </a:spcAft>
                      </a:pPr>
                      <a:r>
                        <a:rPr lang="en-IN" sz="1600" dirty="0">
                          <a:effectLst/>
                        </a:rPr>
                        <a:t>Assistant Professor</a:t>
                      </a:r>
                      <a:endParaRPr lang="en-IN" sz="1600" dirty="0">
                        <a:effectLst/>
                        <a:latin typeface="Calibri" panose="020F0502020204030204" pitchFamily="34" charset="0"/>
                        <a:ea typeface="Calibri" panose="020F0502020204030204" pitchFamily="34" charset="0"/>
                        <a:cs typeface="Tunga"/>
                      </a:endParaRPr>
                    </a:p>
                  </a:txBody>
                  <a:tcPr marL="68580" marR="68580" marT="0" marB="0">
                    <a:solidFill>
                      <a:schemeClr val="bg2">
                        <a:lumMod val="20000"/>
                        <a:lumOff val="80000"/>
                      </a:schemeClr>
                    </a:solidFill>
                  </a:tcPr>
                </a:tc>
                <a:tc>
                  <a:txBody>
                    <a:bodyPr/>
                    <a:lstStyle/>
                    <a:p>
                      <a:pPr>
                        <a:lnSpc>
                          <a:spcPct val="100000"/>
                        </a:lnSpc>
                        <a:spcAft>
                          <a:spcPts val="0"/>
                        </a:spcAft>
                      </a:pPr>
                      <a:r>
                        <a:rPr lang="en-IN" sz="1200" b="1" dirty="0" smtClean="0">
                          <a:effectLst/>
                          <a:latin typeface="Calibri" panose="020F0502020204030204" pitchFamily="34" charset="0"/>
                          <a:ea typeface="Calibri" panose="020F0502020204030204" pitchFamily="34" charset="0"/>
                          <a:cs typeface="Tunga"/>
                        </a:rPr>
                        <a:t>Digital Communication</a:t>
                      </a:r>
                      <a:endParaRPr lang="en-IN" sz="1200" b="1" dirty="0">
                        <a:effectLst/>
                        <a:latin typeface="Calibri" panose="020F0502020204030204" pitchFamily="34" charset="0"/>
                        <a:ea typeface="Calibri" panose="020F0502020204030204" pitchFamily="34" charset="0"/>
                        <a:cs typeface="Tunga"/>
                      </a:endParaRPr>
                    </a:p>
                  </a:txBody>
                  <a:tcPr marL="68580" marR="68580" marT="0" marB="0">
                    <a:solidFill>
                      <a:schemeClr val="bg2">
                        <a:lumMod val="20000"/>
                        <a:lumOff val="80000"/>
                      </a:schemeClr>
                    </a:solidFill>
                  </a:tcPr>
                </a:tc>
                <a:tc>
                  <a:txBody>
                    <a:bodyPr/>
                    <a:lstStyle/>
                    <a:p>
                      <a:pPr>
                        <a:lnSpc>
                          <a:spcPct val="150000"/>
                        </a:lnSpc>
                        <a:spcAft>
                          <a:spcPts val="0"/>
                        </a:spcAft>
                      </a:pPr>
                      <a:r>
                        <a:rPr lang="en-IN" sz="1600" dirty="0" smtClean="0">
                          <a:effectLst/>
                          <a:latin typeface="Calibri" panose="020F0502020204030204" pitchFamily="34" charset="0"/>
                          <a:ea typeface="Calibri" panose="020F0502020204030204" pitchFamily="34" charset="0"/>
                          <a:cs typeface="Tunga"/>
                        </a:rPr>
                        <a:t>18.07.2011</a:t>
                      </a:r>
                      <a:endParaRPr lang="en-IN" sz="1600" dirty="0">
                        <a:effectLst/>
                        <a:latin typeface="Calibri" panose="020F0502020204030204" pitchFamily="34" charset="0"/>
                        <a:ea typeface="Calibri" panose="020F0502020204030204" pitchFamily="34" charset="0"/>
                        <a:cs typeface="Tunga"/>
                      </a:endParaRPr>
                    </a:p>
                  </a:txBody>
                  <a:tcPr marL="68580" marR="68580" marT="0" marB="0">
                    <a:solidFill>
                      <a:schemeClr val="bg2">
                        <a:lumMod val="20000"/>
                        <a:lumOff val="80000"/>
                      </a:schemeClr>
                    </a:solidFill>
                  </a:tcPr>
                </a:tc>
                <a:tc>
                  <a:txBody>
                    <a:bodyPr/>
                    <a:lstStyle/>
                    <a:p>
                      <a:pPr marL="0" marR="0" indent="0" algn="l" defTabSz="914400" rtl="0" eaLnBrk="1" fontAlgn="auto" latinLnBrk="0" hangingPunct="1">
                        <a:lnSpc>
                          <a:spcPct val="150000"/>
                        </a:lnSpc>
                        <a:spcBef>
                          <a:spcPts val="0"/>
                        </a:spcBef>
                        <a:spcAft>
                          <a:spcPts val="0"/>
                        </a:spcAft>
                        <a:buClrTx/>
                        <a:buSzTx/>
                        <a:buFontTx/>
                        <a:buNone/>
                        <a:tabLst/>
                        <a:defRPr/>
                      </a:pPr>
                      <a:r>
                        <a:rPr lang="en-IN" sz="1600" dirty="0" smtClean="0">
                          <a:effectLst/>
                          <a:latin typeface="Calibri" panose="020F0502020204030204" pitchFamily="34" charset="0"/>
                          <a:ea typeface="Calibri" panose="020F0502020204030204" pitchFamily="34" charset="0"/>
                          <a:cs typeface="Tunga"/>
                        </a:rPr>
                        <a:t>Regular</a:t>
                      </a:r>
                    </a:p>
                  </a:txBody>
                  <a:tcPr marL="68580" marR="68580" marT="0" marB="0">
                    <a:solidFill>
                      <a:schemeClr val="bg2">
                        <a:lumMod val="20000"/>
                        <a:lumOff val="80000"/>
                      </a:schemeClr>
                    </a:solidFill>
                  </a:tcPr>
                </a:tc>
                <a:extLst>
                  <a:ext uri="{0D108BD9-81ED-4DB2-BD59-A6C34878D82A}">
                    <a16:rowId xmlns:a16="http://schemas.microsoft.com/office/drawing/2014/main" xmlns="" val="10008"/>
                  </a:ext>
                </a:extLst>
              </a:tr>
              <a:tr h="0">
                <a:tc>
                  <a:txBody>
                    <a:bodyPr/>
                    <a:lstStyle/>
                    <a:p>
                      <a:pPr algn="ctr">
                        <a:lnSpc>
                          <a:spcPct val="150000"/>
                        </a:lnSpc>
                        <a:spcAft>
                          <a:spcPts val="0"/>
                        </a:spcAft>
                      </a:pPr>
                      <a:r>
                        <a:rPr lang="en-IN" sz="1600" dirty="0">
                          <a:effectLst/>
                        </a:rPr>
                        <a:t>9</a:t>
                      </a:r>
                      <a:endParaRPr lang="en-IN" sz="1600" dirty="0">
                        <a:effectLst/>
                        <a:latin typeface="Calibri" panose="020F0502020204030204" pitchFamily="34" charset="0"/>
                        <a:ea typeface="Calibri" panose="020F0502020204030204" pitchFamily="34" charset="0"/>
                        <a:cs typeface="Tunga"/>
                      </a:endParaRPr>
                    </a:p>
                  </a:txBody>
                  <a:tcPr marL="68580" marR="68580" marT="0" marB="0">
                    <a:solidFill>
                      <a:schemeClr val="bg2">
                        <a:lumMod val="20000"/>
                        <a:lumOff val="80000"/>
                      </a:schemeClr>
                    </a:solidFill>
                  </a:tcPr>
                </a:tc>
                <a:tc>
                  <a:txBody>
                    <a:bodyPr/>
                    <a:lstStyle/>
                    <a:p>
                      <a:pPr>
                        <a:lnSpc>
                          <a:spcPct val="150000"/>
                        </a:lnSpc>
                        <a:spcAft>
                          <a:spcPts val="0"/>
                        </a:spcAft>
                      </a:pPr>
                      <a:r>
                        <a:rPr lang="en-IN" sz="1600">
                          <a:effectLst/>
                        </a:rPr>
                        <a:t>Mr. Balaji B S</a:t>
                      </a:r>
                      <a:endParaRPr lang="en-IN" sz="1600">
                        <a:effectLst/>
                        <a:latin typeface="Calibri" panose="020F0502020204030204" pitchFamily="34" charset="0"/>
                        <a:ea typeface="Calibri" panose="020F0502020204030204" pitchFamily="34" charset="0"/>
                        <a:cs typeface="Tunga"/>
                      </a:endParaRPr>
                    </a:p>
                  </a:txBody>
                  <a:tcPr marL="68580" marR="68580" marT="0" marB="0">
                    <a:solidFill>
                      <a:schemeClr val="bg2">
                        <a:lumMod val="20000"/>
                        <a:lumOff val="80000"/>
                      </a:schemeClr>
                    </a:solidFill>
                  </a:tcPr>
                </a:tc>
                <a:tc>
                  <a:txBody>
                    <a:bodyPr/>
                    <a:lstStyle/>
                    <a:p>
                      <a:pPr>
                        <a:lnSpc>
                          <a:spcPct val="150000"/>
                        </a:lnSpc>
                        <a:spcAft>
                          <a:spcPts val="0"/>
                        </a:spcAft>
                      </a:pPr>
                      <a:r>
                        <a:rPr lang="en-IN" sz="1600" dirty="0">
                          <a:effectLst/>
                        </a:rPr>
                        <a:t>B.E., </a:t>
                      </a:r>
                      <a:r>
                        <a:rPr lang="en-IN" sz="1600" dirty="0" err="1">
                          <a:effectLst/>
                        </a:rPr>
                        <a:t>M.Tech</a:t>
                      </a:r>
                      <a:endParaRPr lang="en-IN" sz="1600" dirty="0">
                        <a:effectLst/>
                        <a:latin typeface="Calibri" panose="020F0502020204030204" pitchFamily="34" charset="0"/>
                        <a:ea typeface="Calibri" panose="020F0502020204030204" pitchFamily="34" charset="0"/>
                        <a:cs typeface="Tunga"/>
                      </a:endParaRPr>
                    </a:p>
                  </a:txBody>
                  <a:tcPr marL="68580" marR="68580" marT="0" marB="0">
                    <a:solidFill>
                      <a:schemeClr val="bg2">
                        <a:lumMod val="20000"/>
                        <a:lumOff val="80000"/>
                      </a:schemeClr>
                    </a:solidFill>
                  </a:tcPr>
                </a:tc>
                <a:tc>
                  <a:txBody>
                    <a:bodyPr/>
                    <a:lstStyle/>
                    <a:p>
                      <a:pPr>
                        <a:lnSpc>
                          <a:spcPct val="150000"/>
                        </a:lnSpc>
                        <a:spcAft>
                          <a:spcPts val="0"/>
                        </a:spcAft>
                      </a:pPr>
                      <a:r>
                        <a:rPr lang="en-IN" sz="1600" dirty="0">
                          <a:effectLst/>
                        </a:rPr>
                        <a:t>Assistant Professor</a:t>
                      </a:r>
                      <a:endParaRPr lang="en-IN" sz="1600" dirty="0">
                        <a:effectLst/>
                        <a:latin typeface="Calibri" panose="020F0502020204030204" pitchFamily="34" charset="0"/>
                        <a:ea typeface="Calibri" panose="020F0502020204030204" pitchFamily="34" charset="0"/>
                        <a:cs typeface="Tunga"/>
                      </a:endParaRPr>
                    </a:p>
                  </a:txBody>
                  <a:tcPr marL="68580" marR="68580" marT="0" marB="0">
                    <a:solidFill>
                      <a:schemeClr val="bg2">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1200" b="1" dirty="0" smtClean="0">
                          <a:effectLst/>
                          <a:latin typeface="Calibri" panose="020F0502020204030204" pitchFamily="34" charset="0"/>
                          <a:ea typeface="Calibri" panose="020F0502020204030204" pitchFamily="34" charset="0"/>
                          <a:cs typeface="Tunga"/>
                        </a:rPr>
                        <a:t>VLSI Design &amp; Embedded Systems</a:t>
                      </a:r>
                    </a:p>
                  </a:txBody>
                  <a:tcPr marL="68580" marR="68580" marT="0" marB="0">
                    <a:solidFill>
                      <a:schemeClr val="bg2">
                        <a:lumMod val="20000"/>
                        <a:lumOff val="80000"/>
                      </a:schemeClr>
                    </a:solidFill>
                  </a:tcPr>
                </a:tc>
                <a:tc>
                  <a:txBody>
                    <a:bodyPr/>
                    <a:lstStyle/>
                    <a:p>
                      <a:pPr marL="0" marR="0" indent="0" algn="l" defTabSz="914400" rtl="0" eaLnBrk="1" fontAlgn="auto" latinLnBrk="0" hangingPunct="1">
                        <a:lnSpc>
                          <a:spcPct val="150000"/>
                        </a:lnSpc>
                        <a:spcBef>
                          <a:spcPts val="0"/>
                        </a:spcBef>
                        <a:spcAft>
                          <a:spcPts val="0"/>
                        </a:spcAft>
                        <a:buClrTx/>
                        <a:buSzTx/>
                        <a:buFontTx/>
                        <a:buNone/>
                        <a:tabLst/>
                        <a:defRPr/>
                      </a:pPr>
                      <a:r>
                        <a:rPr lang="en-IN" sz="1600" dirty="0" smtClean="0">
                          <a:effectLst/>
                          <a:latin typeface="Calibri" panose="020F0502020204030204" pitchFamily="34" charset="0"/>
                          <a:ea typeface="Calibri" panose="020F0502020204030204" pitchFamily="34" charset="0"/>
                          <a:cs typeface="Tunga"/>
                        </a:rPr>
                        <a:t>18.07.2011</a:t>
                      </a:r>
                    </a:p>
                  </a:txBody>
                  <a:tcPr marL="68580" marR="68580" marT="0" marB="0">
                    <a:solidFill>
                      <a:schemeClr val="bg2">
                        <a:lumMod val="20000"/>
                        <a:lumOff val="80000"/>
                      </a:schemeClr>
                    </a:solidFill>
                  </a:tcPr>
                </a:tc>
                <a:tc>
                  <a:txBody>
                    <a:bodyPr/>
                    <a:lstStyle/>
                    <a:p>
                      <a:pPr marL="0" marR="0" indent="0" algn="l" defTabSz="914400" rtl="0" eaLnBrk="1" fontAlgn="auto" latinLnBrk="0" hangingPunct="1">
                        <a:lnSpc>
                          <a:spcPct val="150000"/>
                        </a:lnSpc>
                        <a:spcBef>
                          <a:spcPts val="0"/>
                        </a:spcBef>
                        <a:spcAft>
                          <a:spcPts val="0"/>
                        </a:spcAft>
                        <a:buClrTx/>
                        <a:buSzTx/>
                        <a:buFontTx/>
                        <a:buNone/>
                        <a:tabLst/>
                        <a:defRPr/>
                      </a:pPr>
                      <a:r>
                        <a:rPr lang="en-IN" sz="1600" dirty="0" smtClean="0">
                          <a:effectLst/>
                          <a:latin typeface="Calibri" panose="020F0502020204030204" pitchFamily="34" charset="0"/>
                          <a:ea typeface="Calibri" panose="020F0502020204030204" pitchFamily="34" charset="0"/>
                          <a:cs typeface="Tunga"/>
                        </a:rPr>
                        <a:t>Regular</a:t>
                      </a:r>
                    </a:p>
                  </a:txBody>
                  <a:tcPr marL="68580" marR="68580" marT="0" marB="0">
                    <a:solidFill>
                      <a:schemeClr val="bg2">
                        <a:lumMod val="20000"/>
                        <a:lumOff val="80000"/>
                      </a:schemeClr>
                    </a:solidFill>
                  </a:tcPr>
                </a:tc>
                <a:extLst>
                  <a:ext uri="{0D108BD9-81ED-4DB2-BD59-A6C34878D82A}">
                    <a16:rowId xmlns:a16="http://schemas.microsoft.com/office/drawing/2014/main" xmlns="" val="10009"/>
                  </a:ext>
                </a:extLst>
              </a:tr>
              <a:tr h="0">
                <a:tc>
                  <a:txBody>
                    <a:bodyPr/>
                    <a:lstStyle/>
                    <a:p>
                      <a:pPr algn="ctr">
                        <a:lnSpc>
                          <a:spcPct val="150000"/>
                        </a:lnSpc>
                        <a:spcAft>
                          <a:spcPts val="0"/>
                        </a:spcAft>
                      </a:pPr>
                      <a:r>
                        <a:rPr lang="en-IN" sz="1600" dirty="0">
                          <a:effectLst/>
                        </a:rPr>
                        <a:t>10</a:t>
                      </a:r>
                      <a:endParaRPr lang="en-IN" sz="1600" dirty="0">
                        <a:effectLst/>
                        <a:latin typeface="Calibri" panose="020F0502020204030204" pitchFamily="34" charset="0"/>
                        <a:ea typeface="Calibri" panose="020F0502020204030204" pitchFamily="34" charset="0"/>
                        <a:cs typeface="Tunga"/>
                      </a:endParaRPr>
                    </a:p>
                  </a:txBody>
                  <a:tcPr marL="68580" marR="68580" marT="0" marB="0">
                    <a:solidFill>
                      <a:schemeClr val="bg2">
                        <a:lumMod val="20000"/>
                        <a:lumOff val="80000"/>
                      </a:schemeClr>
                    </a:solidFill>
                  </a:tcPr>
                </a:tc>
                <a:tc>
                  <a:txBody>
                    <a:bodyPr/>
                    <a:lstStyle/>
                    <a:p>
                      <a:pPr>
                        <a:lnSpc>
                          <a:spcPct val="150000"/>
                        </a:lnSpc>
                        <a:spcAft>
                          <a:spcPts val="0"/>
                        </a:spcAft>
                      </a:pPr>
                      <a:r>
                        <a:rPr lang="en-IN" sz="1600">
                          <a:effectLst/>
                        </a:rPr>
                        <a:t>Mrs. Shalini K J</a:t>
                      </a:r>
                      <a:endParaRPr lang="en-IN" sz="1600">
                        <a:effectLst/>
                        <a:latin typeface="Calibri" panose="020F0502020204030204" pitchFamily="34" charset="0"/>
                        <a:ea typeface="Calibri" panose="020F0502020204030204" pitchFamily="34" charset="0"/>
                        <a:cs typeface="Tunga"/>
                      </a:endParaRPr>
                    </a:p>
                  </a:txBody>
                  <a:tcPr marL="68580" marR="68580" marT="0" marB="0">
                    <a:solidFill>
                      <a:schemeClr val="bg2">
                        <a:lumMod val="20000"/>
                        <a:lumOff val="80000"/>
                      </a:schemeClr>
                    </a:solidFill>
                  </a:tcPr>
                </a:tc>
                <a:tc>
                  <a:txBody>
                    <a:bodyPr/>
                    <a:lstStyle/>
                    <a:p>
                      <a:pPr>
                        <a:lnSpc>
                          <a:spcPct val="150000"/>
                        </a:lnSpc>
                        <a:spcAft>
                          <a:spcPts val="0"/>
                        </a:spcAft>
                      </a:pPr>
                      <a:r>
                        <a:rPr lang="en-IN" sz="1600" dirty="0">
                          <a:effectLst/>
                        </a:rPr>
                        <a:t>B.E., </a:t>
                      </a:r>
                      <a:r>
                        <a:rPr lang="en-IN" sz="1600" dirty="0" err="1">
                          <a:effectLst/>
                        </a:rPr>
                        <a:t>M.Tech</a:t>
                      </a:r>
                      <a:endParaRPr lang="en-IN" sz="1600" dirty="0">
                        <a:effectLst/>
                        <a:latin typeface="Calibri" panose="020F0502020204030204" pitchFamily="34" charset="0"/>
                        <a:ea typeface="Calibri" panose="020F0502020204030204" pitchFamily="34" charset="0"/>
                        <a:cs typeface="Tunga"/>
                      </a:endParaRPr>
                    </a:p>
                  </a:txBody>
                  <a:tcPr marL="68580" marR="68580" marT="0" marB="0">
                    <a:solidFill>
                      <a:schemeClr val="bg2">
                        <a:lumMod val="20000"/>
                        <a:lumOff val="80000"/>
                      </a:schemeClr>
                    </a:solidFill>
                  </a:tcPr>
                </a:tc>
                <a:tc>
                  <a:txBody>
                    <a:bodyPr/>
                    <a:lstStyle/>
                    <a:p>
                      <a:pPr>
                        <a:lnSpc>
                          <a:spcPct val="150000"/>
                        </a:lnSpc>
                        <a:spcAft>
                          <a:spcPts val="0"/>
                        </a:spcAft>
                      </a:pPr>
                      <a:r>
                        <a:rPr lang="en-IN" sz="1600" dirty="0">
                          <a:effectLst/>
                        </a:rPr>
                        <a:t>Assistant Professor</a:t>
                      </a:r>
                      <a:endParaRPr lang="en-IN" sz="1600" dirty="0">
                        <a:effectLst/>
                        <a:latin typeface="Calibri" panose="020F0502020204030204" pitchFamily="34" charset="0"/>
                        <a:ea typeface="Calibri" panose="020F0502020204030204" pitchFamily="34" charset="0"/>
                        <a:cs typeface="Tunga"/>
                      </a:endParaRPr>
                    </a:p>
                  </a:txBody>
                  <a:tcPr marL="68580" marR="68580" marT="0" marB="0">
                    <a:solidFill>
                      <a:schemeClr val="bg2">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1200" b="1" dirty="0" smtClean="0">
                          <a:effectLst/>
                          <a:latin typeface="Calibri" panose="020F0502020204030204" pitchFamily="34" charset="0"/>
                          <a:ea typeface="Calibri" panose="020F0502020204030204" pitchFamily="34" charset="0"/>
                          <a:cs typeface="Tunga"/>
                        </a:rPr>
                        <a:t>VLSI Design &amp; Embedded Systems</a:t>
                      </a:r>
                    </a:p>
                  </a:txBody>
                  <a:tcPr marL="68580" marR="68580" marT="0" marB="0">
                    <a:solidFill>
                      <a:schemeClr val="bg2">
                        <a:lumMod val="20000"/>
                        <a:lumOff val="80000"/>
                      </a:schemeClr>
                    </a:solidFill>
                  </a:tcPr>
                </a:tc>
                <a:tc>
                  <a:txBody>
                    <a:bodyPr/>
                    <a:lstStyle/>
                    <a:p>
                      <a:pPr>
                        <a:lnSpc>
                          <a:spcPct val="150000"/>
                        </a:lnSpc>
                        <a:spcAft>
                          <a:spcPts val="0"/>
                        </a:spcAft>
                      </a:pPr>
                      <a:r>
                        <a:rPr lang="en-IN" sz="1600" dirty="0" smtClean="0">
                          <a:effectLst/>
                          <a:latin typeface="Calibri" panose="020F0502020204030204" pitchFamily="34" charset="0"/>
                          <a:ea typeface="Calibri" panose="020F0502020204030204" pitchFamily="34" charset="0"/>
                          <a:cs typeface="Tunga"/>
                        </a:rPr>
                        <a:t>21.07.2008</a:t>
                      </a:r>
                      <a:endParaRPr lang="en-IN" sz="1600" dirty="0">
                        <a:effectLst/>
                        <a:latin typeface="Calibri" panose="020F0502020204030204" pitchFamily="34" charset="0"/>
                        <a:ea typeface="Calibri" panose="020F0502020204030204" pitchFamily="34" charset="0"/>
                        <a:cs typeface="Tunga"/>
                      </a:endParaRPr>
                    </a:p>
                  </a:txBody>
                  <a:tcPr marL="68580" marR="68580" marT="0" marB="0">
                    <a:solidFill>
                      <a:schemeClr val="bg2">
                        <a:lumMod val="20000"/>
                        <a:lumOff val="80000"/>
                      </a:schemeClr>
                    </a:solidFill>
                  </a:tcPr>
                </a:tc>
                <a:tc>
                  <a:txBody>
                    <a:bodyPr/>
                    <a:lstStyle/>
                    <a:p>
                      <a:pPr marL="0" marR="0" indent="0" algn="l" defTabSz="914400" rtl="0" eaLnBrk="1" fontAlgn="auto" latinLnBrk="0" hangingPunct="1">
                        <a:lnSpc>
                          <a:spcPct val="150000"/>
                        </a:lnSpc>
                        <a:spcBef>
                          <a:spcPts val="0"/>
                        </a:spcBef>
                        <a:spcAft>
                          <a:spcPts val="0"/>
                        </a:spcAft>
                        <a:buClrTx/>
                        <a:buSzTx/>
                        <a:buFontTx/>
                        <a:buNone/>
                        <a:tabLst/>
                        <a:defRPr/>
                      </a:pPr>
                      <a:r>
                        <a:rPr lang="en-IN" sz="1600" dirty="0" smtClean="0">
                          <a:effectLst/>
                          <a:latin typeface="Calibri" panose="020F0502020204030204" pitchFamily="34" charset="0"/>
                          <a:ea typeface="Calibri" panose="020F0502020204030204" pitchFamily="34" charset="0"/>
                          <a:cs typeface="Tunga"/>
                        </a:rPr>
                        <a:t>Regular</a:t>
                      </a:r>
                    </a:p>
                  </a:txBody>
                  <a:tcPr marL="68580" marR="68580" marT="0" marB="0">
                    <a:solidFill>
                      <a:schemeClr val="bg2">
                        <a:lumMod val="20000"/>
                        <a:lumOff val="80000"/>
                      </a:schemeClr>
                    </a:solidFill>
                  </a:tcPr>
                </a:tc>
                <a:extLst>
                  <a:ext uri="{0D108BD9-81ED-4DB2-BD59-A6C34878D82A}">
                    <a16:rowId xmlns:a16="http://schemas.microsoft.com/office/drawing/2014/main" xmlns="" val="10010"/>
                  </a:ext>
                </a:extLst>
              </a:tr>
              <a:tr h="0">
                <a:tc>
                  <a:txBody>
                    <a:bodyPr/>
                    <a:lstStyle/>
                    <a:p>
                      <a:pPr algn="ctr">
                        <a:lnSpc>
                          <a:spcPct val="150000"/>
                        </a:lnSpc>
                        <a:spcAft>
                          <a:spcPts val="0"/>
                        </a:spcAft>
                      </a:pPr>
                      <a:r>
                        <a:rPr lang="en-IN" sz="1600" dirty="0">
                          <a:effectLst/>
                        </a:rPr>
                        <a:t>11</a:t>
                      </a:r>
                      <a:endParaRPr lang="en-IN" sz="1600" dirty="0">
                        <a:effectLst/>
                        <a:latin typeface="Calibri" panose="020F0502020204030204" pitchFamily="34" charset="0"/>
                        <a:ea typeface="Calibri" panose="020F0502020204030204" pitchFamily="34" charset="0"/>
                        <a:cs typeface="Tunga"/>
                      </a:endParaRPr>
                    </a:p>
                  </a:txBody>
                  <a:tcPr marL="68580" marR="68580" marT="0" marB="0">
                    <a:solidFill>
                      <a:schemeClr val="bg2">
                        <a:lumMod val="20000"/>
                        <a:lumOff val="80000"/>
                      </a:schemeClr>
                    </a:solidFill>
                  </a:tcPr>
                </a:tc>
                <a:tc>
                  <a:txBody>
                    <a:bodyPr/>
                    <a:lstStyle/>
                    <a:p>
                      <a:pPr>
                        <a:lnSpc>
                          <a:spcPct val="150000"/>
                        </a:lnSpc>
                        <a:spcAft>
                          <a:spcPts val="0"/>
                        </a:spcAft>
                      </a:pPr>
                      <a:r>
                        <a:rPr lang="en-IN" sz="1600">
                          <a:effectLst/>
                        </a:rPr>
                        <a:t>Mrs. Ramya K</a:t>
                      </a:r>
                      <a:endParaRPr lang="en-IN" sz="1600">
                        <a:effectLst/>
                        <a:latin typeface="Calibri" panose="020F0502020204030204" pitchFamily="34" charset="0"/>
                        <a:ea typeface="Calibri" panose="020F0502020204030204" pitchFamily="34" charset="0"/>
                        <a:cs typeface="Tunga"/>
                      </a:endParaRPr>
                    </a:p>
                  </a:txBody>
                  <a:tcPr marL="68580" marR="68580" marT="0" marB="0">
                    <a:solidFill>
                      <a:schemeClr val="bg2">
                        <a:lumMod val="20000"/>
                        <a:lumOff val="80000"/>
                      </a:schemeClr>
                    </a:solidFill>
                  </a:tcPr>
                </a:tc>
                <a:tc>
                  <a:txBody>
                    <a:bodyPr/>
                    <a:lstStyle/>
                    <a:p>
                      <a:pPr>
                        <a:lnSpc>
                          <a:spcPct val="150000"/>
                        </a:lnSpc>
                        <a:spcAft>
                          <a:spcPts val="0"/>
                        </a:spcAft>
                      </a:pPr>
                      <a:r>
                        <a:rPr lang="en-IN" sz="1600" dirty="0">
                          <a:effectLst/>
                        </a:rPr>
                        <a:t>B.E., </a:t>
                      </a:r>
                      <a:r>
                        <a:rPr lang="en-IN" sz="1600" dirty="0" err="1">
                          <a:effectLst/>
                        </a:rPr>
                        <a:t>M.Tech</a:t>
                      </a:r>
                      <a:endParaRPr lang="en-IN" sz="1600" dirty="0">
                        <a:effectLst/>
                        <a:latin typeface="Calibri" panose="020F0502020204030204" pitchFamily="34" charset="0"/>
                        <a:ea typeface="Calibri" panose="020F0502020204030204" pitchFamily="34" charset="0"/>
                        <a:cs typeface="Tunga"/>
                      </a:endParaRPr>
                    </a:p>
                  </a:txBody>
                  <a:tcPr marL="68580" marR="68580" marT="0" marB="0">
                    <a:solidFill>
                      <a:schemeClr val="bg2">
                        <a:lumMod val="20000"/>
                        <a:lumOff val="80000"/>
                      </a:schemeClr>
                    </a:solidFill>
                  </a:tcPr>
                </a:tc>
                <a:tc>
                  <a:txBody>
                    <a:bodyPr/>
                    <a:lstStyle/>
                    <a:p>
                      <a:pPr>
                        <a:lnSpc>
                          <a:spcPct val="150000"/>
                        </a:lnSpc>
                        <a:spcAft>
                          <a:spcPts val="0"/>
                        </a:spcAft>
                      </a:pPr>
                      <a:r>
                        <a:rPr lang="en-IN" sz="1600" dirty="0">
                          <a:effectLst/>
                        </a:rPr>
                        <a:t>Assistant Professor</a:t>
                      </a:r>
                      <a:endParaRPr lang="en-IN" sz="1600" dirty="0">
                        <a:effectLst/>
                        <a:latin typeface="Calibri" panose="020F0502020204030204" pitchFamily="34" charset="0"/>
                        <a:ea typeface="Calibri" panose="020F0502020204030204" pitchFamily="34" charset="0"/>
                        <a:cs typeface="Tunga"/>
                      </a:endParaRPr>
                    </a:p>
                  </a:txBody>
                  <a:tcPr marL="68580" marR="68580" marT="0" marB="0">
                    <a:solidFill>
                      <a:schemeClr val="bg2">
                        <a:lumMod val="20000"/>
                        <a:lumOff val="80000"/>
                      </a:schemeClr>
                    </a:solidFill>
                  </a:tcPr>
                </a:tc>
                <a:tc>
                  <a:txBody>
                    <a:bodyPr/>
                    <a:lstStyle/>
                    <a:p>
                      <a:pPr>
                        <a:lnSpc>
                          <a:spcPct val="100000"/>
                        </a:lnSpc>
                        <a:spcAft>
                          <a:spcPts val="0"/>
                        </a:spcAft>
                      </a:pPr>
                      <a:r>
                        <a:rPr lang="en-IN" sz="1200" b="1" dirty="0" smtClean="0">
                          <a:effectLst/>
                          <a:latin typeface="Calibri" panose="020F0502020204030204" pitchFamily="34" charset="0"/>
                          <a:ea typeface="Calibri" panose="020F0502020204030204" pitchFamily="34" charset="0"/>
                          <a:cs typeface="Tunga"/>
                        </a:rPr>
                        <a:t>Digital Communication</a:t>
                      </a:r>
                      <a:endParaRPr lang="en-IN" sz="1200" b="1" dirty="0">
                        <a:effectLst/>
                        <a:latin typeface="Calibri" panose="020F0502020204030204" pitchFamily="34" charset="0"/>
                        <a:ea typeface="Calibri" panose="020F0502020204030204" pitchFamily="34" charset="0"/>
                        <a:cs typeface="Tunga"/>
                      </a:endParaRPr>
                    </a:p>
                  </a:txBody>
                  <a:tcPr marL="68580" marR="68580" marT="0" marB="0">
                    <a:solidFill>
                      <a:schemeClr val="bg2">
                        <a:lumMod val="20000"/>
                        <a:lumOff val="80000"/>
                      </a:schemeClr>
                    </a:solidFill>
                  </a:tcPr>
                </a:tc>
                <a:tc>
                  <a:txBody>
                    <a:bodyPr/>
                    <a:lstStyle/>
                    <a:p>
                      <a:pPr>
                        <a:lnSpc>
                          <a:spcPct val="150000"/>
                        </a:lnSpc>
                        <a:spcAft>
                          <a:spcPts val="0"/>
                        </a:spcAft>
                      </a:pPr>
                      <a:r>
                        <a:rPr lang="en-IN" sz="1600" dirty="0" smtClean="0">
                          <a:effectLst/>
                          <a:latin typeface="Calibri" panose="020F0502020204030204" pitchFamily="34" charset="0"/>
                          <a:ea typeface="Calibri" panose="020F0502020204030204" pitchFamily="34" charset="0"/>
                          <a:cs typeface="Tunga"/>
                        </a:rPr>
                        <a:t>26.07.2013</a:t>
                      </a:r>
                      <a:endParaRPr lang="en-IN" sz="1600" dirty="0">
                        <a:effectLst/>
                        <a:latin typeface="Calibri" panose="020F0502020204030204" pitchFamily="34" charset="0"/>
                        <a:ea typeface="Calibri" panose="020F0502020204030204" pitchFamily="34" charset="0"/>
                        <a:cs typeface="Tunga"/>
                      </a:endParaRPr>
                    </a:p>
                  </a:txBody>
                  <a:tcPr marL="68580" marR="68580" marT="0" marB="0">
                    <a:solidFill>
                      <a:schemeClr val="bg2">
                        <a:lumMod val="20000"/>
                        <a:lumOff val="80000"/>
                      </a:schemeClr>
                    </a:solidFill>
                  </a:tcPr>
                </a:tc>
                <a:tc>
                  <a:txBody>
                    <a:bodyPr/>
                    <a:lstStyle/>
                    <a:p>
                      <a:pPr marL="0" marR="0" indent="0" algn="l" defTabSz="914400" rtl="0" eaLnBrk="1" fontAlgn="auto" latinLnBrk="0" hangingPunct="1">
                        <a:lnSpc>
                          <a:spcPct val="150000"/>
                        </a:lnSpc>
                        <a:spcBef>
                          <a:spcPts val="0"/>
                        </a:spcBef>
                        <a:spcAft>
                          <a:spcPts val="0"/>
                        </a:spcAft>
                        <a:buClrTx/>
                        <a:buSzTx/>
                        <a:buFontTx/>
                        <a:buNone/>
                        <a:tabLst/>
                        <a:defRPr/>
                      </a:pPr>
                      <a:r>
                        <a:rPr lang="en-IN" sz="1600" dirty="0" smtClean="0">
                          <a:effectLst/>
                          <a:latin typeface="Calibri" panose="020F0502020204030204" pitchFamily="34" charset="0"/>
                          <a:ea typeface="Calibri" panose="020F0502020204030204" pitchFamily="34" charset="0"/>
                          <a:cs typeface="Tunga"/>
                        </a:rPr>
                        <a:t>Regular</a:t>
                      </a:r>
                    </a:p>
                  </a:txBody>
                  <a:tcPr marL="68580" marR="68580" marT="0" marB="0">
                    <a:solidFill>
                      <a:schemeClr val="bg2">
                        <a:lumMod val="20000"/>
                        <a:lumOff val="80000"/>
                      </a:schemeClr>
                    </a:solidFill>
                  </a:tcPr>
                </a:tc>
                <a:extLst>
                  <a:ext uri="{0D108BD9-81ED-4DB2-BD59-A6C34878D82A}">
                    <a16:rowId xmlns:a16="http://schemas.microsoft.com/office/drawing/2014/main" xmlns="" val="10011"/>
                  </a:ext>
                </a:extLst>
              </a:tr>
              <a:tr h="0">
                <a:tc>
                  <a:txBody>
                    <a:bodyPr/>
                    <a:lstStyle/>
                    <a:p>
                      <a:pPr algn="ctr">
                        <a:lnSpc>
                          <a:spcPct val="150000"/>
                        </a:lnSpc>
                        <a:spcAft>
                          <a:spcPts val="0"/>
                        </a:spcAft>
                      </a:pPr>
                      <a:r>
                        <a:rPr lang="en-IN" sz="1600" dirty="0">
                          <a:effectLst/>
                        </a:rPr>
                        <a:t>12</a:t>
                      </a:r>
                      <a:endParaRPr lang="en-IN" sz="1600" dirty="0">
                        <a:effectLst/>
                        <a:latin typeface="Calibri" panose="020F0502020204030204" pitchFamily="34" charset="0"/>
                        <a:ea typeface="Calibri" panose="020F0502020204030204" pitchFamily="34" charset="0"/>
                        <a:cs typeface="Tunga"/>
                      </a:endParaRPr>
                    </a:p>
                  </a:txBody>
                  <a:tcPr marL="68580" marR="68580" marT="0" marB="0">
                    <a:solidFill>
                      <a:schemeClr val="bg2">
                        <a:lumMod val="20000"/>
                        <a:lumOff val="80000"/>
                      </a:schemeClr>
                    </a:solidFill>
                  </a:tcPr>
                </a:tc>
                <a:tc>
                  <a:txBody>
                    <a:bodyPr/>
                    <a:lstStyle/>
                    <a:p>
                      <a:pPr>
                        <a:lnSpc>
                          <a:spcPct val="150000"/>
                        </a:lnSpc>
                        <a:spcAft>
                          <a:spcPts val="0"/>
                        </a:spcAft>
                      </a:pPr>
                      <a:r>
                        <a:rPr lang="en-IN" sz="1600">
                          <a:effectLst/>
                        </a:rPr>
                        <a:t>Mrs. Kokila K S</a:t>
                      </a:r>
                      <a:endParaRPr lang="en-IN" sz="1600">
                        <a:effectLst/>
                        <a:latin typeface="Calibri" panose="020F0502020204030204" pitchFamily="34" charset="0"/>
                        <a:ea typeface="Calibri" panose="020F0502020204030204" pitchFamily="34" charset="0"/>
                        <a:cs typeface="Tunga"/>
                      </a:endParaRPr>
                    </a:p>
                  </a:txBody>
                  <a:tcPr marL="68580" marR="68580" marT="0" marB="0">
                    <a:solidFill>
                      <a:schemeClr val="bg2">
                        <a:lumMod val="20000"/>
                        <a:lumOff val="80000"/>
                      </a:schemeClr>
                    </a:solidFill>
                  </a:tcPr>
                </a:tc>
                <a:tc>
                  <a:txBody>
                    <a:bodyPr/>
                    <a:lstStyle/>
                    <a:p>
                      <a:pPr>
                        <a:lnSpc>
                          <a:spcPct val="150000"/>
                        </a:lnSpc>
                        <a:spcAft>
                          <a:spcPts val="0"/>
                        </a:spcAft>
                      </a:pPr>
                      <a:r>
                        <a:rPr lang="en-IN" sz="1600">
                          <a:effectLst/>
                        </a:rPr>
                        <a:t>B.E., M.Tech</a:t>
                      </a:r>
                      <a:endParaRPr lang="en-IN" sz="1600">
                        <a:effectLst/>
                        <a:latin typeface="Calibri" panose="020F0502020204030204" pitchFamily="34" charset="0"/>
                        <a:ea typeface="Calibri" panose="020F0502020204030204" pitchFamily="34" charset="0"/>
                        <a:cs typeface="Tunga"/>
                      </a:endParaRPr>
                    </a:p>
                  </a:txBody>
                  <a:tcPr marL="68580" marR="68580" marT="0" marB="0">
                    <a:solidFill>
                      <a:schemeClr val="bg2">
                        <a:lumMod val="20000"/>
                        <a:lumOff val="80000"/>
                      </a:schemeClr>
                    </a:solidFill>
                  </a:tcPr>
                </a:tc>
                <a:tc>
                  <a:txBody>
                    <a:bodyPr/>
                    <a:lstStyle/>
                    <a:p>
                      <a:pPr>
                        <a:lnSpc>
                          <a:spcPct val="150000"/>
                        </a:lnSpc>
                        <a:spcAft>
                          <a:spcPts val="0"/>
                        </a:spcAft>
                      </a:pPr>
                      <a:r>
                        <a:rPr lang="en-IN" sz="1600" dirty="0">
                          <a:effectLst/>
                        </a:rPr>
                        <a:t>Assistant Professor</a:t>
                      </a:r>
                      <a:endParaRPr lang="en-IN" sz="1600" dirty="0">
                        <a:effectLst/>
                        <a:latin typeface="Calibri" panose="020F0502020204030204" pitchFamily="34" charset="0"/>
                        <a:ea typeface="Calibri" panose="020F0502020204030204" pitchFamily="34" charset="0"/>
                        <a:cs typeface="Tunga"/>
                      </a:endParaRPr>
                    </a:p>
                  </a:txBody>
                  <a:tcPr marL="68580" marR="68580" marT="0" marB="0">
                    <a:solidFill>
                      <a:schemeClr val="bg2">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1200" b="1" dirty="0" smtClean="0">
                          <a:effectLst/>
                          <a:latin typeface="Calibri" panose="020F0502020204030204" pitchFamily="34" charset="0"/>
                          <a:ea typeface="Calibri" panose="020F0502020204030204" pitchFamily="34" charset="0"/>
                          <a:cs typeface="Tunga"/>
                        </a:rPr>
                        <a:t>VLSI Design &amp; Embedded Systems</a:t>
                      </a:r>
                    </a:p>
                  </a:txBody>
                  <a:tcPr marL="68580" marR="68580" marT="0" marB="0">
                    <a:solidFill>
                      <a:schemeClr val="bg2">
                        <a:lumMod val="20000"/>
                        <a:lumOff val="80000"/>
                      </a:schemeClr>
                    </a:solidFill>
                  </a:tcPr>
                </a:tc>
                <a:tc>
                  <a:txBody>
                    <a:bodyPr/>
                    <a:lstStyle/>
                    <a:p>
                      <a:pPr>
                        <a:lnSpc>
                          <a:spcPct val="150000"/>
                        </a:lnSpc>
                        <a:spcAft>
                          <a:spcPts val="0"/>
                        </a:spcAft>
                      </a:pPr>
                      <a:r>
                        <a:rPr lang="en-IN" sz="1600" dirty="0" smtClean="0">
                          <a:effectLst/>
                          <a:latin typeface="Calibri" panose="020F0502020204030204" pitchFamily="34" charset="0"/>
                          <a:ea typeface="Calibri" panose="020F0502020204030204" pitchFamily="34" charset="0"/>
                          <a:cs typeface="Tunga"/>
                        </a:rPr>
                        <a:t>19.01.2015</a:t>
                      </a:r>
                      <a:endParaRPr lang="en-IN" sz="1600" dirty="0">
                        <a:effectLst/>
                        <a:latin typeface="Calibri" panose="020F0502020204030204" pitchFamily="34" charset="0"/>
                        <a:ea typeface="Calibri" panose="020F0502020204030204" pitchFamily="34" charset="0"/>
                        <a:cs typeface="Tunga"/>
                      </a:endParaRPr>
                    </a:p>
                  </a:txBody>
                  <a:tcPr marL="68580" marR="68580" marT="0" marB="0">
                    <a:solidFill>
                      <a:schemeClr val="bg2">
                        <a:lumMod val="20000"/>
                        <a:lumOff val="80000"/>
                      </a:schemeClr>
                    </a:solidFill>
                  </a:tcPr>
                </a:tc>
                <a:tc>
                  <a:txBody>
                    <a:bodyPr/>
                    <a:lstStyle/>
                    <a:p>
                      <a:pPr marL="0" marR="0" indent="0" algn="l" defTabSz="914400" rtl="0" eaLnBrk="1" fontAlgn="auto" latinLnBrk="0" hangingPunct="1">
                        <a:lnSpc>
                          <a:spcPct val="150000"/>
                        </a:lnSpc>
                        <a:spcBef>
                          <a:spcPts val="0"/>
                        </a:spcBef>
                        <a:spcAft>
                          <a:spcPts val="0"/>
                        </a:spcAft>
                        <a:buClrTx/>
                        <a:buSzTx/>
                        <a:buFontTx/>
                        <a:buNone/>
                        <a:tabLst/>
                        <a:defRPr/>
                      </a:pPr>
                      <a:r>
                        <a:rPr lang="en-IN" sz="1600" dirty="0" smtClean="0">
                          <a:effectLst/>
                          <a:latin typeface="Calibri" panose="020F0502020204030204" pitchFamily="34" charset="0"/>
                          <a:ea typeface="Calibri" panose="020F0502020204030204" pitchFamily="34" charset="0"/>
                          <a:cs typeface="Tunga"/>
                        </a:rPr>
                        <a:t>Regular</a:t>
                      </a:r>
                    </a:p>
                  </a:txBody>
                  <a:tcPr marL="68580" marR="68580" marT="0" marB="0">
                    <a:solidFill>
                      <a:schemeClr val="bg2">
                        <a:lumMod val="20000"/>
                        <a:lumOff val="80000"/>
                      </a:schemeClr>
                    </a:solidFill>
                  </a:tcPr>
                </a:tc>
                <a:extLst>
                  <a:ext uri="{0D108BD9-81ED-4DB2-BD59-A6C34878D82A}">
                    <a16:rowId xmlns:a16="http://schemas.microsoft.com/office/drawing/2014/main" xmlns="" val="10012"/>
                  </a:ext>
                </a:extLst>
              </a:tr>
              <a:tr h="0">
                <a:tc>
                  <a:txBody>
                    <a:bodyPr/>
                    <a:lstStyle/>
                    <a:p>
                      <a:pPr algn="ctr">
                        <a:lnSpc>
                          <a:spcPct val="150000"/>
                        </a:lnSpc>
                        <a:spcAft>
                          <a:spcPts val="0"/>
                        </a:spcAft>
                      </a:pPr>
                      <a:r>
                        <a:rPr lang="en-IN" sz="1600" dirty="0">
                          <a:effectLst/>
                        </a:rPr>
                        <a:t>13</a:t>
                      </a:r>
                      <a:endParaRPr lang="en-IN" sz="1600" dirty="0">
                        <a:effectLst/>
                        <a:latin typeface="Calibri" panose="020F0502020204030204" pitchFamily="34" charset="0"/>
                        <a:ea typeface="Calibri" panose="020F0502020204030204" pitchFamily="34" charset="0"/>
                        <a:cs typeface="Tunga"/>
                      </a:endParaRPr>
                    </a:p>
                  </a:txBody>
                  <a:tcPr marL="68580" marR="68580" marT="0" marB="0">
                    <a:solidFill>
                      <a:schemeClr val="bg2">
                        <a:lumMod val="20000"/>
                        <a:lumOff val="80000"/>
                      </a:schemeClr>
                    </a:solidFill>
                  </a:tcPr>
                </a:tc>
                <a:tc>
                  <a:txBody>
                    <a:bodyPr/>
                    <a:lstStyle/>
                    <a:p>
                      <a:pPr>
                        <a:lnSpc>
                          <a:spcPct val="150000"/>
                        </a:lnSpc>
                        <a:spcAft>
                          <a:spcPts val="0"/>
                        </a:spcAft>
                      </a:pPr>
                      <a:r>
                        <a:rPr lang="en-IN" sz="1600">
                          <a:effectLst/>
                        </a:rPr>
                        <a:t>Mrs. Anusha M N</a:t>
                      </a:r>
                      <a:endParaRPr lang="en-IN" sz="1600">
                        <a:effectLst/>
                        <a:latin typeface="Calibri" panose="020F0502020204030204" pitchFamily="34" charset="0"/>
                        <a:ea typeface="Calibri" panose="020F0502020204030204" pitchFamily="34" charset="0"/>
                        <a:cs typeface="Tunga"/>
                      </a:endParaRPr>
                    </a:p>
                  </a:txBody>
                  <a:tcPr marL="68580" marR="68580" marT="0" marB="0">
                    <a:solidFill>
                      <a:schemeClr val="bg2">
                        <a:lumMod val="20000"/>
                        <a:lumOff val="80000"/>
                      </a:schemeClr>
                    </a:solidFill>
                  </a:tcPr>
                </a:tc>
                <a:tc>
                  <a:txBody>
                    <a:bodyPr/>
                    <a:lstStyle/>
                    <a:p>
                      <a:pPr>
                        <a:lnSpc>
                          <a:spcPct val="150000"/>
                        </a:lnSpc>
                        <a:spcAft>
                          <a:spcPts val="0"/>
                        </a:spcAft>
                      </a:pPr>
                      <a:r>
                        <a:rPr lang="en-IN" sz="1600">
                          <a:effectLst/>
                        </a:rPr>
                        <a:t>B.E., M.Tech</a:t>
                      </a:r>
                      <a:endParaRPr lang="en-IN" sz="1600">
                        <a:effectLst/>
                        <a:latin typeface="Calibri" panose="020F0502020204030204" pitchFamily="34" charset="0"/>
                        <a:ea typeface="Calibri" panose="020F0502020204030204" pitchFamily="34" charset="0"/>
                        <a:cs typeface="Tunga"/>
                      </a:endParaRPr>
                    </a:p>
                  </a:txBody>
                  <a:tcPr marL="68580" marR="68580" marT="0" marB="0">
                    <a:solidFill>
                      <a:schemeClr val="bg2">
                        <a:lumMod val="20000"/>
                        <a:lumOff val="80000"/>
                      </a:schemeClr>
                    </a:solidFill>
                  </a:tcPr>
                </a:tc>
                <a:tc>
                  <a:txBody>
                    <a:bodyPr/>
                    <a:lstStyle/>
                    <a:p>
                      <a:pPr>
                        <a:lnSpc>
                          <a:spcPct val="150000"/>
                        </a:lnSpc>
                        <a:spcAft>
                          <a:spcPts val="0"/>
                        </a:spcAft>
                      </a:pPr>
                      <a:r>
                        <a:rPr lang="en-IN" sz="1600" dirty="0">
                          <a:effectLst/>
                        </a:rPr>
                        <a:t>Assistant Professor</a:t>
                      </a:r>
                      <a:endParaRPr lang="en-IN" sz="1600" dirty="0">
                        <a:effectLst/>
                        <a:latin typeface="Calibri" panose="020F0502020204030204" pitchFamily="34" charset="0"/>
                        <a:ea typeface="Calibri" panose="020F0502020204030204" pitchFamily="34" charset="0"/>
                        <a:cs typeface="Tunga"/>
                      </a:endParaRPr>
                    </a:p>
                  </a:txBody>
                  <a:tcPr marL="68580" marR="68580" marT="0" marB="0">
                    <a:solidFill>
                      <a:schemeClr val="bg2">
                        <a:lumMod val="20000"/>
                        <a:lumOff val="80000"/>
                      </a:schemeClr>
                    </a:solidFill>
                  </a:tcPr>
                </a:tc>
                <a:tc>
                  <a:txBody>
                    <a:bodyPr/>
                    <a:lstStyle/>
                    <a:p>
                      <a:pPr>
                        <a:lnSpc>
                          <a:spcPct val="100000"/>
                        </a:lnSpc>
                        <a:spcAft>
                          <a:spcPts val="0"/>
                        </a:spcAft>
                      </a:pPr>
                      <a:r>
                        <a:rPr lang="en-IN" sz="1200" b="1" dirty="0" smtClean="0">
                          <a:effectLst/>
                          <a:latin typeface="Calibri" panose="020F0502020204030204" pitchFamily="34" charset="0"/>
                          <a:ea typeface="Calibri" panose="020F0502020204030204" pitchFamily="34" charset="0"/>
                          <a:cs typeface="Tunga"/>
                        </a:rPr>
                        <a:t>Digital Electronics and Communication Systems</a:t>
                      </a:r>
                      <a:endParaRPr lang="en-IN" sz="1200" b="1" dirty="0">
                        <a:effectLst/>
                        <a:latin typeface="Calibri" panose="020F0502020204030204" pitchFamily="34" charset="0"/>
                        <a:ea typeface="Calibri" panose="020F0502020204030204" pitchFamily="34" charset="0"/>
                        <a:cs typeface="Tunga"/>
                      </a:endParaRPr>
                    </a:p>
                  </a:txBody>
                  <a:tcPr marL="68580" marR="68580" marT="0" marB="0">
                    <a:solidFill>
                      <a:schemeClr val="bg2">
                        <a:lumMod val="20000"/>
                        <a:lumOff val="80000"/>
                      </a:schemeClr>
                    </a:solidFill>
                  </a:tcPr>
                </a:tc>
                <a:tc>
                  <a:txBody>
                    <a:bodyPr/>
                    <a:lstStyle/>
                    <a:p>
                      <a:pPr>
                        <a:lnSpc>
                          <a:spcPct val="150000"/>
                        </a:lnSpc>
                        <a:spcAft>
                          <a:spcPts val="0"/>
                        </a:spcAft>
                      </a:pPr>
                      <a:r>
                        <a:rPr lang="en-IN" sz="1600" dirty="0" smtClean="0">
                          <a:effectLst/>
                          <a:latin typeface="Calibri" panose="020F0502020204030204" pitchFamily="34" charset="0"/>
                          <a:ea typeface="Calibri" panose="020F0502020204030204" pitchFamily="34" charset="0"/>
                          <a:cs typeface="Tunga"/>
                        </a:rPr>
                        <a:t>20.07.2015</a:t>
                      </a:r>
                      <a:endParaRPr lang="en-IN" sz="1600" dirty="0">
                        <a:effectLst/>
                        <a:latin typeface="Calibri" panose="020F0502020204030204" pitchFamily="34" charset="0"/>
                        <a:ea typeface="Calibri" panose="020F0502020204030204" pitchFamily="34" charset="0"/>
                        <a:cs typeface="Tunga"/>
                      </a:endParaRPr>
                    </a:p>
                  </a:txBody>
                  <a:tcPr marL="68580" marR="68580" marT="0" marB="0">
                    <a:solidFill>
                      <a:schemeClr val="bg2">
                        <a:lumMod val="20000"/>
                        <a:lumOff val="80000"/>
                      </a:schemeClr>
                    </a:solidFill>
                  </a:tcPr>
                </a:tc>
                <a:tc>
                  <a:txBody>
                    <a:bodyPr/>
                    <a:lstStyle/>
                    <a:p>
                      <a:pPr marL="0" marR="0" indent="0" algn="l" defTabSz="914400" rtl="0" eaLnBrk="1" fontAlgn="auto" latinLnBrk="0" hangingPunct="1">
                        <a:lnSpc>
                          <a:spcPct val="150000"/>
                        </a:lnSpc>
                        <a:spcBef>
                          <a:spcPts val="0"/>
                        </a:spcBef>
                        <a:spcAft>
                          <a:spcPts val="0"/>
                        </a:spcAft>
                        <a:buClrTx/>
                        <a:buSzTx/>
                        <a:buFontTx/>
                        <a:buNone/>
                        <a:tabLst/>
                        <a:defRPr/>
                      </a:pPr>
                      <a:r>
                        <a:rPr lang="en-IN" sz="1600" dirty="0" smtClean="0">
                          <a:effectLst/>
                          <a:latin typeface="Calibri" panose="020F0502020204030204" pitchFamily="34" charset="0"/>
                          <a:ea typeface="Calibri" panose="020F0502020204030204" pitchFamily="34" charset="0"/>
                          <a:cs typeface="Tunga"/>
                        </a:rPr>
                        <a:t>Regular</a:t>
                      </a:r>
                    </a:p>
                  </a:txBody>
                  <a:tcPr marL="68580" marR="68580" marT="0" marB="0">
                    <a:solidFill>
                      <a:schemeClr val="bg2">
                        <a:lumMod val="20000"/>
                        <a:lumOff val="80000"/>
                      </a:schemeClr>
                    </a:solidFill>
                  </a:tcPr>
                </a:tc>
                <a:extLst>
                  <a:ext uri="{0D108BD9-81ED-4DB2-BD59-A6C34878D82A}">
                    <a16:rowId xmlns:a16="http://schemas.microsoft.com/office/drawing/2014/main" xmlns="" val="10013"/>
                  </a:ext>
                </a:extLst>
              </a:tr>
              <a:tr h="0">
                <a:tc>
                  <a:txBody>
                    <a:bodyPr/>
                    <a:lstStyle/>
                    <a:p>
                      <a:pPr algn="ctr">
                        <a:lnSpc>
                          <a:spcPct val="150000"/>
                        </a:lnSpc>
                        <a:spcAft>
                          <a:spcPts val="0"/>
                        </a:spcAft>
                      </a:pPr>
                      <a:r>
                        <a:rPr lang="en-IN" sz="1600" dirty="0">
                          <a:effectLst/>
                        </a:rPr>
                        <a:t>14</a:t>
                      </a:r>
                      <a:endParaRPr lang="en-IN" sz="1600" dirty="0">
                        <a:effectLst/>
                        <a:latin typeface="Calibri" panose="020F0502020204030204" pitchFamily="34" charset="0"/>
                        <a:ea typeface="Calibri" panose="020F0502020204030204" pitchFamily="34" charset="0"/>
                        <a:cs typeface="Tunga"/>
                      </a:endParaRPr>
                    </a:p>
                  </a:txBody>
                  <a:tcPr marL="68580" marR="68580" marT="0" marB="0">
                    <a:solidFill>
                      <a:schemeClr val="bg2">
                        <a:lumMod val="20000"/>
                        <a:lumOff val="80000"/>
                      </a:schemeClr>
                    </a:solidFill>
                  </a:tcPr>
                </a:tc>
                <a:tc>
                  <a:txBody>
                    <a:bodyPr/>
                    <a:lstStyle/>
                    <a:p>
                      <a:pPr>
                        <a:lnSpc>
                          <a:spcPct val="150000"/>
                        </a:lnSpc>
                        <a:spcAft>
                          <a:spcPts val="0"/>
                        </a:spcAft>
                      </a:pPr>
                      <a:r>
                        <a:rPr lang="en-IN" sz="1600">
                          <a:effectLst/>
                        </a:rPr>
                        <a:t>Mr. Sandeep S V</a:t>
                      </a:r>
                      <a:endParaRPr lang="en-IN" sz="1600">
                        <a:effectLst/>
                        <a:latin typeface="Calibri" panose="020F0502020204030204" pitchFamily="34" charset="0"/>
                        <a:ea typeface="Calibri" panose="020F0502020204030204" pitchFamily="34" charset="0"/>
                        <a:cs typeface="Tunga"/>
                      </a:endParaRPr>
                    </a:p>
                  </a:txBody>
                  <a:tcPr marL="68580" marR="68580" marT="0" marB="0">
                    <a:solidFill>
                      <a:schemeClr val="bg2">
                        <a:lumMod val="20000"/>
                        <a:lumOff val="80000"/>
                      </a:schemeClr>
                    </a:solidFill>
                  </a:tcPr>
                </a:tc>
                <a:tc>
                  <a:txBody>
                    <a:bodyPr/>
                    <a:lstStyle/>
                    <a:p>
                      <a:pPr>
                        <a:lnSpc>
                          <a:spcPct val="150000"/>
                        </a:lnSpc>
                        <a:spcAft>
                          <a:spcPts val="0"/>
                        </a:spcAft>
                      </a:pPr>
                      <a:r>
                        <a:rPr lang="en-IN" sz="1600">
                          <a:effectLst/>
                        </a:rPr>
                        <a:t>B.E., M.Tech</a:t>
                      </a:r>
                      <a:endParaRPr lang="en-IN" sz="1600">
                        <a:effectLst/>
                        <a:latin typeface="Calibri" panose="020F0502020204030204" pitchFamily="34" charset="0"/>
                        <a:ea typeface="Calibri" panose="020F0502020204030204" pitchFamily="34" charset="0"/>
                        <a:cs typeface="Tunga"/>
                      </a:endParaRPr>
                    </a:p>
                  </a:txBody>
                  <a:tcPr marL="68580" marR="68580" marT="0" marB="0">
                    <a:solidFill>
                      <a:schemeClr val="bg2">
                        <a:lumMod val="20000"/>
                        <a:lumOff val="80000"/>
                      </a:schemeClr>
                    </a:solidFill>
                  </a:tcPr>
                </a:tc>
                <a:tc>
                  <a:txBody>
                    <a:bodyPr/>
                    <a:lstStyle/>
                    <a:p>
                      <a:pPr>
                        <a:lnSpc>
                          <a:spcPct val="150000"/>
                        </a:lnSpc>
                        <a:spcAft>
                          <a:spcPts val="0"/>
                        </a:spcAft>
                      </a:pPr>
                      <a:r>
                        <a:rPr lang="en-IN" sz="1600" dirty="0">
                          <a:effectLst/>
                        </a:rPr>
                        <a:t>Assistant Professor</a:t>
                      </a:r>
                      <a:endParaRPr lang="en-IN" sz="1600" dirty="0">
                        <a:effectLst/>
                        <a:latin typeface="Calibri" panose="020F0502020204030204" pitchFamily="34" charset="0"/>
                        <a:ea typeface="Calibri" panose="020F0502020204030204" pitchFamily="34" charset="0"/>
                        <a:cs typeface="Tunga"/>
                      </a:endParaRPr>
                    </a:p>
                  </a:txBody>
                  <a:tcPr marL="68580" marR="68580" marT="0" marB="0">
                    <a:solidFill>
                      <a:schemeClr val="bg2">
                        <a:lumMod val="20000"/>
                        <a:lumOff val="80000"/>
                      </a:schemeClr>
                    </a:solidFill>
                  </a:tcPr>
                </a:tc>
                <a:tc>
                  <a:txBody>
                    <a:bodyPr/>
                    <a:lstStyle/>
                    <a:p>
                      <a:pPr>
                        <a:lnSpc>
                          <a:spcPct val="100000"/>
                        </a:lnSpc>
                        <a:spcAft>
                          <a:spcPts val="0"/>
                        </a:spcAft>
                      </a:pPr>
                      <a:r>
                        <a:rPr lang="en-IN" sz="1200" b="1" dirty="0" smtClean="0">
                          <a:effectLst/>
                          <a:latin typeface="Calibri" panose="020F0502020204030204" pitchFamily="34" charset="0"/>
                          <a:ea typeface="Calibri" panose="020F0502020204030204" pitchFamily="34" charset="0"/>
                          <a:cs typeface="Tunga"/>
                        </a:rPr>
                        <a:t>Digital Communication</a:t>
                      </a:r>
                      <a:endParaRPr lang="en-IN" sz="1200" b="1" dirty="0">
                        <a:effectLst/>
                        <a:latin typeface="Calibri" panose="020F0502020204030204" pitchFamily="34" charset="0"/>
                        <a:ea typeface="Calibri" panose="020F0502020204030204" pitchFamily="34" charset="0"/>
                        <a:cs typeface="Tunga"/>
                      </a:endParaRPr>
                    </a:p>
                  </a:txBody>
                  <a:tcPr marL="68580" marR="68580" marT="0" marB="0">
                    <a:solidFill>
                      <a:schemeClr val="bg2">
                        <a:lumMod val="20000"/>
                        <a:lumOff val="80000"/>
                      </a:schemeClr>
                    </a:solidFill>
                  </a:tcPr>
                </a:tc>
                <a:tc>
                  <a:txBody>
                    <a:bodyPr/>
                    <a:lstStyle/>
                    <a:p>
                      <a:pPr>
                        <a:lnSpc>
                          <a:spcPct val="150000"/>
                        </a:lnSpc>
                        <a:spcAft>
                          <a:spcPts val="0"/>
                        </a:spcAft>
                      </a:pPr>
                      <a:r>
                        <a:rPr lang="en-IN" sz="1600" dirty="0" smtClean="0">
                          <a:effectLst/>
                          <a:latin typeface="Calibri" panose="020F0502020204030204" pitchFamily="34" charset="0"/>
                          <a:ea typeface="Calibri" panose="020F0502020204030204" pitchFamily="34" charset="0"/>
                          <a:cs typeface="Tunga"/>
                        </a:rPr>
                        <a:t>22.08.2016</a:t>
                      </a:r>
                      <a:endParaRPr lang="en-IN" sz="1600" dirty="0">
                        <a:effectLst/>
                        <a:latin typeface="Calibri" panose="020F0502020204030204" pitchFamily="34" charset="0"/>
                        <a:ea typeface="Calibri" panose="020F0502020204030204" pitchFamily="34" charset="0"/>
                        <a:cs typeface="Tunga"/>
                      </a:endParaRPr>
                    </a:p>
                  </a:txBody>
                  <a:tcPr marL="68580" marR="68580" marT="0" marB="0">
                    <a:solidFill>
                      <a:schemeClr val="bg2">
                        <a:lumMod val="20000"/>
                        <a:lumOff val="80000"/>
                      </a:schemeClr>
                    </a:solidFill>
                  </a:tcPr>
                </a:tc>
                <a:tc>
                  <a:txBody>
                    <a:bodyPr/>
                    <a:lstStyle/>
                    <a:p>
                      <a:pPr marL="0" marR="0" indent="0" algn="l" defTabSz="914400" rtl="0" eaLnBrk="1" fontAlgn="auto" latinLnBrk="0" hangingPunct="1">
                        <a:lnSpc>
                          <a:spcPct val="150000"/>
                        </a:lnSpc>
                        <a:spcBef>
                          <a:spcPts val="0"/>
                        </a:spcBef>
                        <a:spcAft>
                          <a:spcPts val="0"/>
                        </a:spcAft>
                        <a:buClrTx/>
                        <a:buSzTx/>
                        <a:buFontTx/>
                        <a:buNone/>
                        <a:tabLst/>
                        <a:defRPr/>
                      </a:pPr>
                      <a:r>
                        <a:rPr lang="en-IN" sz="1600" dirty="0" smtClean="0">
                          <a:effectLst/>
                          <a:latin typeface="Calibri" panose="020F0502020204030204" pitchFamily="34" charset="0"/>
                          <a:ea typeface="Calibri" panose="020F0502020204030204" pitchFamily="34" charset="0"/>
                          <a:cs typeface="Tunga"/>
                        </a:rPr>
                        <a:t>Regular</a:t>
                      </a:r>
                    </a:p>
                  </a:txBody>
                  <a:tcPr marL="68580" marR="68580" marT="0" marB="0">
                    <a:solidFill>
                      <a:schemeClr val="bg2">
                        <a:lumMod val="20000"/>
                        <a:lumOff val="80000"/>
                      </a:schemeClr>
                    </a:solidFill>
                  </a:tcPr>
                </a:tc>
                <a:extLst>
                  <a:ext uri="{0D108BD9-81ED-4DB2-BD59-A6C34878D82A}">
                    <a16:rowId xmlns:a16="http://schemas.microsoft.com/office/drawing/2014/main" xmlns="" val="10014"/>
                  </a:ext>
                </a:extLst>
              </a:tr>
            </a:tbl>
          </a:graphicData>
        </a:graphic>
      </p:graphicFrame>
    </p:spTree>
    <p:extLst>
      <p:ext uri="{BB962C8B-B14F-4D97-AF65-F5344CB8AC3E}">
        <p14:creationId xmlns:p14="http://schemas.microsoft.com/office/powerpoint/2010/main" val="421668133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 y="0"/>
            <a:ext cx="1415442" cy="6858000"/>
          </a:xfrm>
          <a:prstGeom prst="rect">
            <a:avLst/>
          </a:prstGeom>
          <a:solidFill>
            <a:schemeClr val="accent4">
              <a:lumMod val="20000"/>
              <a:lumOff val="8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 name="Rectangle 4"/>
          <p:cNvSpPr/>
          <p:nvPr/>
        </p:nvSpPr>
        <p:spPr>
          <a:xfrm>
            <a:off x="1415442" y="6538586"/>
            <a:ext cx="9870510" cy="319414"/>
          </a:xfrm>
          <a:prstGeom prst="rect">
            <a:avLst/>
          </a:prstGeom>
          <a:solidFill>
            <a:schemeClr val="accent4">
              <a:lumMod val="20000"/>
              <a:lumOff val="8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C00000"/>
                </a:solidFill>
              </a:rPr>
              <a:t>Department of Electronics and Communication Engineering</a:t>
            </a:r>
            <a:endParaRPr lang="en-IN" b="1" dirty="0">
              <a:solidFill>
                <a:srgbClr val="C00000"/>
              </a:solidFill>
            </a:endParaRPr>
          </a:p>
        </p:txBody>
      </p:sp>
      <p:sp>
        <p:nvSpPr>
          <p:cNvPr id="6" name="Rectangle 5"/>
          <p:cNvSpPr/>
          <p:nvPr/>
        </p:nvSpPr>
        <p:spPr>
          <a:xfrm>
            <a:off x="1240077" y="0"/>
            <a:ext cx="175364" cy="6858000"/>
          </a:xfrm>
          <a:prstGeom prst="rect">
            <a:avLst/>
          </a:prstGeom>
          <a:solidFill>
            <a:srgbClr val="C0000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 name="Rounded Rectangle 6"/>
          <p:cNvSpPr/>
          <p:nvPr/>
        </p:nvSpPr>
        <p:spPr>
          <a:xfrm>
            <a:off x="11586575" y="6538586"/>
            <a:ext cx="488515" cy="319414"/>
          </a:xfrm>
          <a:prstGeom prst="roundRect">
            <a:avLst/>
          </a:prstGeom>
          <a:solidFill>
            <a:srgbClr val="C00000"/>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solidFill>
              </a:rPr>
              <a:t>41</a:t>
            </a:r>
            <a:endParaRPr lang="en-IN" dirty="0">
              <a:solidFill>
                <a:schemeClr val="bg1"/>
              </a:solidFill>
            </a:endParaRPr>
          </a:p>
        </p:txBody>
      </p:sp>
      <p:cxnSp>
        <p:nvCxnSpPr>
          <p:cNvPr id="11" name="Straight Connector 10"/>
          <p:cNvCxnSpPr/>
          <p:nvPr/>
        </p:nvCxnSpPr>
        <p:spPr>
          <a:xfrm flipV="1">
            <a:off x="1791222" y="759629"/>
            <a:ext cx="10039610" cy="12527"/>
          </a:xfrm>
          <a:prstGeom prst="line">
            <a:avLst/>
          </a:prstGeom>
          <a:ln w="38100"/>
        </p:spPr>
        <p:style>
          <a:lnRef idx="3">
            <a:schemeClr val="accent2"/>
          </a:lnRef>
          <a:fillRef idx="0">
            <a:schemeClr val="accent2"/>
          </a:fillRef>
          <a:effectRef idx="2">
            <a:schemeClr val="accent2"/>
          </a:effectRef>
          <a:fontRef idx="minor">
            <a:schemeClr val="tx1"/>
          </a:fontRef>
        </p:style>
      </p:cxnSp>
      <p:pic>
        <p:nvPicPr>
          <p:cNvPr id="21"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1033" y="116632"/>
            <a:ext cx="1026591" cy="960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ectangle 11"/>
          <p:cNvSpPr/>
          <p:nvPr/>
        </p:nvSpPr>
        <p:spPr>
          <a:xfrm>
            <a:off x="1791222" y="116632"/>
            <a:ext cx="10039610" cy="523220"/>
          </a:xfrm>
          <a:prstGeom prst="rect">
            <a:avLst/>
          </a:prstGeom>
        </p:spPr>
        <p:txBody>
          <a:bodyPr wrap="square">
            <a:spAutoFit/>
          </a:bodyPr>
          <a:lstStyle/>
          <a:p>
            <a:pPr algn="ctr"/>
            <a:r>
              <a:rPr lang="en-IN" sz="2800" b="1" dirty="0" smtClean="0">
                <a:solidFill>
                  <a:srgbClr val="002060"/>
                </a:solidFill>
                <a:latin typeface="Times New Roman" pitchFamily="18" charset="0"/>
                <a:cs typeface="Times New Roman" pitchFamily="18" charset="0"/>
              </a:rPr>
              <a:t>Criterion 5 -  Faculty Information and Contribution</a:t>
            </a:r>
            <a:endParaRPr lang="en-IN" sz="2800" b="1" dirty="0">
              <a:solidFill>
                <a:srgbClr val="002060"/>
              </a:solidFill>
              <a:latin typeface="Times New Roman" pitchFamily="18" charset="0"/>
              <a:cs typeface="Times New Roman" pitchFamily="18" charset="0"/>
            </a:endParaRPr>
          </a:p>
        </p:txBody>
      </p:sp>
      <p:graphicFrame>
        <p:nvGraphicFramePr>
          <p:cNvPr id="10" name="Table 9"/>
          <p:cNvGraphicFramePr>
            <a:graphicFrameLocks noGrp="1"/>
          </p:cNvGraphicFramePr>
          <p:nvPr>
            <p:extLst>
              <p:ext uri="{D42A27DB-BD31-4B8C-83A1-F6EECF244321}">
                <p14:modId xmlns:p14="http://schemas.microsoft.com/office/powerpoint/2010/main" val="488652370"/>
              </p:ext>
            </p:extLst>
          </p:nvPr>
        </p:nvGraphicFramePr>
        <p:xfrm>
          <a:off x="1610184" y="847160"/>
          <a:ext cx="10329433" cy="5608320"/>
        </p:xfrm>
        <a:graphic>
          <a:graphicData uri="http://schemas.openxmlformats.org/drawingml/2006/table">
            <a:tbl>
              <a:tblPr firstRow="1" firstCol="1" bandRow="1">
                <a:effectLst>
                  <a:innerShdw blurRad="114300">
                    <a:prstClr val="black"/>
                  </a:innerShdw>
                </a:effectLst>
                <a:tableStyleId>{5940675A-B579-460E-94D1-54222C63F5DA}</a:tableStyleId>
              </a:tblPr>
              <a:tblGrid>
                <a:gridCol w="602778">
                  <a:extLst>
                    <a:ext uri="{9D8B030D-6E8A-4147-A177-3AD203B41FA5}">
                      <a16:colId xmlns:a16="http://schemas.microsoft.com/office/drawing/2014/main" xmlns="" val="20000"/>
                    </a:ext>
                  </a:extLst>
                </a:gridCol>
                <a:gridCol w="2013202">
                  <a:extLst>
                    <a:ext uri="{9D8B030D-6E8A-4147-A177-3AD203B41FA5}">
                      <a16:colId xmlns:a16="http://schemas.microsoft.com/office/drawing/2014/main" xmlns="" val="20001"/>
                    </a:ext>
                  </a:extLst>
                </a:gridCol>
                <a:gridCol w="1434859">
                  <a:extLst>
                    <a:ext uri="{9D8B030D-6E8A-4147-A177-3AD203B41FA5}">
                      <a16:colId xmlns:a16="http://schemas.microsoft.com/office/drawing/2014/main" xmlns="" val="20002"/>
                    </a:ext>
                  </a:extLst>
                </a:gridCol>
                <a:gridCol w="1756616">
                  <a:extLst>
                    <a:ext uri="{9D8B030D-6E8A-4147-A177-3AD203B41FA5}">
                      <a16:colId xmlns:a16="http://schemas.microsoft.com/office/drawing/2014/main" xmlns="" val="20003"/>
                    </a:ext>
                  </a:extLst>
                </a:gridCol>
                <a:gridCol w="2356633"/>
                <a:gridCol w="1088456"/>
                <a:gridCol w="1076889"/>
              </a:tblGrid>
              <a:tr h="476284">
                <a:tc>
                  <a:txBody>
                    <a:bodyPr/>
                    <a:lstStyle/>
                    <a:p>
                      <a:pPr algn="ctr">
                        <a:lnSpc>
                          <a:spcPct val="100000"/>
                        </a:lnSpc>
                        <a:spcAft>
                          <a:spcPts val="0"/>
                        </a:spcAft>
                      </a:pPr>
                      <a:r>
                        <a:rPr lang="en-IN" sz="1600" b="1" dirty="0" err="1">
                          <a:effectLst/>
                          <a:latin typeface="+mn-lt"/>
                        </a:rPr>
                        <a:t>Sl.No</a:t>
                      </a:r>
                      <a:endParaRPr lang="en-IN" sz="1600" b="1" dirty="0">
                        <a:effectLst/>
                        <a:latin typeface="+mn-lt"/>
                        <a:ea typeface="Calibri" panose="020F0502020204030204" pitchFamily="34" charset="0"/>
                        <a:cs typeface="Tunga"/>
                      </a:endParaRPr>
                    </a:p>
                  </a:txBody>
                  <a:tcPr marL="68580" marR="68580" marT="0" marB="0">
                    <a:solidFill>
                      <a:schemeClr val="accent3">
                        <a:lumMod val="20000"/>
                        <a:lumOff val="80000"/>
                      </a:schemeClr>
                    </a:solidFill>
                  </a:tcPr>
                </a:tc>
                <a:tc>
                  <a:txBody>
                    <a:bodyPr/>
                    <a:lstStyle/>
                    <a:p>
                      <a:pPr algn="ctr">
                        <a:lnSpc>
                          <a:spcPct val="100000"/>
                        </a:lnSpc>
                        <a:spcAft>
                          <a:spcPts val="0"/>
                        </a:spcAft>
                      </a:pPr>
                      <a:r>
                        <a:rPr lang="en-IN" sz="1600" b="1" dirty="0">
                          <a:effectLst/>
                          <a:latin typeface="+mn-lt"/>
                        </a:rPr>
                        <a:t>Faculty Name</a:t>
                      </a:r>
                      <a:endParaRPr lang="en-IN" sz="1600" b="1" dirty="0">
                        <a:effectLst/>
                        <a:latin typeface="+mn-lt"/>
                        <a:ea typeface="Calibri" panose="020F0502020204030204" pitchFamily="34" charset="0"/>
                        <a:cs typeface="Tunga"/>
                      </a:endParaRPr>
                    </a:p>
                  </a:txBody>
                  <a:tcPr marL="68580" marR="68580" marT="0" marB="0">
                    <a:solidFill>
                      <a:schemeClr val="accent3">
                        <a:lumMod val="20000"/>
                        <a:lumOff val="80000"/>
                      </a:schemeClr>
                    </a:solidFill>
                  </a:tcPr>
                </a:tc>
                <a:tc>
                  <a:txBody>
                    <a:bodyPr/>
                    <a:lstStyle/>
                    <a:p>
                      <a:pPr algn="ctr">
                        <a:lnSpc>
                          <a:spcPct val="100000"/>
                        </a:lnSpc>
                        <a:spcAft>
                          <a:spcPts val="0"/>
                        </a:spcAft>
                      </a:pPr>
                      <a:r>
                        <a:rPr lang="en-IN" sz="1600" b="1" dirty="0">
                          <a:effectLst/>
                          <a:latin typeface="+mn-lt"/>
                        </a:rPr>
                        <a:t>Qualification</a:t>
                      </a:r>
                      <a:endParaRPr lang="en-IN" sz="1600" b="1" dirty="0">
                        <a:effectLst/>
                        <a:latin typeface="+mn-lt"/>
                        <a:ea typeface="Calibri" panose="020F0502020204030204" pitchFamily="34" charset="0"/>
                        <a:cs typeface="Tunga"/>
                      </a:endParaRPr>
                    </a:p>
                  </a:txBody>
                  <a:tcPr marL="68580" marR="68580" marT="0" marB="0">
                    <a:solidFill>
                      <a:schemeClr val="accent3">
                        <a:lumMod val="20000"/>
                        <a:lumOff val="80000"/>
                      </a:schemeClr>
                    </a:solidFill>
                  </a:tcPr>
                </a:tc>
                <a:tc>
                  <a:txBody>
                    <a:bodyPr/>
                    <a:lstStyle/>
                    <a:p>
                      <a:pPr algn="ctr">
                        <a:lnSpc>
                          <a:spcPct val="100000"/>
                        </a:lnSpc>
                        <a:spcAft>
                          <a:spcPts val="0"/>
                        </a:spcAft>
                      </a:pPr>
                      <a:r>
                        <a:rPr lang="en-IN" sz="1600" b="1" dirty="0">
                          <a:effectLst/>
                          <a:latin typeface="+mn-lt"/>
                        </a:rPr>
                        <a:t>Designation</a:t>
                      </a:r>
                      <a:endParaRPr lang="en-IN" sz="1600" b="1" dirty="0">
                        <a:effectLst/>
                        <a:latin typeface="+mn-lt"/>
                        <a:ea typeface="Calibri" panose="020F0502020204030204" pitchFamily="34" charset="0"/>
                        <a:cs typeface="Tunga"/>
                      </a:endParaRPr>
                    </a:p>
                  </a:txBody>
                  <a:tcPr marL="68580" marR="68580" marT="0" marB="0">
                    <a:solidFill>
                      <a:schemeClr val="accent3">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IN" sz="1600" b="1" dirty="0" smtClean="0">
                          <a:effectLst/>
                          <a:latin typeface="Calibri" panose="020F0502020204030204" pitchFamily="34" charset="0"/>
                          <a:ea typeface="Calibri" panose="020F0502020204030204" pitchFamily="34" charset="0"/>
                          <a:cs typeface="Tunga"/>
                        </a:rPr>
                        <a:t>Specialization</a:t>
                      </a:r>
                    </a:p>
                  </a:txBody>
                  <a:tcPr marL="68580" marR="68580" marT="0" marB="0">
                    <a:solidFill>
                      <a:schemeClr val="accent3">
                        <a:lumMod val="20000"/>
                        <a:lumOff val="80000"/>
                      </a:schemeClr>
                    </a:solidFill>
                  </a:tcPr>
                </a:tc>
                <a:tc>
                  <a:txBody>
                    <a:bodyPr/>
                    <a:lstStyle/>
                    <a:p>
                      <a:pPr algn="ctr">
                        <a:lnSpc>
                          <a:spcPct val="100000"/>
                        </a:lnSpc>
                        <a:spcAft>
                          <a:spcPts val="0"/>
                        </a:spcAft>
                      </a:pPr>
                      <a:r>
                        <a:rPr lang="en-IN" sz="1600" b="1" dirty="0" smtClean="0">
                          <a:effectLst/>
                          <a:latin typeface="+mn-lt"/>
                          <a:ea typeface="Calibri" panose="020F0502020204030204" pitchFamily="34" charset="0"/>
                          <a:cs typeface="Tunga"/>
                        </a:rPr>
                        <a:t>Date of Joining</a:t>
                      </a:r>
                      <a:endParaRPr lang="en-IN" sz="1600" b="1" dirty="0">
                        <a:effectLst/>
                        <a:latin typeface="+mn-lt"/>
                        <a:ea typeface="Calibri" panose="020F0502020204030204" pitchFamily="34" charset="0"/>
                        <a:cs typeface="Tunga"/>
                      </a:endParaRPr>
                    </a:p>
                  </a:txBody>
                  <a:tcPr marL="68580" marR="68580" marT="0" marB="0">
                    <a:solidFill>
                      <a:schemeClr val="accent3">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IN" sz="1500" b="1" dirty="0" smtClean="0">
                          <a:effectLst/>
                          <a:latin typeface="Calibri" panose="020F0502020204030204" pitchFamily="34" charset="0"/>
                          <a:ea typeface="Calibri" panose="020F0502020204030204" pitchFamily="34" charset="0"/>
                          <a:cs typeface="Tunga"/>
                        </a:rPr>
                        <a:t>Type of association</a:t>
                      </a:r>
                    </a:p>
                  </a:txBody>
                  <a:tcPr marL="68580" marR="68580" marT="0" marB="0">
                    <a:solidFill>
                      <a:schemeClr val="accent3">
                        <a:lumMod val="20000"/>
                        <a:lumOff val="80000"/>
                      </a:schemeClr>
                    </a:solidFill>
                  </a:tcPr>
                </a:tc>
                <a:extLst>
                  <a:ext uri="{0D108BD9-81ED-4DB2-BD59-A6C34878D82A}">
                    <a16:rowId xmlns:a16="http://schemas.microsoft.com/office/drawing/2014/main" xmlns="" val="10000"/>
                  </a:ext>
                </a:extLst>
              </a:tr>
              <a:tr h="365692">
                <a:tc>
                  <a:txBody>
                    <a:bodyPr/>
                    <a:lstStyle/>
                    <a:p>
                      <a:pPr>
                        <a:lnSpc>
                          <a:spcPct val="150000"/>
                        </a:lnSpc>
                        <a:spcAft>
                          <a:spcPts val="0"/>
                        </a:spcAft>
                      </a:pPr>
                      <a:r>
                        <a:rPr lang="en-IN" sz="1600" dirty="0">
                          <a:effectLst/>
                          <a:latin typeface="+mn-lt"/>
                          <a:ea typeface="Calibri" panose="020F0502020204030204" pitchFamily="34" charset="0"/>
                          <a:cs typeface="Tunga"/>
                        </a:rPr>
                        <a:t>15</a:t>
                      </a:r>
                    </a:p>
                  </a:txBody>
                  <a:tcPr marL="68580" marR="68580" marT="0" marB="0">
                    <a:solidFill>
                      <a:schemeClr val="bg2">
                        <a:lumMod val="20000"/>
                        <a:lumOff val="80000"/>
                      </a:schemeClr>
                    </a:solidFill>
                  </a:tcPr>
                </a:tc>
                <a:tc>
                  <a:txBody>
                    <a:bodyPr/>
                    <a:lstStyle/>
                    <a:p>
                      <a:pPr>
                        <a:lnSpc>
                          <a:spcPct val="150000"/>
                        </a:lnSpc>
                        <a:spcAft>
                          <a:spcPts val="0"/>
                        </a:spcAft>
                      </a:pPr>
                      <a:r>
                        <a:rPr lang="en-IN" sz="1600" dirty="0">
                          <a:effectLst/>
                          <a:latin typeface="+mn-lt"/>
                          <a:ea typeface="Calibri" panose="020F0502020204030204" pitchFamily="34" charset="0"/>
                          <a:cs typeface="Tunga"/>
                        </a:rPr>
                        <a:t>Mrs. Nandini S</a:t>
                      </a:r>
                    </a:p>
                  </a:txBody>
                  <a:tcPr marL="68580" marR="68580" marT="0" marB="0">
                    <a:solidFill>
                      <a:schemeClr val="bg2">
                        <a:lumMod val="20000"/>
                        <a:lumOff val="80000"/>
                      </a:schemeClr>
                    </a:solidFill>
                  </a:tcPr>
                </a:tc>
                <a:tc>
                  <a:txBody>
                    <a:bodyPr/>
                    <a:lstStyle/>
                    <a:p>
                      <a:pPr>
                        <a:lnSpc>
                          <a:spcPct val="150000"/>
                        </a:lnSpc>
                        <a:spcAft>
                          <a:spcPts val="0"/>
                        </a:spcAft>
                      </a:pPr>
                      <a:r>
                        <a:rPr lang="en-IN" sz="1600" dirty="0">
                          <a:effectLst/>
                          <a:latin typeface="+mn-lt"/>
                          <a:ea typeface="Calibri" panose="020F0502020204030204" pitchFamily="34" charset="0"/>
                          <a:cs typeface="Tunga"/>
                        </a:rPr>
                        <a:t>B.E., M.Tech</a:t>
                      </a:r>
                    </a:p>
                  </a:txBody>
                  <a:tcPr marL="68580" marR="68580" marT="0" marB="0">
                    <a:solidFill>
                      <a:schemeClr val="bg2">
                        <a:lumMod val="20000"/>
                        <a:lumOff val="80000"/>
                      </a:schemeClr>
                    </a:solidFill>
                  </a:tcPr>
                </a:tc>
                <a:tc>
                  <a:txBody>
                    <a:bodyPr/>
                    <a:lstStyle/>
                    <a:p>
                      <a:pPr>
                        <a:lnSpc>
                          <a:spcPct val="150000"/>
                        </a:lnSpc>
                        <a:spcAft>
                          <a:spcPts val="0"/>
                        </a:spcAft>
                      </a:pPr>
                      <a:r>
                        <a:rPr lang="en-IN" sz="1600" dirty="0">
                          <a:effectLst/>
                          <a:latin typeface="+mn-lt"/>
                          <a:ea typeface="Calibri" panose="020F0502020204030204" pitchFamily="34" charset="0"/>
                          <a:cs typeface="Tunga"/>
                        </a:rPr>
                        <a:t>Assistant Professor</a:t>
                      </a:r>
                    </a:p>
                  </a:txBody>
                  <a:tcPr marL="68580" marR="68580" marT="0" marB="0">
                    <a:solidFill>
                      <a:schemeClr val="bg2">
                        <a:lumMod val="20000"/>
                        <a:lumOff val="80000"/>
                      </a:schemeClr>
                    </a:solidFill>
                  </a:tcPr>
                </a:tc>
                <a:tc>
                  <a:txBody>
                    <a:bodyPr/>
                    <a:lstStyle/>
                    <a:p>
                      <a:pPr>
                        <a:lnSpc>
                          <a:spcPct val="150000"/>
                        </a:lnSpc>
                        <a:spcAft>
                          <a:spcPts val="0"/>
                        </a:spcAft>
                      </a:pPr>
                      <a:r>
                        <a:rPr lang="en-IN" sz="1200" b="1" dirty="0" smtClean="0">
                          <a:effectLst/>
                          <a:latin typeface="+mn-lt"/>
                          <a:ea typeface="Calibri" panose="020F0502020204030204" pitchFamily="34" charset="0"/>
                          <a:cs typeface="Tunga"/>
                        </a:rPr>
                        <a:t>Digital Communication</a:t>
                      </a:r>
                      <a:endParaRPr lang="en-IN" sz="1200" b="1" dirty="0">
                        <a:effectLst/>
                        <a:latin typeface="+mn-lt"/>
                        <a:ea typeface="Calibri" panose="020F0502020204030204" pitchFamily="34" charset="0"/>
                        <a:cs typeface="Tunga"/>
                      </a:endParaRPr>
                    </a:p>
                  </a:txBody>
                  <a:tcPr marL="68580" marR="68580" marT="0" marB="0">
                    <a:solidFill>
                      <a:schemeClr val="bg2">
                        <a:lumMod val="20000"/>
                        <a:lumOff val="80000"/>
                      </a:schemeClr>
                    </a:solidFill>
                  </a:tcPr>
                </a:tc>
                <a:tc>
                  <a:txBody>
                    <a:bodyPr/>
                    <a:lstStyle/>
                    <a:p>
                      <a:pPr>
                        <a:lnSpc>
                          <a:spcPct val="150000"/>
                        </a:lnSpc>
                        <a:spcAft>
                          <a:spcPts val="0"/>
                        </a:spcAft>
                      </a:pPr>
                      <a:r>
                        <a:rPr lang="en-IN" sz="1600" dirty="0" smtClean="0">
                          <a:effectLst/>
                          <a:latin typeface="+mn-lt"/>
                          <a:ea typeface="Calibri" panose="020F0502020204030204" pitchFamily="34" charset="0"/>
                          <a:cs typeface="Tunga"/>
                        </a:rPr>
                        <a:t>20.01.2016</a:t>
                      </a:r>
                      <a:endParaRPr lang="en-IN" sz="1600" dirty="0">
                        <a:effectLst/>
                        <a:latin typeface="+mn-lt"/>
                        <a:ea typeface="Calibri" panose="020F0502020204030204" pitchFamily="34" charset="0"/>
                        <a:cs typeface="Tunga"/>
                      </a:endParaRPr>
                    </a:p>
                  </a:txBody>
                  <a:tcPr marL="68580" marR="68580" marT="0" marB="0">
                    <a:solidFill>
                      <a:schemeClr val="bg2">
                        <a:lumMod val="20000"/>
                        <a:lumOff val="80000"/>
                      </a:schemeClr>
                    </a:solidFill>
                  </a:tcPr>
                </a:tc>
                <a:tc>
                  <a:txBody>
                    <a:bodyPr/>
                    <a:lstStyle/>
                    <a:p>
                      <a:pPr algn="ctr">
                        <a:lnSpc>
                          <a:spcPct val="150000"/>
                        </a:lnSpc>
                        <a:spcAft>
                          <a:spcPts val="0"/>
                        </a:spcAft>
                      </a:pPr>
                      <a:r>
                        <a:rPr lang="en-IN" sz="1600" dirty="0" smtClean="0">
                          <a:effectLst/>
                          <a:latin typeface="+mn-lt"/>
                          <a:ea typeface="Calibri" panose="020F0502020204030204" pitchFamily="34" charset="0"/>
                          <a:cs typeface="Tunga"/>
                        </a:rPr>
                        <a:t>Regular</a:t>
                      </a:r>
                      <a:endParaRPr lang="en-IN" sz="1600" dirty="0">
                        <a:effectLst/>
                        <a:latin typeface="+mn-lt"/>
                        <a:ea typeface="Calibri" panose="020F0502020204030204" pitchFamily="34" charset="0"/>
                        <a:cs typeface="Tunga"/>
                      </a:endParaRPr>
                    </a:p>
                  </a:txBody>
                  <a:tcPr marL="68580" marR="68580" marT="0" marB="0">
                    <a:solidFill>
                      <a:schemeClr val="bg2">
                        <a:lumMod val="20000"/>
                        <a:lumOff val="80000"/>
                      </a:schemeClr>
                    </a:solidFill>
                  </a:tcPr>
                </a:tc>
                <a:extLst>
                  <a:ext uri="{0D108BD9-81ED-4DB2-BD59-A6C34878D82A}">
                    <a16:rowId xmlns:a16="http://schemas.microsoft.com/office/drawing/2014/main" xmlns="" val="10001"/>
                  </a:ext>
                </a:extLst>
              </a:tr>
              <a:tr h="365692">
                <a:tc>
                  <a:txBody>
                    <a:bodyPr/>
                    <a:lstStyle/>
                    <a:p>
                      <a:pPr>
                        <a:lnSpc>
                          <a:spcPct val="150000"/>
                        </a:lnSpc>
                        <a:spcAft>
                          <a:spcPts val="0"/>
                        </a:spcAft>
                      </a:pPr>
                      <a:r>
                        <a:rPr lang="en-IN" sz="1600">
                          <a:effectLst/>
                          <a:latin typeface="+mn-lt"/>
                          <a:ea typeface="Calibri" panose="020F0502020204030204" pitchFamily="34" charset="0"/>
                          <a:cs typeface="Tunga"/>
                        </a:rPr>
                        <a:t>16</a:t>
                      </a:r>
                    </a:p>
                  </a:txBody>
                  <a:tcPr marL="68580" marR="68580" marT="0" marB="0">
                    <a:solidFill>
                      <a:schemeClr val="bg2">
                        <a:lumMod val="20000"/>
                        <a:lumOff val="80000"/>
                      </a:schemeClr>
                    </a:solidFill>
                  </a:tcPr>
                </a:tc>
                <a:tc>
                  <a:txBody>
                    <a:bodyPr/>
                    <a:lstStyle/>
                    <a:p>
                      <a:pPr>
                        <a:lnSpc>
                          <a:spcPct val="150000"/>
                        </a:lnSpc>
                        <a:spcAft>
                          <a:spcPts val="0"/>
                        </a:spcAft>
                      </a:pPr>
                      <a:r>
                        <a:rPr lang="en-IN" sz="1600" dirty="0" err="1">
                          <a:effectLst/>
                          <a:latin typeface="+mn-lt"/>
                          <a:ea typeface="Calibri" panose="020F0502020204030204" pitchFamily="34" charset="0"/>
                          <a:cs typeface="Tunga"/>
                        </a:rPr>
                        <a:t>Mrs.</a:t>
                      </a:r>
                      <a:r>
                        <a:rPr lang="en-IN" sz="1600" dirty="0">
                          <a:effectLst/>
                          <a:latin typeface="+mn-lt"/>
                          <a:ea typeface="Calibri" panose="020F0502020204030204" pitchFamily="34" charset="0"/>
                          <a:cs typeface="Tunga"/>
                        </a:rPr>
                        <a:t> </a:t>
                      </a:r>
                      <a:r>
                        <a:rPr lang="en-IN" sz="1600" dirty="0" err="1">
                          <a:effectLst/>
                          <a:latin typeface="+mn-lt"/>
                          <a:ea typeface="Calibri" panose="020F0502020204030204" pitchFamily="34" charset="0"/>
                          <a:cs typeface="Tunga"/>
                        </a:rPr>
                        <a:t>Srividya</a:t>
                      </a:r>
                      <a:r>
                        <a:rPr lang="en-IN" sz="1600" dirty="0">
                          <a:effectLst/>
                          <a:latin typeface="+mn-lt"/>
                          <a:ea typeface="Calibri" panose="020F0502020204030204" pitchFamily="34" charset="0"/>
                          <a:cs typeface="Tunga"/>
                        </a:rPr>
                        <a:t> C N</a:t>
                      </a:r>
                    </a:p>
                  </a:txBody>
                  <a:tcPr marL="68580" marR="68580" marT="0" marB="0">
                    <a:solidFill>
                      <a:schemeClr val="bg2">
                        <a:lumMod val="20000"/>
                        <a:lumOff val="80000"/>
                      </a:schemeClr>
                    </a:solidFill>
                  </a:tcPr>
                </a:tc>
                <a:tc>
                  <a:txBody>
                    <a:bodyPr/>
                    <a:lstStyle/>
                    <a:p>
                      <a:pPr>
                        <a:lnSpc>
                          <a:spcPct val="150000"/>
                        </a:lnSpc>
                        <a:spcAft>
                          <a:spcPts val="0"/>
                        </a:spcAft>
                      </a:pPr>
                      <a:r>
                        <a:rPr lang="en-IN" sz="1600">
                          <a:effectLst/>
                          <a:latin typeface="+mn-lt"/>
                          <a:ea typeface="Calibri" panose="020F0502020204030204" pitchFamily="34" charset="0"/>
                          <a:cs typeface="Tunga"/>
                        </a:rPr>
                        <a:t>B.E., M.Tech</a:t>
                      </a:r>
                    </a:p>
                  </a:txBody>
                  <a:tcPr marL="68580" marR="68580" marT="0" marB="0">
                    <a:solidFill>
                      <a:schemeClr val="bg2">
                        <a:lumMod val="20000"/>
                        <a:lumOff val="80000"/>
                      </a:schemeClr>
                    </a:solidFill>
                  </a:tcPr>
                </a:tc>
                <a:tc>
                  <a:txBody>
                    <a:bodyPr/>
                    <a:lstStyle/>
                    <a:p>
                      <a:pPr>
                        <a:lnSpc>
                          <a:spcPct val="150000"/>
                        </a:lnSpc>
                        <a:spcAft>
                          <a:spcPts val="0"/>
                        </a:spcAft>
                      </a:pPr>
                      <a:r>
                        <a:rPr lang="en-IN" sz="1600" dirty="0">
                          <a:effectLst/>
                          <a:latin typeface="+mn-lt"/>
                          <a:ea typeface="Calibri" panose="020F0502020204030204" pitchFamily="34" charset="0"/>
                          <a:cs typeface="Tunga"/>
                        </a:rPr>
                        <a:t>Assistant Professor</a:t>
                      </a:r>
                    </a:p>
                  </a:txBody>
                  <a:tcPr marL="68580" marR="68580" marT="0" marB="0">
                    <a:solidFill>
                      <a:schemeClr val="bg2">
                        <a:lumMod val="20000"/>
                        <a:lumOff val="80000"/>
                      </a:schemeClr>
                    </a:solidFill>
                  </a:tcPr>
                </a:tc>
                <a:tc>
                  <a:txBody>
                    <a:bodyPr/>
                    <a:lstStyle/>
                    <a:p>
                      <a:pPr marL="0" marR="0" indent="0" algn="l" defTabSz="914400" rtl="0" eaLnBrk="1" fontAlgn="auto" latinLnBrk="0" hangingPunct="1">
                        <a:lnSpc>
                          <a:spcPct val="150000"/>
                        </a:lnSpc>
                        <a:spcBef>
                          <a:spcPts val="0"/>
                        </a:spcBef>
                        <a:spcAft>
                          <a:spcPts val="0"/>
                        </a:spcAft>
                        <a:buClrTx/>
                        <a:buSzTx/>
                        <a:buFontTx/>
                        <a:buNone/>
                        <a:tabLst/>
                        <a:defRPr/>
                      </a:pPr>
                      <a:r>
                        <a:rPr lang="en-IN" sz="1200" b="1" dirty="0" smtClean="0">
                          <a:effectLst/>
                          <a:latin typeface="Calibri" panose="020F0502020204030204" pitchFamily="34" charset="0"/>
                          <a:ea typeface="Calibri" panose="020F0502020204030204" pitchFamily="34" charset="0"/>
                          <a:cs typeface="Tunga"/>
                        </a:rPr>
                        <a:t>VLSI Design &amp; Embedded Systems</a:t>
                      </a:r>
                    </a:p>
                  </a:txBody>
                  <a:tcPr marL="68580" marR="68580" marT="0" marB="0">
                    <a:solidFill>
                      <a:schemeClr val="bg2">
                        <a:lumMod val="20000"/>
                        <a:lumOff val="80000"/>
                      </a:schemeClr>
                    </a:solidFill>
                  </a:tcPr>
                </a:tc>
                <a:tc>
                  <a:txBody>
                    <a:bodyPr/>
                    <a:lstStyle/>
                    <a:p>
                      <a:pPr>
                        <a:lnSpc>
                          <a:spcPct val="150000"/>
                        </a:lnSpc>
                        <a:spcAft>
                          <a:spcPts val="0"/>
                        </a:spcAft>
                      </a:pPr>
                      <a:r>
                        <a:rPr lang="en-IN" sz="1600" dirty="0" smtClean="0">
                          <a:effectLst/>
                          <a:latin typeface="+mn-lt"/>
                          <a:ea typeface="Calibri" panose="020F0502020204030204" pitchFamily="34" charset="0"/>
                          <a:cs typeface="Tunga"/>
                        </a:rPr>
                        <a:t>01.08.2017</a:t>
                      </a:r>
                      <a:endParaRPr lang="en-IN" sz="1600" dirty="0">
                        <a:effectLst/>
                        <a:latin typeface="+mn-lt"/>
                        <a:ea typeface="Calibri" panose="020F0502020204030204" pitchFamily="34" charset="0"/>
                        <a:cs typeface="Tunga"/>
                      </a:endParaRPr>
                    </a:p>
                  </a:txBody>
                  <a:tcPr marL="68580" marR="68580" marT="0" marB="0">
                    <a:solidFill>
                      <a:schemeClr val="bg2">
                        <a:lumMod val="20000"/>
                        <a:lumOff val="80000"/>
                      </a:schemeClr>
                    </a:solidFill>
                  </a:tcPr>
                </a:tc>
                <a:tc>
                  <a:txBody>
                    <a:bodyPr/>
                    <a:lstStyle/>
                    <a:p>
                      <a:pPr marL="0" marR="0" indent="0" algn="ctr" defTabSz="914400" rtl="0" eaLnBrk="1" fontAlgn="auto" latinLnBrk="0" hangingPunct="1">
                        <a:lnSpc>
                          <a:spcPct val="150000"/>
                        </a:lnSpc>
                        <a:spcBef>
                          <a:spcPts val="0"/>
                        </a:spcBef>
                        <a:spcAft>
                          <a:spcPts val="0"/>
                        </a:spcAft>
                        <a:buClrTx/>
                        <a:buSzTx/>
                        <a:buFontTx/>
                        <a:buNone/>
                        <a:tabLst/>
                        <a:defRPr/>
                      </a:pPr>
                      <a:r>
                        <a:rPr lang="en-IN" sz="1600" dirty="0" smtClean="0">
                          <a:effectLst/>
                          <a:latin typeface="+mn-lt"/>
                          <a:ea typeface="Calibri" panose="020F0502020204030204" pitchFamily="34" charset="0"/>
                          <a:cs typeface="Tunga"/>
                        </a:rPr>
                        <a:t>Regular</a:t>
                      </a:r>
                    </a:p>
                  </a:txBody>
                  <a:tcPr marL="68580" marR="68580" marT="0" marB="0">
                    <a:solidFill>
                      <a:schemeClr val="bg2">
                        <a:lumMod val="20000"/>
                        <a:lumOff val="80000"/>
                      </a:schemeClr>
                    </a:solidFill>
                  </a:tcPr>
                </a:tc>
                <a:extLst>
                  <a:ext uri="{0D108BD9-81ED-4DB2-BD59-A6C34878D82A}">
                    <a16:rowId xmlns:a16="http://schemas.microsoft.com/office/drawing/2014/main" xmlns="" val="10002"/>
                  </a:ext>
                </a:extLst>
              </a:tr>
              <a:tr h="365692">
                <a:tc>
                  <a:txBody>
                    <a:bodyPr/>
                    <a:lstStyle/>
                    <a:p>
                      <a:pPr>
                        <a:lnSpc>
                          <a:spcPct val="150000"/>
                        </a:lnSpc>
                        <a:spcAft>
                          <a:spcPts val="0"/>
                        </a:spcAft>
                      </a:pPr>
                      <a:r>
                        <a:rPr lang="en-IN" sz="1600">
                          <a:effectLst/>
                          <a:latin typeface="+mn-lt"/>
                          <a:ea typeface="Calibri" panose="020F0502020204030204" pitchFamily="34" charset="0"/>
                          <a:cs typeface="Tunga"/>
                        </a:rPr>
                        <a:t>17</a:t>
                      </a:r>
                    </a:p>
                  </a:txBody>
                  <a:tcPr marL="68580" marR="68580" marT="0" marB="0">
                    <a:solidFill>
                      <a:schemeClr val="bg2">
                        <a:lumMod val="20000"/>
                        <a:lumOff val="80000"/>
                      </a:schemeClr>
                    </a:solidFill>
                  </a:tcPr>
                </a:tc>
                <a:tc>
                  <a:txBody>
                    <a:bodyPr/>
                    <a:lstStyle/>
                    <a:p>
                      <a:pPr>
                        <a:lnSpc>
                          <a:spcPct val="150000"/>
                        </a:lnSpc>
                        <a:spcAft>
                          <a:spcPts val="0"/>
                        </a:spcAft>
                      </a:pPr>
                      <a:r>
                        <a:rPr lang="en-IN" sz="1500" b="0" dirty="0" err="1">
                          <a:effectLst/>
                          <a:latin typeface="+mn-lt"/>
                          <a:ea typeface="Calibri" panose="020F0502020204030204" pitchFamily="34" charset="0"/>
                          <a:cs typeface="Tunga"/>
                        </a:rPr>
                        <a:t>Mr.</a:t>
                      </a:r>
                      <a:r>
                        <a:rPr lang="en-IN" sz="1500" b="0" dirty="0">
                          <a:effectLst/>
                          <a:latin typeface="+mn-lt"/>
                          <a:ea typeface="Calibri" panose="020F0502020204030204" pitchFamily="34" charset="0"/>
                          <a:cs typeface="Tunga"/>
                        </a:rPr>
                        <a:t> </a:t>
                      </a:r>
                      <a:r>
                        <a:rPr lang="en-IN" sz="1500" b="0" dirty="0" err="1">
                          <a:effectLst/>
                          <a:latin typeface="+mn-lt"/>
                          <a:ea typeface="Calibri" panose="020F0502020204030204" pitchFamily="34" charset="0"/>
                          <a:cs typeface="Tunga"/>
                        </a:rPr>
                        <a:t>Jayanth</a:t>
                      </a:r>
                      <a:r>
                        <a:rPr lang="en-IN" sz="1500" b="0" dirty="0">
                          <a:effectLst/>
                          <a:latin typeface="+mn-lt"/>
                          <a:ea typeface="Calibri" panose="020F0502020204030204" pitchFamily="34" charset="0"/>
                          <a:cs typeface="Tunga"/>
                        </a:rPr>
                        <a:t> </a:t>
                      </a:r>
                      <a:r>
                        <a:rPr lang="en-IN" sz="1500" b="0" dirty="0" err="1">
                          <a:effectLst/>
                          <a:latin typeface="+mn-lt"/>
                          <a:ea typeface="Calibri" panose="020F0502020204030204" pitchFamily="34" charset="0"/>
                          <a:cs typeface="Tunga"/>
                        </a:rPr>
                        <a:t>dwijesh</a:t>
                      </a:r>
                      <a:r>
                        <a:rPr lang="en-IN" sz="1500" b="0" dirty="0">
                          <a:effectLst/>
                          <a:latin typeface="+mn-lt"/>
                          <a:ea typeface="Calibri" panose="020F0502020204030204" pitchFamily="34" charset="0"/>
                          <a:cs typeface="Tunga"/>
                        </a:rPr>
                        <a:t> H P</a:t>
                      </a:r>
                    </a:p>
                  </a:txBody>
                  <a:tcPr marL="68580" marR="68580" marT="0" marB="0">
                    <a:solidFill>
                      <a:schemeClr val="bg2">
                        <a:lumMod val="20000"/>
                        <a:lumOff val="80000"/>
                      </a:schemeClr>
                    </a:solidFill>
                  </a:tcPr>
                </a:tc>
                <a:tc>
                  <a:txBody>
                    <a:bodyPr/>
                    <a:lstStyle/>
                    <a:p>
                      <a:pPr>
                        <a:lnSpc>
                          <a:spcPct val="150000"/>
                        </a:lnSpc>
                        <a:spcAft>
                          <a:spcPts val="0"/>
                        </a:spcAft>
                      </a:pPr>
                      <a:r>
                        <a:rPr lang="en-IN" sz="1600" dirty="0">
                          <a:effectLst/>
                          <a:latin typeface="+mn-lt"/>
                          <a:ea typeface="Calibri" panose="020F0502020204030204" pitchFamily="34" charset="0"/>
                          <a:cs typeface="Tunga"/>
                        </a:rPr>
                        <a:t>B.E., M.Tech</a:t>
                      </a:r>
                    </a:p>
                  </a:txBody>
                  <a:tcPr marL="68580" marR="68580" marT="0" marB="0">
                    <a:solidFill>
                      <a:schemeClr val="bg2">
                        <a:lumMod val="20000"/>
                        <a:lumOff val="80000"/>
                      </a:schemeClr>
                    </a:solidFill>
                  </a:tcPr>
                </a:tc>
                <a:tc>
                  <a:txBody>
                    <a:bodyPr/>
                    <a:lstStyle/>
                    <a:p>
                      <a:pPr>
                        <a:lnSpc>
                          <a:spcPct val="150000"/>
                        </a:lnSpc>
                        <a:spcAft>
                          <a:spcPts val="0"/>
                        </a:spcAft>
                      </a:pPr>
                      <a:r>
                        <a:rPr lang="en-IN" sz="1600" dirty="0">
                          <a:effectLst/>
                          <a:latin typeface="+mn-lt"/>
                          <a:ea typeface="Calibri" panose="020F0502020204030204" pitchFamily="34" charset="0"/>
                          <a:cs typeface="Tunga"/>
                        </a:rPr>
                        <a:t>Assistant Professor</a:t>
                      </a:r>
                    </a:p>
                  </a:txBody>
                  <a:tcPr marL="68580" marR="68580" marT="0" marB="0">
                    <a:solidFill>
                      <a:schemeClr val="bg2">
                        <a:lumMod val="20000"/>
                        <a:lumOff val="80000"/>
                      </a:schemeClr>
                    </a:solidFill>
                  </a:tcPr>
                </a:tc>
                <a:tc>
                  <a:txBody>
                    <a:bodyPr/>
                    <a:lstStyle/>
                    <a:p>
                      <a:pPr>
                        <a:lnSpc>
                          <a:spcPct val="100000"/>
                        </a:lnSpc>
                        <a:spcAft>
                          <a:spcPts val="0"/>
                        </a:spcAft>
                      </a:pPr>
                      <a:r>
                        <a:rPr lang="en-IN" sz="1200" b="1" dirty="0" smtClean="0">
                          <a:effectLst/>
                          <a:latin typeface="+mn-lt"/>
                          <a:ea typeface="Calibri" panose="020F0502020204030204" pitchFamily="34" charset="0"/>
                          <a:cs typeface="Tunga"/>
                        </a:rPr>
                        <a:t>Digital Electronics and Communication Systems</a:t>
                      </a:r>
                      <a:endParaRPr lang="en-IN" sz="1200" b="1" dirty="0">
                        <a:effectLst/>
                        <a:latin typeface="+mn-lt"/>
                        <a:ea typeface="Calibri" panose="020F0502020204030204" pitchFamily="34" charset="0"/>
                        <a:cs typeface="Tunga"/>
                      </a:endParaRPr>
                    </a:p>
                  </a:txBody>
                  <a:tcPr marL="68580" marR="68580" marT="0" marB="0">
                    <a:solidFill>
                      <a:schemeClr val="bg2">
                        <a:lumMod val="20000"/>
                        <a:lumOff val="80000"/>
                      </a:schemeClr>
                    </a:solidFill>
                  </a:tcPr>
                </a:tc>
                <a:tc>
                  <a:txBody>
                    <a:bodyPr/>
                    <a:lstStyle/>
                    <a:p>
                      <a:pPr>
                        <a:lnSpc>
                          <a:spcPct val="150000"/>
                        </a:lnSpc>
                        <a:spcAft>
                          <a:spcPts val="0"/>
                        </a:spcAft>
                      </a:pPr>
                      <a:r>
                        <a:rPr lang="en-IN" sz="1600" dirty="0" smtClean="0">
                          <a:effectLst/>
                          <a:latin typeface="+mn-lt"/>
                          <a:ea typeface="Calibri" panose="020F0502020204030204" pitchFamily="34" charset="0"/>
                          <a:cs typeface="Tunga"/>
                        </a:rPr>
                        <a:t>01.08.2017</a:t>
                      </a:r>
                      <a:endParaRPr lang="en-IN" sz="1600" dirty="0">
                        <a:effectLst/>
                        <a:latin typeface="+mn-lt"/>
                        <a:ea typeface="Calibri" panose="020F0502020204030204" pitchFamily="34" charset="0"/>
                        <a:cs typeface="Tunga"/>
                      </a:endParaRPr>
                    </a:p>
                  </a:txBody>
                  <a:tcPr marL="68580" marR="68580" marT="0" marB="0">
                    <a:solidFill>
                      <a:schemeClr val="bg2">
                        <a:lumMod val="20000"/>
                        <a:lumOff val="80000"/>
                      </a:schemeClr>
                    </a:solidFill>
                  </a:tcPr>
                </a:tc>
                <a:tc>
                  <a:txBody>
                    <a:bodyPr/>
                    <a:lstStyle/>
                    <a:p>
                      <a:pPr marL="0" marR="0" indent="0" algn="ctr" defTabSz="914400" rtl="0" eaLnBrk="1" fontAlgn="auto" latinLnBrk="0" hangingPunct="1">
                        <a:lnSpc>
                          <a:spcPct val="150000"/>
                        </a:lnSpc>
                        <a:spcBef>
                          <a:spcPts val="0"/>
                        </a:spcBef>
                        <a:spcAft>
                          <a:spcPts val="0"/>
                        </a:spcAft>
                        <a:buClrTx/>
                        <a:buSzTx/>
                        <a:buFontTx/>
                        <a:buNone/>
                        <a:tabLst/>
                        <a:defRPr/>
                      </a:pPr>
                      <a:r>
                        <a:rPr lang="en-IN" sz="1600" dirty="0" smtClean="0">
                          <a:effectLst/>
                          <a:latin typeface="+mn-lt"/>
                          <a:ea typeface="Calibri" panose="020F0502020204030204" pitchFamily="34" charset="0"/>
                          <a:cs typeface="Tunga"/>
                        </a:rPr>
                        <a:t>Regular</a:t>
                      </a:r>
                    </a:p>
                  </a:txBody>
                  <a:tcPr marL="68580" marR="68580" marT="0" marB="0">
                    <a:solidFill>
                      <a:schemeClr val="bg2">
                        <a:lumMod val="20000"/>
                        <a:lumOff val="80000"/>
                      </a:schemeClr>
                    </a:solidFill>
                  </a:tcPr>
                </a:tc>
                <a:extLst>
                  <a:ext uri="{0D108BD9-81ED-4DB2-BD59-A6C34878D82A}">
                    <a16:rowId xmlns:a16="http://schemas.microsoft.com/office/drawing/2014/main" xmlns="" val="10003"/>
                  </a:ext>
                </a:extLst>
              </a:tr>
              <a:tr h="365692">
                <a:tc>
                  <a:txBody>
                    <a:bodyPr/>
                    <a:lstStyle/>
                    <a:p>
                      <a:pPr>
                        <a:lnSpc>
                          <a:spcPct val="150000"/>
                        </a:lnSpc>
                        <a:spcAft>
                          <a:spcPts val="0"/>
                        </a:spcAft>
                      </a:pPr>
                      <a:r>
                        <a:rPr lang="en-IN" sz="1600">
                          <a:effectLst/>
                          <a:latin typeface="+mn-lt"/>
                          <a:ea typeface="Calibri" panose="020F0502020204030204" pitchFamily="34" charset="0"/>
                          <a:cs typeface="Tunga"/>
                        </a:rPr>
                        <a:t>18</a:t>
                      </a:r>
                    </a:p>
                  </a:txBody>
                  <a:tcPr marL="68580" marR="68580" marT="0" marB="0">
                    <a:solidFill>
                      <a:schemeClr val="bg2">
                        <a:lumMod val="20000"/>
                        <a:lumOff val="80000"/>
                      </a:schemeClr>
                    </a:solidFill>
                  </a:tcPr>
                </a:tc>
                <a:tc>
                  <a:txBody>
                    <a:bodyPr/>
                    <a:lstStyle/>
                    <a:p>
                      <a:pPr>
                        <a:lnSpc>
                          <a:spcPct val="150000"/>
                        </a:lnSpc>
                        <a:spcAft>
                          <a:spcPts val="0"/>
                        </a:spcAft>
                      </a:pPr>
                      <a:r>
                        <a:rPr lang="en-IN" sz="1600" dirty="0" err="1">
                          <a:effectLst/>
                          <a:latin typeface="+mn-lt"/>
                          <a:ea typeface="Calibri" panose="020F0502020204030204" pitchFamily="34" charset="0"/>
                          <a:cs typeface="Tunga"/>
                        </a:rPr>
                        <a:t>Mrs.</a:t>
                      </a:r>
                      <a:r>
                        <a:rPr lang="en-IN" sz="1600" dirty="0">
                          <a:effectLst/>
                          <a:latin typeface="+mn-lt"/>
                          <a:ea typeface="Calibri" panose="020F0502020204030204" pitchFamily="34" charset="0"/>
                          <a:cs typeface="Tunga"/>
                        </a:rPr>
                        <a:t> </a:t>
                      </a:r>
                      <a:r>
                        <a:rPr lang="en-IN" sz="1600" dirty="0" err="1">
                          <a:effectLst/>
                          <a:latin typeface="+mn-lt"/>
                          <a:ea typeface="Calibri" panose="020F0502020204030204" pitchFamily="34" charset="0"/>
                          <a:cs typeface="Tunga"/>
                        </a:rPr>
                        <a:t>Priyanka</a:t>
                      </a:r>
                      <a:r>
                        <a:rPr lang="en-IN" sz="1600" dirty="0">
                          <a:effectLst/>
                          <a:latin typeface="+mn-lt"/>
                          <a:ea typeface="Calibri" panose="020F0502020204030204" pitchFamily="34" charset="0"/>
                          <a:cs typeface="Tunga"/>
                        </a:rPr>
                        <a:t> R</a:t>
                      </a:r>
                    </a:p>
                  </a:txBody>
                  <a:tcPr marL="68580" marR="68580" marT="0" marB="0">
                    <a:solidFill>
                      <a:schemeClr val="bg2">
                        <a:lumMod val="20000"/>
                        <a:lumOff val="80000"/>
                      </a:schemeClr>
                    </a:solidFill>
                  </a:tcPr>
                </a:tc>
                <a:tc>
                  <a:txBody>
                    <a:bodyPr/>
                    <a:lstStyle/>
                    <a:p>
                      <a:pPr>
                        <a:lnSpc>
                          <a:spcPct val="150000"/>
                        </a:lnSpc>
                        <a:spcAft>
                          <a:spcPts val="0"/>
                        </a:spcAft>
                      </a:pPr>
                      <a:r>
                        <a:rPr lang="en-IN" sz="1600" dirty="0">
                          <a:effectLst/>
                          <a:latin typeface="+mn-lt"/>
                          <a:ea typeface="Calibri" panose="020F0502020204030204" pitchFamily="34" charset="0"/>
                          <a:cs typeface="Tunga"/>
                        </a:rPr>
                        <a:t>B.E., </a:t>
                      </a:r>
                      <a:r>
                        <a:rPr lang="en-IN" sz="1600" dirty="0" err="1">
                          <a:effectLst/>
                          <a:latin typeface="+mn-lt"/>
                          <a:ea typeface="Calibri" panose="020F0502020204030204" pitchFamily="34" charset="0"/>
                          <a:cs typeface="Tunga"/>
                        </a:rPr>
                        <a:t>M.Tech</a:t>
                      </a:r>
                      <a:endParaRPr lang="en-IN" sz="1600" dirty="0">
                        <a:effectLst/>
                        <a:latin typeface="+mn-lt"/>
                        <a:ea typeface="Calibri" panose="020F0502020204030204" pitchFamily="34" charset="0"/>
                        <a:cs typeface="Tunga"/>
                      </a:endParaRPr>
                    </a:p>
                  </a:txBody>
                  <a:tcPr marL="68580" marR="68580" marT="0" marB="0">
                    <a:solidFill>
                      <a:schemeClr val="bg2">
                        <a:lumMod val="20000"/>
                        <a:lumOff val="80000"/>
                      </a:schemeClr>
                    </a:solidFill>
                  </a:tcPr>
                </a:tc>
                <a:tc>
                  <a:txBody>
                    <a:bodyPr/>
                    <a:lstStyle/>
                    <a:p>
                      <a:pPr>
                        <a:lnSpc>
                          <a:spcPct val="150000"/>
                        </a:lnSpc>
                        <a:spcAft>
                          <a:spcPts val="0"/>
                        </a:spcAft>
                      </a:pPr>
                      <a:r>
                        <a:rPr lang="en-IN" sz="1600" dirty="0">
                          <a:effectLst/>
                          <a:latin typeface="+mn-lt"/>
                          <a:ea typeface="Calibri" panose="020F0502020204030204" pitchFamily="34" charset="0"/>
                          <a:cs typeface="Tunga"/>
                        </a:rPr>
                        <a:t>Assistant Professor</a:t>
                      </a:r>
                    </a:p>
                  </a:txBody>
                  <a:tcPr marL="68580" marR="68580" marT="0" marB="0">
                    <a:solidFill>
                      <a:schemeClr val="bg2">
                        <a:lumMod val="20000"/>
                        <a:lumOff val="80000"/>
                      </a:schemeClr>
                    </a:solidFill>
                  </a:tcPr>
                </a:tc>
                <a:tc>
                  <a:txBody>
                    <a:bodyPr/>
                    <a:lstStyle/>
                    <a:p>
                      <a:pPr>
                        <a:lnSpc>
                          <a:spcPct val="100000"/>
                        </a:lnSpc>
                        <a:spcAft>
                          <a:spcPts val="0"/>
                        </a:spcAft>
                      </a:pPr>
                      <a:r>
                        <a:rPr lang="en-IN" sz="1200" b="1" dirty="0" smtClean="0">
                          <a:effectLst/>
                          <a:latin typeface="+mn-lt"/>
                          <a:ea typeface="Calibri" panose="020F0502020204030204" pitchFamily="34" charset="0"/>
                          <a:cs typeface="Tunga"/>
                        </a:rPr>
                        <a:t>Digital Electronics and Communication Systems</a:t>
                      </a:r>
                      <a:endParaRPr lang="en-IN" sz="1200" b="1" dirty="0">
                        <a:effectLst/>
                        <a:latin typeface="+mn-lt"/>
                        <a:ea typeface="Calibri" panose="020F0502020204030204" pitchFamily="34" charset="0"/>
                        <a:cs typeface="Tunga"/>
                      </a:endParaRPr>
                    </a:p>
                  </a:txBody>
                  <a:tcPr marL="68580" marR="68580" marT="0" marB="0">
                    <a:solidFill>
                      <a:schemeClr val="bg2">
                        <a:lumMod val="20000"/>
                        <a:lumOff val="80000"/>
                      </a:schemeClr>
                    </a:solidFill>
                  </a:tcPr>
                </a:tc>
                <a:tc>
                  <a:txBody>
                    <a:bodyPr/>
                    <a:lstStyle/>
                    <a:p>
                      <a:pPr>
                        <a:lnSpc>
                          <a:spcPct val="150000"/>
                        </a:lnSpc>
                        <a:spcAft>
                          <a:spcPts val="0"/>
                        </a:spcAft>
                      </a:pPr>
                      <a:r>
                        <a:rPr lang="en-IN" sz="1600" dirty="0" smtClean="0">
                          <a:effectLst/>
                          <a:latin typeface="+mn-lt"/>
                          <a:ea typeface="Calibri" panose="020F0502020204030204" pitchFamily="34" charset="0"/>
                          <a:cs typeface="Tunga"/>
                        </a:rPr>
                        <a:t>18.08.2017</a:t>
                      </a:r>
                      <a:endParaRPr lang="en-IN" sz="1600" dirty="0">
                        <a:effectLst/>
                        <a:latin typeface="+mn-lt"/>
                        <a:ea typeface="Calibri" panose="020F0502020204030204" pitchFamily="34" charset="0"/>
                        <a:cs typeface="Tunga"/>
                      </a:endParaRPr>
                    </a:p>
                  </a:txBody>
                  <a:tcPr marL="68580" marR="68580" marT="0" marB="0">
                    <a:solidFill>
                      <a:schemeClr val="bg2">
                        <a:lumMod val="20000"/>
                        <a:lumOff val="80000"/>
                      </a:schemeClr>
                    </a:solidFill>
                  </a:tcPr>
                </a:tc>
                <a:tc>
                  <a:txBody>
                    <a:bodyPr/>
                    <a:lstStyle/>
                    <a:p>
                      <a:pPr marL="0" marR="0" indent="0" algn="ctr" defTabSz="914400" rtl="0" eaLnBrk="1" fontAlgn="auto" latinLnBrk="0" hangingPunct="1">
                        <a:lnSpc>
                          <a:spcPct val="150000"/>
                        </a:lnSpc>
                        <a:spcBef>
                          <a:spcPts val="0"/>
                        </a:spcBef>
                        <a:spcAft>
                          <a:spcPts val="0"/>
                        </a:spcAft>
                        <a:buClrTx/>
                        <a:buSzTx/>
                        <a:buFontTx/>
                        <a:buNone/>
                        <a:tabLst/>
                        <a:defRPr/>
                      </a:pPr>
                      <a:r>
                        <a:rPr lang="en-IN" sz="1600" dirty="0" smtClean="0">
                          <a:effectLst/>
                          <a:latin typeface="+mn-lt"/>
                          <a:ea typeface="Calibri" panose="020F0502020204030204" pitchFamily="34" charset="0"/>
                          <a:cs typeface="Tunga"/>
                        </a:rPr>
                        <a:t>Regular</a:t>
                      </a:r>
                    </a:p>
                  </a:txBody>
                  <a:tcPr marL="68580" marR="68580" marT="0" marB="0">
                    <a:solidFill>
                      <a:schemeClr val="bg2">
                        <a:lumMod val="20000"/>
                        <a:lumOff val="80000"/>
                      </a:schemeClr>
                    </a:solidFill>
                  </a:tcPr>
                </a:tc>
                <a:extLst>
                  <a:ext uri="{0D108BD9-81ED-4DB2-BD59-A6C34878D82A}">
                    <a16:rowId xmlns:a16="http://schemas.microsoft.com/office/drawing/2014/main" xmlns="" val="10004"/>
                  </a:ext>
                </a:extLst>
              </a:tr>
              <a:tr h="365692">
                <a:tc>
                  <a:txBody>
                    <a:bodyPr/>
                    <a:lstStyle/>
                    <a:p>
                      <a:pPr>
                        <a:lnSpc>
                          <a:spcPct val="150000"/>
                        </a:lnSpc>
                        <a:spcAft>
                          <a:spcPts val="0"/>
                        </a:spcAft>
                      </a:pPr>
                      <a:r>
                        <a:rPr lang="en-IN" sz="1600">
                          <a:effectLst/>
                          <a:latin typeface="+mn-lt"/>
                          <a:ea typeface="Calibri" panose="020F0502020204030204" pitchFamily="34" charset="0"/>
                          <a:cs typeface="Tunga"/>
                        </a:rPr>
                        <a:t>19</a:t>
                      </a:r>
                    </a:p>
                  </a:txBody>
                  <a:tcPr marL="68580" marR="68580" marT="0" marB="0">
                    <a:solidFill>
                      <a:schemeClr val="bg2">
                        <a:lumMod val="20000"/>
                        <a:lumOff val="80000"/>
                      </a:schemeClr>
                    </a:solidFill>
                  </a:tcPr>
                </a:tc>
                <a:tc>
                  <a:txBody>
                    <a:bodyPr/>
                    <a:lstStyle/>
                    <a:p>
                      <a:pPr>
                        <a:lnSpc>
                          <a:spcPct val="150000"/>
                        </a:lnSpc>
                        <a:spcAft>
                          <a:spcPts val="0"/>
                        </a:spcAft>
                      </a:pPr>
                      <a:r>
                        <a:rPr lang="en-IN" sz="1600">
                          <a:effectLst/>
                          <a:latin typeface="+mn-lt"/>
                          <a:ea typeface="Calibri" panose="020F0502020204030204" pitchFamily="34" charset="0"/>
                          <a:cs typeface="Tunga"/>
                        </a:rPr>
                        <a:t>Ms. Nischitha S</a:t>
                      </a:r>
                    </a:p>
                  </a:txBody>
                  <a:tcPr marL="68580" marR="68580" marT="0" marB="0">
                    <a:solidFill>
                      <a:schemeClr val="bg2">
                        <a:lumMod val="20000"/>
                        <a:lumOff val="80000"/>
                      </a:schemeClr>
                    </a:solidFill>
                  </a:tcPr>
                </a:tc>
                <a:tc>
                  <a:txBody>
                    <a:bodyPr/>
                    <a:lstStyle/>
                    <a:p>
                      <a:pPr>
                        <a:lnSpc>
                          <a:spcPct val="150000"/>
                        </a:lnSpc>
                        <a:spcAft>
                          <a:spcPts val="0"/>
                        </a:spcAft>
                      </a:pPr>
                      <a:r>
                        <a:rPr lang="en-IN" sz="1600" dirty="0">
                          <a:effectLst/>
                          <a:latin typeface="+mn-lt"/>
                          <a:ea typeface="Calibri" panose="020F0502020204030204" pitchFamily="34" charset="0"/>
                          <a:cs typeface="Tunga"/>
                        </a:rPr>
                        <a:t>B.E., </a:t>
                      </a:r>
                      <a:r>
                        <a:rPr lang="en-IN" sz="1600" dirty="0" err="1">
                          <a:effectLst/>
                          <a:latin typeface="+mn-lt"/>
                          <a:ea typeface="Calibri" panose="020F0502020204030204" pitchFamily="34" charset="0"/>
                          <a:cs typeface="Tunga"/>
                        </a:rPr>
                        <a:t>M.Tech</a:t>
                      </a:r>
                      <a:endParaRPr lang="en-IN" sz="1600" dirty="0">
                        <a:effectLst/>
                        <a:latin typeface="+mn-lt"/>
                        <a:ea typeface="Calibri" panose="020F0502020204030204" pitchFamily="34" charset="0"/>
                        <a:cs typeface="Tunga"/>
                      </a:endParaRPr>
                    </a:p>
                  </a:txBody>
                  <a:tcPr marL="68580" marR="68580" marT="0" marB="0">
                    <a:solidFill>
                      <a:schemeClr val="bg2">
                        <a:lumMod val="20000"/>
                        <a:lumOff val="80000"/>
                      </a:schemeClr>
                    </a:solidFill>
                  </a:tcPr>
                </a:tc>
                <a:tc>
                  <a:txBody>
                    <a:bodyPr/>
                    <a:lstStyle/>
                    <a:p>
                      <a:pPr>
                        <a:lnSpc>
                          <a:spcPct val="150000"/>
                        </a:lnSpc>
                        <a:spcAft>
                          <a:spcPts val="0"/>
                        </a:spcAft>
                      </a:pPr>
                      <a:r>
                        <a:rPr lang="en-IN" sz="1600" dirty="0">
                          <a:effectLst/>
                          <a:latin typeface="+mn-lt"/>
                          <a:ea typeface="Calibri" panose="020F0502020204030204" pitchFamily="34" charset="0"/>
                          <a:cs typeface="Tunga"/>
                        </a:rPr>
                        <a:t>Assistant Professor</a:t>
                      </a:r>
                    </a:p>
                  </a:txBody>
                  <a:tcPr marL="68580" marR="68580" marT="0" marB="0">
                    <a:solidFill>
                      <a:schemeClr val="bg2">
                        <a:lumMod val="20000"/>
                        <a:lumOff val="80000"/>
                      </a:schemeClr>
                    </a:solidFill>
                  </a:tcPr>
                </a:tc>
                <a:tc>
                  <a:txBody>
                    <a:bodyPr/>
                    <a:lstStyle/>
                    <a:p>
                      <a:pPr>
                        <a:lnSpc>
                          <a:spcPct val="150000"/>
                        </a:lnSpc>
                        <a:spcAft>
                          <a:spcPts val="0"/>
                        </a:spcAft>
                      </a:pPr>
                      <a:r>
                        <a:rPr lang="en-IN" sz="1200" b="1" dirty="0" smtClean="0">
                          <a:effectLst/>
                          <a:latin typeface="+mn-lt"/>
                          <a:ea typeface="Calibri" panose="020F0502020204030204" pitchFamily="34" charset="0"/>
                          <a:cs typeface="Tunga"/>
                        </a:rPr>
                        <a:t>Signal Processing</a:t>
                      </a:r>
                      <a:endParaRPr lang="en-IN" sz="1200" b="1" dirty="0">
                        <a:effectLst/>
                        <a:latin typeface="+mn-lt"/>
                        <a:ea typeface="Calibri" panose="020F0502020204030204" pitchFamily="34" charset="0"/>
                        <a:cs typeface="Tunga"/>
                      </a:endParaRPr>
                    </a:p>
                  </a:txBody>
                  <a:tcPr marL="68580" marR="68580" marT="0" marB="0">
                    <a:solidFill>
                      <a:schemeClr val="bg2">
                        <a:lumMod val="20000"/>
                        <a:lumOff val="80000"/>
                      </a:schemeClr>
                    </a:solidFill>
                  </a:tcPr>
                </a:tc>
                <a:tc>
                  <a:txBody>
                    <a:bodyPr/>
                    <a:lstStyle/>
                    <a:p>
                      <a:pPr>
                        <a:lnSpc>
                          <a:spcPct val="150000"/>
                        </a:lnSpc>
                        <a:spcAft>
                          <a:spcPts val="0"/>
                        </a:spcAft>
                      </a:pPr>
                      <a:r>
                        <a:rPr lang="en-IN" sz="1600" dirty="0" smtClean="0">
                          <a:effectLst/>
                          <a:latin typeface="+mn-lt"/>
                          <a:ea typeface="Calibri" panose="020F0502020204030204" pitchFamily="34" charset="0"/>
                          <a:cs typeface="Tunga"/>
                        </a:rPr>
                        <a:t>16.08.2017</a:t>
                      </a:r>
                      <a:endParaRPr lang="en-IN" sz="1600" dirty="0">
                        <a:effectLst/>
                        <a:latin typeface="+mn-lt"/>
                        <a:ea typeface="Calibri" panose="020F0502020204030204" pitchFamily="34" charset="0"/>
                        <a:cs typeface="Tunga"/>
                      </a:endParaRPr>
                    </a:p>
                  </a:txBody>
                  <a:tcPr marL="68580" marR="68580" marT="0" marB="0">
                    <a:solidFill>
                      <a:schemeClr val="bg2">
                        <a:lumMod val="20000"/>
                        <a:lumOff val="80000"/>
                      </a:schemeClr>
                    </a:solidFill>
                  </a:tcPr>
                </a:tc>
                <a:tc>
                  <a:txBody>
                    <a:bodyPr/>
                    <a:lstStyle/>
                    <a:p>
                      <a:pPr marL="0" marR="0" indent="0" algn="ctr" defTabSz="914400" rtl="0" eaLnBrk="1" fontAlgn="auto" latinLnBrk="0" hangingPunct="1">
                        <a:lnSpc>
                          <a:spcPct val="150000"/>
                        </a:lnSpc>
                        <a:spcBef>
                          <a:spcPts val="0"/>
                        </a:spcBef>
                        <a:spcAft>
                          <a:spcPts val="0"/>
                        </a:spcAft>
                        <a:buClrTx/>
                        <a:buSzTx/>
                        <a:buFontTx/>
                        <a:buNone/>
                        <a:tabLst/>
                        <a:defRPr/>
                      </a:pPr>
                      <a:r>
                        <a:rPr lang="en-IN" sz="1600" dirty="0" smtClean="0">
                          <a:effectLst/>
                          <a:latin typeface="+mn-lt"/>
                          <a:ea typeface="Calibri" panose="020F0502020204030204" pitchFamily="34" charset="0"/>
                          <a:cs typeface="Tunga"/>
                        </a:rPr>
                        <a:t>Regular</a:t>
                      </a:r>
                    </a:p>
                  </a:txBody>
                  <a:tcPr marL="68580" marR="68580" marT="0" marB="0">
                    <a:solidFill>
                      <a:schemeClr val="bg2">
                        <a:lumMod val="20000"/>
                        <a:lumOff val="80000"/>
                      </a:schemeClr>
                    </a:solidFill>
                  </a:tcPr>
                </a:tc>
                <a:extLst>
                  <a:ext uri="{0D108BD9-81ED-4DB2-BD59-A6C34878D82A}">
                    <a16:rowId xmlns:a16="http://schemas.microsoft.com/office/drawing/2014/main" xmlns="" val="10005"/>
                  </a:ext>
                </a:extLst>
              </a:tr>
              <a:tr h="365692">
                <a:tc>
                  <a:txBody>
                    <a:bodyPr/>
                    <a:lstStyle/>
                    <a:p>
                      <a:pPr>
                        <a:lnSpc>
                          <a:spcPct val="150000"/>
                        </a:lnSpc>
                        <a:spcAft>
                          <a:spcPts val="0"/>
                        </a:spcAft>
                      </a:pPr>
                      <a:r>
                        <a:rPr lang="en-IN" sz="1600">
                          <a:effectLst/>
                          <a:latin typeface="+mn-lt"/>
                          <a:ea typeface="Calibri" panose="020F0502020204030204" pitchFamily="34" charset="0"/>
                          <a:cs typeface="Tunga"/>
                        </a:rPr>
                        <a:t>20</a:t>
                      </a:r>
                    </a:p>
                  </a:txBody>
                  <a:tcPr marL="68580" marR="68580" marT="0" marB="0">
                    <a:solidFill>
                      <a:schemeClr val="bg2">
                        <a:lumMod val="20000"/>
                        <a:lumOff val="80000"/>
                      </a:schemeClr>
                    </a:solidFill>
                  </a:tcPr>
                </a:tc>
                <a:tc>
                  <a:txBody>
                    <a:bodyPr/>
                    <a:lstStyle/>
                    <a:p>
                      <a:pPr>
                        <a:lnSpc>
                          <a:spcPct val="150000"/>
                        </a:lnSpc>
                        <a:spcAft>
                          <a:spcPts val="0"/>
                        </a:spcAft>
                      </a:pPr>
                      <a:r>
                        <a:rPr lang="en-IN" sz="1600">
                          <a:effectLst/>
                          <a:latin typeface="+mn-lt"/>
                          <a:ea typeface="Calibri" panose="020F0502020204030204" pitchFamily="34" charset="0"/>
                          <a:cs typeface="Tunga"/>
                        </a:rPr>
                        <a:t>Mrs. Prafulla P S</a:t>
                      </a:r>
                    </a:p>
                  </a:txBody>
                  <a:tcPr marL="68580" marR="68580" marT="0" marB="0">
                    <a:solidFill>
                      <a:schemeClr val="bg2">
                        <a:lumMod val="20000"/>
                        <a:lumOff val="80000"/>
                      </a:schemeClr>
                    </a:solidFill>
                  </a:tcPr>
                </a:tc>
                <a:tc>
                  <a:txBody>
                    <a:bodyPr/>
                    <a:lstStyle/>
                    <a:p>
                      <a:pPr>
                        <a:lnSpc>
                          <a:spcPct val="150000"/>
                        </a:lnSpc>
                        <a:spcAft>
                          <a:spcPts val="0"/>
                        </a:spcAft>
                      </a:pPr>
                      <a:r>
                        <a:rPr lang="en-IN" sz="1600" dirty="0">
                          <a:effectLst/>
                          <a:latin typeface="+mn-lt"/>
                          <a:ea typeface="Calibri" panose="020F0502020204030204" pitchFamily="34" charset="0"/>
                          <a:cs typeface="Tunga"/>
                        </a:rPr>
                        <a:t>B.E., </a:t>
                      </a:r>
                      <a:r>
                        <a:rPr lang="en-IN" sz="1600" dirty="0" err="1">
                          <a:effectLst/>
                          <a:latin typeface="+mn-lt"/>
                          <a:ea typeface="Calibri" panose="020F0502020204030204" pitchFamily="34" charset="0"/>
                          <a:cs typeface="Tunga"/>
                        </a:rPr>
                        <a:t>M.Tech</a:t>
                      </a:r>
                      <a:endParaRPr lang="en-IN" sz="1600" dirty="0">
                        <a:effectLst/>
                        <a:latin typeface="+mn-lt"/>
                        <a:ea typeface="Calibri" panose="020F0502020204030204" pitchFamily="34" charset="0"/>
                        <a:cs typeface="Tunga"/>
                      </a:endParaRPr>
                    </a:p>
                  </a:txBody>
                  <a:tcPr marL="68580" marR="68580" marT="0" marB="0">
                    <a:solidFill>
                      <a:schemeClr val="bg2">
                        <a:lumMod val="20000"/>
                        <a:lumOff val="80000"/>
                      </a:schemeClr>
                    </a:solidFill>
                  </a:tcPr>
                </a:tc>
                <a:tc>
                  <a:txBody>
                    <a:bodyPr/>
                    <a:lstStyle/>
                    <a:p>
                      <a:pPr>
                        <a:lnSpc>
                          <a:spcPct val="150000"/>
                        </a:lnSpc>
                        <a:spcAft>
                          <a:spcPts val="0"/>
                        </a:spcAft>
                      </a:pPr>
                      <a:r>
                        <a:rPr lang="en-IN" sz="1600" dirty="0">
                          <a:effectLst/>
                          <a:latin typeface="+mn-lt"/>
                          <a:ea typeface="Calibri" panose="020F0502020204030204" pitchFamily="34" charset="0"/>
                          <a:cs typeface="Tunga"/>
                        </a:rPr>
                        <a:t>Assistant Professor</a:t>
                      </a:r>
                    </a:p>
                  </a:txBody>
                  <a:tcPr marL="68580" marR="68580" marT="0" marB="0">
                    <a:solidFill>
                      <a:schemeClr val="bg2">
                        <a:lumMod val="20000"/>
                        <a:lumOff val="80000"/>
                      </a:schemeClr>
                    </a:solidFill>
                  </a:tcPr>
                </a:tc>
                <a:tc>
                  <a:txBody>
                    <a:bodyPr/>
                    <a:lstStyle/>
                    <a:p>
                      <a:pPr>
                        <a:lnSpc>
                          <a:spcPct val="100000"/>
                        </a:lnSpc>
                        <a:spcAft>
                          <a:spcPts val="0"/>
                        </a:spcAft>
                      </a:pPr>
                      <a:r>
                        <a:rPr lang="en-IN" sz="1200" b="1" dirty="0" smtClean="0">
                          <a:effectLst/>
                          <a:latin typeface="+mn-lt"/>
                          <a:ea typeface="Calibri" panose="020F0502020204030204" pitchFamily="34" charset="0"/>
                          <a:cs typeface="Tunga"/>
                        </a:rPr>
                        <a:t>Digital Communication and Networking</a:t>
                      </a:r>
                      <a:endParaRPr lang="en-IN" sz="1200" b="1" dirty="0">
                        <a:effectLst/>
                        <a:latin typeface="+mn-lt"/>
                        <a:ea typeface="Calibri" panose="020F0502020204030204" pitchFamily="34" charset="0"/>
                        <a:cs typeface="Tunga"/>
                      </a:endParaRPr>
                    </a:p>
                  </a:txBody>
                  <a:tcPr marL="68580" marR="68580" marT="0" marB="0">
                    <a:solidFill>
                      <a:schemeClr val="bg2">
                        <a:lumMod val="20000"/>
                        <a:lumOff val="80000"/>
                      </a:schemeClr>
                    </a:solidFill>
                  </a:tcPr>
                </a:tc>
                <a:tc>
                  <a:txBody>
                    <a:bodyPr/>
                    <a:lstStyle/>
                    <a:p>
                      <a:pPr>
                        <a:lnSpc>
                          <a:spcPct val="150000"/>
                        </a:lnSpc>
                        <a:spcAft>
                          <a:spcPts val="0"/>
                        </a:spcAft>
                      </a:pPr>
                      <a:r>
                        <a:rPr lang="en-IN" sz="1600" dirty="0" smtClean="0">
                          <a:effectLst/>
                          <a:latin typeface="+mn-lt"/>
                          <a:ea typeface="Calibri" panose="020F0502020204030204" pitchFamily="34" charset="0"/>
                          <a:cs typeface="Tunga"/>
                        </a:rPr>
                        <a:t>16.08.2017</a:t>
                      </a:r>
                      <a:endParaRPr lang="en-IN" sz="1600" dirty="0">
                        <a:effectLst/>
                        <a:latin typeface="+mn-lt"/>
                        <a:ea typeface="Calibri" panose="020F0502020204030204" pitchFamily="34" charset="0"/>
                        <a:cs typeface="Tunga"/>
                      </a:endParaRPr>
                    </a:p>
                  </a:txBody>
                  <a:tcPr marL="68580" marR="68580" marT="0" marB="0">
                    <a:solidFill>
                      <a:schemeClr val="bg2">
                        <a:lumMod val="20000"/>
                        <a:lumOff val="80000"/>
                      </a:schemeClr>
                    </a:solidFill>
                  </a:tcPr>
                </a:tc>
                <a:tc>
                  <a:txBody>
                    <a:bodyPr/>
                    <a:lstStyle/>
                    <a:p>
                      <a:pPr marL="0" marR="0" indent="0" algn="ctr" defTabSz="914400" rtl="0" eaLnBrk="1" fontAlgn="auto" latinLnBrk="0" hangingPunct="1">
                        <a:lnSpc>
                          <a:spcPct val="150000"/>
                        </a:lnSpc>
                        <a:spcBef>
                          <a:spcPts val="0"/>
                        </a:spcBef>
                        <a:spcAft>
                          <a:spcPts val="0"/>
                        </a:spcAft>
                        <a:buClrTx/>
                        <a:buSzTx/>
                        <a:buFontTx/>
                        <a:buNone/>
                        <a:tabLst/>
                        <a:defRPr/>
                      </a:pPr>
                      <a:r>
                        <a:rPr lang="en-IN" sz="1600" dirty="0" smtClean="0">
                          <a:effectLst/>
                          <a:latin typeface="+mn-lt"/>
                          <a:ea typeface="Calibri" panose="020F0502020204030204" pitchFamily="34" charset="0"/>
                          <a:cs typeface="Tunga"/>
                        </a:rPr>
                        <a:t>Regular</a:t>
                      </a:r>
                    </a:p>
                  </a:txBody>
                  <a:tcPr marL="68580" marR="68580" marT="0" marB="0">
                    <a:solidFill>
                      <a:schemeClr val="bg2">
                        <a:lumMod val="20000"/>
                        <a:lumOff val="80000"/>
                      </a:schemeClr>
                    </a:solidFill>
                  </a:tcPr>
                </a:tc>
                <a:extLst>
                  <a:ext uri="{0D108BD9-81ED-4DB2-BD59-A6C34878D82A}">
                    <a16:rowId xmlns:a16="http://schemas.microsoft.com/office/drawing/2014/main" xmlns="" val="10006"/>
                  </a:ext>
                </a:extLst>
              </a:tr>
              <a:tr h="365692">
                <a:tc>
                  <a:txBody>
                    <a:bodyPr/>
                    <a:lstStyle/>
                    <a:p>
                      <a:pPr>
                        <a:lnSpc>
                          <a:spcPct val="150000"/>
                        </a:lnSpc>
                        <a:spcAft>
                          <a:spcPts val="0"/>
                        </a:spcAft>
                      </a:pPr>
                      <a:r>
                        <a:rPr lang="en-IN" sz="1600">
                          <a:effectLst/>
                          <a:latin typeface="+mn-lt"/>
                          <a:ea typeface="Calibri" panose="020F0502020204030204" pitchFamily="34" charset="0"/>
                          <a:cs typeface="Tunga"/>
                        </a:rPr>
                        <a:t>21</a:t>
                      </a:r>
                    </a:p>
                  </a:txBody>
                  <a:tcPr marL="68580" marR="68580" marT="0" marB="0">
                    <a:solidFill>
                      <a:schemeClr val="bg2">
                        <a:lumMod val="20000"/>
                        <a:lumOff val="80000"/>
                      </a:schemeClr>
                    </a:solidFill>
                  </a:tcPr>
                </a:tc>
                <a:tc>
                  <a:txBody>
                    <a:bodyPr/>
                    <a:lstStyle/>
                    <a:p>
                      <a:pPr>
                        <a:lnSpc>
                          <a:spcPct val="150000"/>
                        </a:lnSpc>
                        <a:spcAft>
                          <a:spcPts val="0"/>
                        </a:spcAft>
                      </a:pPr>
                      <a:r>
                        <a:rPr lang="en-IN" sz="1600" dirty="0">
                          <a:effectLst/>
                          <a:latin typeface="+mn-lt"/>
                          <a:ea typeface="Calibri" panose="020F0502020204030204" pitchFamily="34" charset="0"/>
                          <a:cs typeface="Tunga"/>
                        </a:rPr>
                        <a:t>Ms. </a:t>
                      </a:r>
                      <a:r>
                        <a:rPr lang="en-IN" sz="1600" dirty="0" smtClean="0">
                          <a:effectLst/>
                          <a:latin typeface="+mn-lt"/>
                          <a:ea typeface="Calibri" panose="020F0502020204030204" pitchFamily="34" charset="0"/>
                          <a:cs typeface="Tunga"/>
                        </a:rPr>
                        <a:t>Bharathi </a:t>
                      </a:r>
                      <a:r>
                        <a:rPr lang="en-IN" sz="1600" dirty="0">
                          <a:effectLst/>
                          <a:latin typeface="+mn-lt"/>
                          <a:ea typeface="Calibri" panose="020F0502020204030204" pitchFamily="34" charset="0"/>
                          <a:cs typeface="Tunga"/>
                        </a:rPr>
                        <a:t>R</a:t>
                      </a:r>
                    </a:p>
                  </a:txBody>
                  <a:tcPr marL="68580" marR="68580" marT="0" marB="0">
                    <a:solidFill>
                      <a:schemeClr val="bg2">
                        <a:lumMod val="20000"/>
                        <a:lumOff val="80000"/>
                      </a:schemeClr>
                    </a:solidFill>
                  </a:tcPr>
                </a:tc>
                <a:tc>
                  <a:txBody>
                    <a:bodyPr/>
                    <a:lstStyle/>
                    <a:p>
                      <a:pPr>
                        <a:lnSpc>
                          <a:spcPct val="150000"/>
                        </a:lnSpc>
                        <a:spcAft>
                          <a:spcPts val="0"/>
                        </a:spcAft>
                      </a:pPr>
                      <a:r>
                        <a:rPr lang="en-IN" sz="1600" dirty="0">
                          <a:effectLst/>
                          <a:latin typeface="+mn-lt"/>
                          <a:ea typeface="Calibri" panose="020F0502020204030204" pitchFamily="34" charset="0"/>
                          <a:cs typeface="Tunga"/>
                        </a:rPr>
                        <a:t>B.E., </a:t>
                      </a:r>
                      <a:r>
                        <a:rPr lang="en-IN" sz="1600" dirty="0" err="1">
                          <a:effectLst/>
                          <a:latin typeface="+mn-lt"/>
                          <a:ea typeface="Calibri" panose="020F0502020204030204" pitchFamily="34" charset="0"/>
                          <a:cs typeface="Tunga"/>
                        </a:rPr>
                        <a:t>M.Tech</a:t>
                      </a:r>
                      <a:endParaRPr lang="en-IN" sz="1600" dirty="0">
                        <a:effectLst/>
                        <a:latin typeface="+mn-lt"/>
                        <a:ea typeface="Calibri" panose="020F0502020204030204" pitchFamily="34" charset="0"/>
                        <a:cs typeface="Tunga"/>
                      </a:endParaRPr>
                    </a:p>
                  </a:txBody>
                  <a:tcPr marL="68580" marR="68580" marT="0" marB="0">
                    <a:solidFill>
                      <a:schemeClr val="bg2">
                        <a:lumMod val="20000"/>
                        <a:lumOff val="80000"/>
                      </a:schemeClr>
                    </a:solidFill>
                  </a:tcPr>
                </a:tc>
                <a:tc>
                  <a:txBody>
                    <a:bodyPr/>
                    <a:lstStyle/>
                    <a:p>
                      <a:pPr>
                        <a:lnSpc>
                          <a:spcPct val="150000"/>
                        </a:lnSpc>
                        <a:spcAft>
                          <a:spcPts val="0"/>
                        </a:spcAft>
                      </a:pPr>
                      <a:r>
                        <a:rPr lang="en-IN" sz="1600" dirty="0">
                          <a:effectLst/>
                          <a:latin typeface="+mn-lt"/>
                          <a:ea typeface="Calibri" panose="020F0502020204030204" pitchFamily="34" charset="0"/>
                          <a:cs typeface="Tunga"/>
                        </a:rPr>
                        <a:t>Assistant Professor</a:t>
                      </a:r>
                    </a:p>
                  </a:txBody>
                  <a:tcPr marL="68580" marR="68580" marT="0" marB="0">
                    <a:solidFill>
                      <a:schemeClr val="bg2">
                        <a:lumMod val="20000"/>
                        <a:lumOff val="80000"/>
                      </a:schemeClr>
                    </a:solidFill>
                  </a:tcPr>
                </a:tc>
                <a:tc>
                  <a:txBody>
                    <a:bodyPr/>
                    <a:lstStyle/>
                    <a:p>
                      <a:pPr marL="0" marR="0" indent="0" algn="l" defTabSz="914400" rtl="0" eaLnBrk="1" fontAlgn="auto" latinLnBrk="0" hangingPunct="1">
                        <a:lnSpc>
                          <a:spcPct val="150000"/>
                        </a:lnSpc>
                        <a:spcBef>
                          <a:spcPts val="0"/>
                        </a:spcBef>
                        <a:spcAft>
                          <a:spcPts val="0"/>
                        </a:spcAft>
                        <a:buClrTx/>
                        <a:buSzTx/>
                        <a:buFontTx/>
                        <a:buNone/>
                        <a:tabLst/>
                        <a:defRPr/>
                      </a:pPr>
                      <a:r>
                        <a:rPr lang="en-IN" sz="1200" b="1" dirty="0" smtClean="0">
                          <a:effectLst/>
                          <a:latin typeface="Calibri" panose="020F0502020204030204" pitchFamily="34" charset="0"/>
                          <a:ea typeface="Calibri" panose="020F0502020204030204" pitchFamily="34" charset="0"/>
                          <a:cs typeface="Tunga"/>
                        </a:rPr>
                        <a:t>VLSI Design &amp; Embedded Systems</a:t>
                      </a:r>
                    </a:p>
                  </a:txBody>
                  <a:tcPr marL="68580" marR="68580" marT="0" marB="0">
                    <a:solidFill>
                      <a:schemeClr val="bg2">
                        <a:lumMod val="20000"/>
                        <a:lumOff val="80000"/>
                      </a:schemeClr>
                    </a:solidFill>
                  </a:tcPr>
                </a:tc>
                <a:tc>
                  <a:txBody>
                    <a:bodyPr/>
                    <a:lstStyle/>
                    <a:p>
                      <a:pPr>
                        <a:lnSpc>
                          <a:spcPct val="150000"/>
                        </a:lnSpc>
                        <a:spcAft>
                          <a:spcPts val="0"/>
                        </a:spcAft>
                      </a:pPr>
                      <a:r>
                        <a:rPr lang="en-IN" sz="1600" dirty="0" smtClean="0">
                          <a:effectLst/>
                          <a:latin typeface="+mn-lt"/>
                          <a:ea typeface="Calibri" panose="020F0502020204030204" pitchFamily="34" charset="0"/>
                          <a:cs typeface="Tunga"/>
                        </a:rPr>
                        <a:t>11.06.2018</a:t>
                      </a:r>
                      <a:endParaRPr lang="en-IN" sz="1600" dirty="0">
                        <a:effectLst/>
                        <a:latin typeface="+mn-lt"/>
                        <a:ea typeface="Calibri" panose="020F0502020204030204" pitchFamily="34" charset="0"/>
                        <a:cs typeface="Tunga"/>
                      </a:endParaRPr>
                    </a:p>
                  </a:txBody>
                  <a:tcPr marL="68580" marR="68580" marT="0" marB="0">
                    <a:solidFill>
                      <a:schemeClr val="bg2">
                        <a:lumMod val="20000"/>
                        <a:lumOff val="80000"/>
                      </a:schemeClr>
                    </a:solidFill>
                  </a:tcPr>
                </a:tc>
                <a:tc>
                  <a:txBody>
                    <a:bodyPr/>
                    <a:lstStyle/>
                    <a:p>
                      <a:pPr marL="0" marR="0" indent="0" algn="ctr" defTabSz="914400" rtl="0" eaLnBrk="1" fontAlgn="auto" latinLnBrk="0" hangingPunct="1">
                        <a:lnSpc>
                          <a:spcPct val="150000"/>
                        </a:lnSpc>
                        <a:spcBef>
                          <a:spcPts val="0"/>
                        </a:spcBef>
                        <a:spcAft>
                          <a:spcPts val="0"/>
                        </a:spcAft>
                        <a:buClrTx/>
                        <a:buSzTx/>
                        <a:buFontTx/>
                        <a:buNone/>
                        <a:tabLst/>
                        <a:defRPr/>
                      </a:pPr>
                      <a:r>
                        <a:rPr lang="en-IN" sz="1600" dirty="0" smtClean="0">
                          <a:effectLst/>
                          <a:latin typeface="+mn-lt"/>
                          <a:ea typeface="Calibri" panose="020F0502020204030204" pitchFamily="34" charset="0"/>
                          <a:cs typeface="Tunga"/>
                        </a:rPr>
                        <a:t>Regular</a:t>
                      </a:r>
                    </a:p>
                  </a:txBody>
                  <a:tcPr marL="68580" marR="68580" marT="0" marB="0">
                    <a:solidFill>
                      <a:schemeClr val="bg2">
                        <a:lumMod val="20000"/>
                        <a:lumOff val="80000"/>
                      </a:schemeClr>
                    </a:solidFill>
                  </a:tcPr>
                </a:tc>
                <a:extLst>
                  <a:ext uri="{0D108BD9-81ED-4DB2-BD59-A6C34878D82A}">
                    <a16:rowId xmlns:a16="http://schemas.microsoft.com/office/drawing/2014/main" xmlns="" val="10007"/>
                  </a:ext>
                </a:extLst>
              </a:tr>
              <a:tr h="365692">
                <a:tc>
                  <a:txBody>
                    <a:bodyPr/>
                    <a:lstStyle/>
                    <a:p>
                      <a:pPr>
                        <a:lnSpc>
                          <a:spcPct val="150000"/>
                        </a:lnSpc>
                        <a:spcAft>
                          <a:spcPts val="0"/>
                        </a:spcAft>
                      </a:pPr>
                      <a:r>
                        <a:rPr lang="en-IN" sz="1600">
                          <a:effectLst/>
                          <a:latin typeface="+mn-lt"/>
                          <a:ea typeface="Calibri" panose="020F0502020204030204" pitchFamily="34" charset="0"/>
                          <a:cs typeface="Tunga"/>
                        </a:rPr>
                        <a:t>22</a:t>
                      </a:r>
                    </a:p>
                  </a:txBody>
                  <a:tcPr marL="68580" marR="68580" marT="0" marB="0">
                    <a:solidFill>
                      <a:schemeClr val="bg2">
                        <a:lumMod val="20000"/>
                        <a:lumOff val="80000"/>
                      </a:schemeClr>
                    </a:solidFill>
                  </a:tcPr>
                </a:tc>
                <a:tc>
                  <a:txBody>
                    <a:bodyPr/>
                    <a:lstStyle/>
                    <a:p>
                      <a:pPr>
                        <a:lnSpc>
                          <a:spcPct val="150000"/>
                        </a:lnSpc>
                        <a:spcAft>
                          <a:spcPts val="0"/>
                        </a:spcAft>
                      </a:pPr>
                      <a:r>
                        <a:rPr lang="en-IN" sz="1600">
                          <a:effectLst/>
                          <a:latin typeface="+mn-lt"/>
                          <a:ea typeface="Calibri" panose="020F0502020204030204" pitchFamily="34" charset="0"/>
                          <a:cs typeface="Tunga"/>
                        </a:rPr>
                        <a:t>Mr. Goutham V</a:t>
                      </a:r>
                    </a:p>
                  </a:txBody>
                  <a:tcPr marL="68580" marR="68580" marT="0" marB="0">
                    <a:solidFill>
                      <a:schemeClr val="bg2">
                        <a:lumMod val="20000"/>
                        <a:lumOff val="80000"/>
                      </a:schemeClr>
                    </a:solidFill>
                  </a:tcPr>
                </a:tc>
                <a:tc>
                  <a:txBody>
                    <a:bodyPr/>
                    <a:lstStyle/>
                    <a:p>
                      <a:pPr>
                        <a:lnSpc>
                          <a:spcPct val="150000"/>
                        </a:lnSpc>
                        <a:spcAft>
                          <a:spcPts val="0"/>
                        </a:spcAft>
                      </a:pPr>
                      <a:r>
                        <a:rPr lang="en-IN" sz="1600" dirty="0" err="1">
                          <a:effectLst/>
                          <a:latin typeface="+mn-lt"/>
                          <a:ea typeface="Calibri" panose="020F0502020204030204" pitchFamily="34" charset="0"/>
                          <a:cs typeface="Tunga"/>
                        </a:rPr>
                        <a:t>M.Tech</a:t>
                      </a:r>
                      <a:r>
                        <a:rPr lang="en-IN" sz="1600" dirty="0">
                          <a:effectLst/>
                          <a:latin typeface="+mn-lt"/>
                          <a:ea typeface="Calibri" panose="020F0502020204030204" pitchFamily="34" charset="0"/>
                          <a:cs typeface="Tunga"/>
                        </a:rPr>
                        <a:t>., (</a:t>
                      </a:r>
                      <a:r>
                        <a:rPr lang="en-IN" sz="1600" dirty="0" err="1">
                          <a:effectLst/>
                          <a:latin typeface="+mn-lt"/>
                          <a:ea typeface="Calibri" panose="020F0502020204030204" pitchFamily="34" charset="0"/>
                          <a:cs typeface="Tunga"/>
                        </a:rPr>
                        <a:t>Ph.D</a:t>
                      </a:r>
                      <a:r>
                        <a:rPr lang="en-IN" sz="1600" dirty="0">
                          <a:effectLst/>
                          <a:latin typeface="+mn-lt"/>
                          <a:ea typeface="Calibri" panose="020F0502020204030204" pitchFamily="34" charset="0"/>
                          <a:cs typeface="Tunga"/>
                        </a:rPr>
                        <a:t>)</a:t>
                      </a:r>
                    </a:p>
                  </a:txBody>
                  <a:tcPr marL="68580" marR="68580" marT="0" marB="0">
                    <a:solidFill>
                      <a:schemeClr val="bg2">
                        <a:lumMod val="20000"/>
                        <a:lumOff val="80000"/>
                      </a:schemeClr>
                    </a:solidFill>
                  </a:tcPr>
                </a:tc>
                <a:tc>
                  <a:txBody>
                    <a:bodyPr/>
                    <a:lstStyle/>
                    <a:p>
                      <a:pPr>
                        <a:lnSpc>
                          <a:spcPct val="150000"/>
                        </a:lnSpc>
                        <a:spcAft>
                          <a:spcPts val="0"/>
                        </a:spcAft>
                      </a:pPr>
                      <a:r>
                        <a:rPr lang="en-IN" sz="1600" dirty="0">
                          <a:effectLst/>
                          <a:latin typeface="+mn-lt"/>
                          <a:ea typeface="Calibri" panose="020F0502020204030204" pitchFamily="34" charset="0"/>
                          <a:cs typeface="Tunga"/>
                        </a:rPr>
                        <a:t>Assistant Professor</a:t>
                      </a:r>
                    </a:p>
                  </a:txBody>
                  <a:tcPr marL="68580" marR="68580" marT="0" marB="0">
                    <a:solidFill>
                      <a:schemeClr val="bg2">
                        <a:lumMod val="20000"/>
                        <a:lumOff val="80000"/>
                      </a:schemeClr>
                    </a:solidFill>
                  </a:tcPr>
                </a:tc>
                <a:tc>
                  <a:txBody>
                    <a:bodyPr/>
                    <a:lstStyle/>
                    <a:p>
                      <a:pPr>
                        <a:lnSpc>
                          <a:spcPct val="100000"/>
                        </a:lnSpc>
                        <a:spcAft>
                          <a:spcPts val="0"/>
                        </a:spcAft>
                      </a:pPr>
                      <a:r>
                        <a:rPr lang="en-IN" sz="1200" b="1" dirty="0" smtClean="0">
                          <a:effectLst/>
                          <a:latin typeface="+mn-lt"/>
                          <a:ea typeface="Calibri" panose="020F0502020204030204" pitchFamily="34" charset="0"/>
                          <a:cs typeface="Tunga"/>
                        </a:rPr>
                        <a:t>Digital Electronics and Communication Systems</a:t>
                      </a:r>
                      <a:endParaRPr lang="en-IN" sz="1200" b="1" dirty="0">
                        <a:effectLst/>
                        <a:latin typeface="+mn-lt"/>
                        <a:ea typeface="Calibri" panose="020F0502020204030204" pitchFamily="34" charset="0"/>
                        <a:cs typeface="Tunga"/>
                      </a:endParaRPr>
                    </a:p>
                  </a:txBody>
                  <a:tcPr marL="68580" marR="68580" marT="0" marB="0">
                    <a:solidFill>
                      <a:schemeClr val="bg2">
                        <a:lumMod val="20000"/>
                        <a:lumOff val="80000"/>
                      </a:schemeClr>
                    </a:solidFill>
                  </a:tcPr>
                </a:tc>
                <a:tc>
                  <a:txBody>
                    <a:bodyPr/>
                    <a:lstStyle/>
                    <a:p>
                      <a:pPr>
                        <a:lnSpc>
                          <a:spcPct val="150000"/>
                        </a:lnSpc>
                        <a:spcAft>
                          <a:spcPts val="0"/>
                        </a:spcAft>
                      </a:pPr>
                      <a:r>
                        <a:rPr lang="en-IN" sz="1600" dirty="0" smtClean="0">
                          <a:effectLst/>
                          <a:latin typeface="+mn-lt"/>
                          <a:ea typeface="Calibri" panose="020F0502020204030204" pitchFamily="34" charset="0"/>
                          <a:cs typeface="Tunga"/>
                        </a:rPr>
                        <a:t>01.08.2018</a:t>
                      </a:r>
                      <a:endParaRPr lang="en-IN" sz="1600" dirty="0">
                        <a:effectLst/>
                        <a:latin typeface="+mn-lt"/>
                        <a:ea typeface="Calibri" panose="020F0502020204030204" pitchFamily="34" charset="0"/>
                        <a:cs typeface="Tunga"/>
                      </a:endParaRPr>
                    </a:p>
                  </a:txBody>
                  <a:tcPr marL="68580" marR="68580" marT="0" marB="0">
                    <a:solidFill>
                      <a:schemeClr val="bg2">
                        <a:lumMod val="20000"/>
                        <a:lumOff val="80000"/>
                      </a:schemeClr>
                    </a:solidFill>
                  </a:tcPr>
                </a:tc>
                <a:tc>
                  <a:txBody>
                    <a:bodyPr/>
                    <a:lstStyle/>
                    <a:p>
                      <a:pPr marL="0" marR="0" indent="0" algn="ctr" defTabSz="914400" rtl="0" eaLnBrk="1" fontAlgn="auto" latinLnBrk="0" hangingPunct="1">
                        <a:lnSpc>
                          <a:spcPct val="150000"/>
                        </a:lnSpc>
                        <a:spcBef>
                          <a:spcPts val="0"/>
                        </a:spcBef>
                        <a:spcAft>
                          <a:spcPts val="0"/>
                        </a:spcAft>
                        <a:buClrTx/>
                        <a:buSzTx/>
                        <a:buFontTx/>
                        <a:buNone/>
                        <a:tabLst/>
                        <a:defRPr/>
                      </a:pPr>
                      <a:r>
                        <a:rPr lang="en-IN" sz="1600" dirty="0" smtClean="0">
                          <a:effectLst/>
                          <a:latin typeface="+mn-lt"/>
                          <a:ea typeface="Calibri" panose="020F0502020204030204" pitchFamily="34" charset="0"/>
                          <a:cs typeface="Tunga"/>
                        </a:rPr>
                        <a:t>Regular</a:t>
                      </a:r>
                    </a:p>
                  </a:txBody>
                  <a:tcPr marL="68580" marR="68580" marT="0" marB="0">
                    <a:solidFill>
                      <a:schemeClr val="bg2">
                        <a:lumMod val="20000"/>
                        <a:lumOff val="80000"/>
                      </a:schemeClr>
                    </a:solidFill>
                  </a:tcPr>
                </a:tc>
                <a:extLst>
                  <a:ext uri="{0D108BD9-81ED-4DB2-BD59-A6C34878D82A}">
                    <a16:rowId xmlns:a16="http://schemas.microsoft.com/office/drawing/2014/main" xmlns="" val="10008"/>
                  </a:ext>
                </a:extLst>
              </a:tr>
              <a:tr h="365692">
                <a:tc>
                  <a:txBody>
                    <a:bodyPr/>
                    <a:lstStyle/>
                    <a:p>
                      <a:pPr>
                        <a:lnSpc>
                          <a:spcPct val="150000"/>
                        </a:lnSpc>
                        <a:spcAft>
                          <a:spcPts val="0"/>
                        </a:spcAft>
                      </a:pPr>
                      <a:r>
                        <a:rPr lang="en-IN" sz="1600">
                          <a:effectLst/>
                          <a:latin typeface="+mn-lt"/>
                          <a:ea typeface="Calibri" panose="020F0502020204030204" pitchFamily="34" charset="0"/>
                          <a:cs typeface="Tunga"/>
                        </a:rPr>
                        <a:t>23</a:t>
                      </a:r>
                    </a:p>
                  </a:txBody>
                  <a:tcPr marL="68580" marR="68580" marT="0" marB="0">
                    <a:solidFill>
                      <a:schemeClr val="bg2">
                        <a:lumMod val="20000"/>
                        <a:lumOff val="80000"/>
                      </a:schemeClr>
                    </a:solidFill>
                  </a:tcPr>
                </a:tc>
                <a:tc>
                  <a:txBody>
                    <a:bodyPr/>
                    <a:lstStyle/>
                    <a:p>
                      <a:pPr>
                        <a:lnSpc>
                          <a:spcPct val="150000"/>
                        </a:lnSpc>
                        <a:spcAft>
                          <a:spcPts val="0"/>
                        </a:spcAft>
                      </a:pPr>
                      <a:r>
                        <a:rPr lang="en-IN" sz="1600">
                          <a:effectLst/>
                          <a:latin typeface="+mn-lt"/>
                          <a:ea typeface="Calibri" panose="020F0502020204030204" pitchFamily="34" charset="0"/>
                          <a:cs typeface="Tunga"/>
                        </a:rPr>
                        <a:t>Mr. Simha D K L N</a:t>
                      </a:r>
                    </a:p>
                  </a:txBody>
                  <a:tcPr marL="68580" marR="68580" marT="0" marB="0">
                    <a:solidFill>
                      <a:schemeClr val="bg2">
                        <a:lumMod val="20000"/>
                        <a:lumOff val="80000"/>
                      </a:schemeClr>
                    </a:solidFill>
                  </a:tcPr>
                </a:tc>
                <a:tc>
                  <a:txBody>
                    <a:bodyPr/>
                    <a:lstStyle/>
                    <a:p>
                      <a:pPr>
                        <a:lnSpc>
                          <a:spcPct val="150000"/>
                        </a:lnSpc>
                        <a:spcAft>
                          <a:spcPts val="0"/>
                        </a:spcAft>
                      </a:pPr>
                      <a:r>
                        <a:rPr lang="en-IN" sz="1600">
                          <a:effectLst/>
                          <a:latin typeface="+mn-lt"/>
                          <a:ea typeface="Calibri" panose="020F0502020204030204" pitchFamily="34" charset="0"/>
                          <a:cs typeface="Tunga"/>
                        </a:rPr>
                        <a:t>B.E., M.Tech</a:t>
                      </a:r>
                    </a:p>
                  </a:txBody>
                  <a:tcPr marL="68580" marR="68580" marT="0" marB="0">
                    <a:solidFill>
                      <a:schemeClr val="bg2">
                        <a:lumMod val="20000"/>
                        <a:lumOff val="80000"/>
                      </a:schemeClr>
                    </a:solidFill>
                  </a:tcPr>
                </a:tc>
                <a:tc>
                  <a:txBody>
                    <a:bodyPr/>
                    <a:lstStyle/>
                    <a:p>
                      <a:pPr>
                        <a:lnSpc>
                          <a:spcPct val="150000"/>
                        </a:lnSpc>
                        <a:spcAft>
                          <a:spcPts val="0"/>
                        </a:spcAft>
                      </a:pPr>
                      <a:r>
                        <a:rPr lang="en-IN" sz="1600" dirty="0">
                          <a:effectLst/>
                          <a:latin typeface="+mn-lt"/>
                          <a:ea typeface="Calibri" panose="020F0502020204030204" pitchFamily="34" charset="0"/>
                          <a:cs typeface="Tunga"/>
                        </a:rPr>
                        <a:t>Assistant Professor</a:t>
                      </a:r>
                    </a:p>
                  </a:txBody>
                  <a:tcPr marL="68580" marR="68580" marT="0" marB="0">
                    <a:solidFill>
                      <a:schemeClr val="bg2">
                        <a:lumMod val="20000"/>
                        <a:lumOff val="80000"/>
                      </a:schemeClr>
                    </a:solidFill>
                  </a:tcPr>
                </a:tc>
                <a:tc>
                  <a:txBody>
                    <a:bodyPr/>
                    <a:lstStyle/>
                    <a:p>
                      <a:pPr>
                        <a:lnSpc>
                          <a:spcPct val="100000"/>
                        </a:lnSpc>
                        <a:spcAft>
                          <a:spcPts val="0"/>
                        </a:spcAft>
                      </a:pPr>
                      <a:r>
                        <a:rPr lang="en-IN" sz="1200" b="1" dirty="0" smtClean="0">
                          <a:effectLst/>
                          <a:latin typeface="+mn-lt"/>
                          <a:ea typeface="Calibri" panose="020F0502020204030204" pitchFamily="34" charset="0"/>
                          <a:cs typeface="Tunga"/>
                        </a:rPr>
                        <a:t>Digital Electronics and Communication Systems</a:t>
                      </a:r>
                      <a:endParaRPr lang="en-IN" sz="1200" b="1" dirty="0">
                        <a:effectLst/>
                        <a:latin typeface="+mn-lt"/>
                        <a:ea typeface="Calibri" panose="020F0502020204030204" pitchFamily="34" charset="0"/>
                        <a:cs typeface="Tunga"/>
                      </a:endParaRPr>
                    </a:p>
                  </a:txBody>
                  <a:tcPr marL="68580" marR="68580" marT="0" marB="0">
                    <a:solidFill>
                      <a:schemeClr val="bg2">
                        <a:lumMod val="20000"/>
                        <a:lumOff val="80000"/>
                      </a:schemeClr>
                    </a:solidFill>
                  </a:tcPr>
                </a:tc>
                <a:tc>
                  <a:txBody>
                    <a:bodyPr/>
                    <a:lstStyle/>
                    <a:p>
                      <a:pPr>
                        <a:lnSpc>
                          <a:spcPct val="150000"/>
                        </a:lnSpc>
                        <a:spcAft>
                          <a:spcPts val="0"/>
                        </a:spcAft>
                      </a:pPr>
                      <a:r>
                        <a:rPr lang="en-IN" sz="1600" dirty="0" smtClean="0">
                          <a:effectLst/>
                          <a:latin typeface="+mn-lt"/>
                          <a:ea typeface="Calibri" panose="020F0502020204030204" pitchFamily="34" charset="0"/>
                          <a:cs typeface="Tunga"/>
                        </a:rPr>
                        <a:t>30.08.2018</a:t>
                      </a:r>
                      <a:endParaRPr lang="en-IN" sz="1600" dirty="0">
                        <a:effectLst/>
                        <a:latin typeface="+mn-lt"/>
                        <a:ea typeface="Calibri" panose="020F0502020204030204" pitchFamily="34" charset="0"/>
                        <a:cs typeface="Tunga"/>
                      </a:endParaRPr>
                    </a:p>
                  </a:txBody>
                  <a:tcPr marL="68580" marR="68580" marT="0" marB="0">
                    <a:solidFill>
                      <a:schemeClr val="bg2">
                        <a:lumMod val="20000"/>
                        <a:lumOff val="80000"/>
                      </a:schemeClr>
                    </a:solidFill>
                  </a:tcPr>
                </a:tc>
                <a:tc>
                  <a:txBody>
                    <a:bodyPr/>
                    <a:lstStyle/>
                    <a:p>
                      <a:pPr marL="0" marR="0" indent="0" algn="ctr" defTabSz="914400" rtl="0" eaLnBrk="1" fontAlgn="auto" latinLnBrk="0" hangingPunct="1">
                        <a:lnSpc>
                          <a:spcPct val="150000"/>
                        </a:lnSpc>
                        <a:spcBef>
                          <a:spcPts val="0"/>
                        </a:spcBef>
                        <a:spcAft>
                          <a:spcPts val="0"/>
                        </a:spcAft>
                        <a:buClrTx/>
                        <a:buSzTx/>
                        <a:buFontTx/>
                        <a:buNone/>
                        <a:tabLst/>
                        <a:defRPr/>
                      </a:pPr>
                      <a:r>
                        <a:rPr lang="en-IN" sz="1600" dirty="0" smtClean="0">
                          <a:effectLst/>
                          <a:latin typeface="+mn-lt"/>
                          <a:ea typeface="Calibri" panose="020F0502020204030204" pitchFamily="34" charset="0"/>
                          <a:cs typeface="Tunga"/>
                        </a:rPr>
                        <a:t>Regular</a:t>
                      </a:r>
                    </a:p>
                  </a:txBody>
                  <a:tcPr marL="68580" marR="68580" marT="0" marB="0">
                    <a:solidFill>
                      <a:schemeClr val="bg2">
                        <a:lumMod val="20000"/>
                        <a:lumOff val="80000"/>
                      </a:schemeClr>
                    </a:solidFill>
                  </a:tcPr>
                </a:tc>
                <a:extLst>
                  <a:ext uri="{0D108BD9-81ED-4DB2-BD59-A6C34878D82A}">
                    <a16:rowId xmlns:a16="http://schemas.microsoft.com/office/drawing/2014/main" xmlns="" val="10009"/>
                  </a:ext>
                </a:extLst>
              </a:tr>
              <a:tr h="365692">
                <a:tc>
                  <a:txBody>
                    <a:bodyPr/>
                    <a:lstStyle/>
                    <a:p>
                      <a:pPr>
                        <a:lnSpc>
                          <a:spcPct val="150000"/>
                        </a:lnSpc>
                        <a:spcAft>
                          <a:spcPts val="0"/>
                        </a:spcAft>
                      </a:pPr>
                      <a:r>
                        <a:rPr lang="en-IN" sz="1600">
                          <a:effectLst/>
                          <a:latin typeface="+mn-lt"/>
                          <a:ea typeface="Calibri" panose="020F0502020204030204" pitchFamily="34" charset="0"/>
                          <a:cs typeface="Tunga"/>
                        </a:rPr>
                        <a:t>24</a:t>
                      </a:r>
                    </a:p>
                  </a:txBody>
                  <a:tcPr marL="68580" marR="68580" marT="0" marB="0">
                    <a:solidFill>
                      <a:schemeClr val="bg2">
                        <a:lumMod val="20000"/>
                        <a:lumOff val="80000"/>
                      </a:schemeClr>
                    </a:solidFill>
                  </a:tcPr>
                </a:tc>
                <a:tc>
                  <a:txBody>
                    <a:bodyPr/>
                    <a:lstStyle/>
                    <a:p>
                      <a:pPr>
                        <a:lnSpc>
                          <a:spcPct val="150000"/>
                        </a:lnSpc>
                        <a:spcAft>
                          <a:spcPts val="0"/>
                        </a:spcAft>
                      </a:pPr>
                      <a:r>
                        <a:rPr lang="en-IN" sz="1600">
                          <a:effectLst/>
                          <a:latin typeface="+mn-lt"/>
                          <a:ea typeface="Calibri" panose="020F0502020204030204" pitchFamily="34" charset="0"/>
                          <a:cs typeface="Tunga"/>
                        </a:rPr>
                        <a:t>Mrs. Hamsashree M K</a:t>
                      </a:r>
                    </a:p>
                  </a:txBody>
                  <a:tcPr marL="68580" marR="68580" marT="0" marB="0">
                    <a:solidFill>
                      <a:schemeClr val="bg2">
                        <a:lumMod val="20000"/>
                        <a:lumOff val="80000"/>
                      </a:schemeClr>
                    </a:solidFill>
                  </a:tcPr>
                </a:tc>
                <a:tc>
                  <a:txBody>
                    <a:bodyPr/>
                    <a:lstStyle/>
                    <a:p>
                      <a:pPr>
                        <a:lnSpc>
                          <a:spcPct val="150000"/>
                        </a:lnSpc>
                        <a:spcAft>
                          <a:spcPts val="0"/>
                        </a:spcAft>
                      </a:pPr>
                      <a:r>
                        <a:rPr lang="en-IN" sz="1600">
                          <a:effectLst/>
                          <a:latin typeface="+mn-lt"/>
                          <a:ea typeface="Calibri" panose="020F0502020204030204" pitchFamily="34" charset="0"/>
                          <a:cs typeface="Tunga"/>
                        </a:rPr>
                        <a:t>B.E., M.Tech</a:t>
                      </a:r>
                    </a:p>
                  </a:txBody>
                  <a:tcPr marL="68580" marR="68580" marT="0" marB="0">
                    <a:solidFill>
                      <a:schemeClr val="bg2">
                        <a:lumMod val="20000"/>
                        <a:lumOff val="80000"/>
                      </a:schemeClr>
                    </a:solidFill>
                  </a:tcPr>
                </a:tc>
                <a:tc>
                  <a:txBody>
                    <a:bodyPr/>
                    <a:lstStyle/>
                    <a:p>
                      <a:pPr>
                        <a:lnSpc>
                          <a:spcPct val="150000"/>
                        </a:lnSpc>
                        <a:spcAft>
                          <a:spcPts val="0"/>
                        </a:spcAft>
                      </a:pPr>
                      <a:r>
                        <a:rPr lang="en-IN" sz="1600" dirty="0">
                          <a:effectLst/>
                          <a:latin typeface="+mn-lt"/>
                          <a:ea typeface="Calibri" panose="020F0502020204030204" pitchFamily="34" charset="0"/>
                          <a:cs typeface="Tunga"/>
                        </a:rPr>
                        <a:t>Assistant Professor</a:t>
                      </a:r>
                    </a:p>
                  </a:txBody>
                  <a:tcPr marL="68580" marR="68580" marT="0" marB="0">
                    <a:solidFill>
                      <a:schemeClr val="bg2">
                        <a:lumMod val="20000"/>
                        <a:lumOff val="80000"/>
                      </a:schemeClr>
                    </a:solidFill>
                  </a:tcPr>
                </a:tc>
                <a:tc>
                  <a:txBody>
                    <a:bodyPr/>
                    <a:lstStyle/>
                    <a:p>
                      <a:pPr>
                        <a:lnSpc>
                          <a:spcPct val="150000"/>
                        </a:lnSpc>
                        <a:spcAft>
                          <a:spcPts val="0"/>
                        </a:spcAft>
                      </a:pPr>
                      <a:r>
                        <a:rPr lang="en-IN" sz="1200" b="1" dirty="0" smtClean="0">
                          <a:effectLst/>
                          <a:latin typeface="+mn-lt"/>
                          <a:ea typeface="Calibri" panose="020F0502020204030204" pitchFamily="34" charset="0"/>
                          <a:cs typeface="Tunga"/>
                        </a:rPr>
                        <a:t>Information Technology</a:t>
                      </a:r>
                      <a:endParaRPr lang="en-IN" sz="1200" b="1" dirty="0">
                        <a:effectLst/>
                        <a:latin typeface="+mn-lt"/>
                        <a:ea typeface="Calibri" panose="020F0502020204030204" pitchFamily="34" charset="0"/>
                        <a:cs typeface="Tunga"/>
                      </a:endParaRPr>
                    </a:p>
                  </a:txBody>
                  <a:tcPr marL="68580" marR="68580" marT="0" marB="0">
                    <a:solidFill>
                      <a:schemeClr val="bg2">
                        <a:lumMod val="20000"/>
                        <a:lumOff val="80000"/>
                      </a:schemeClr>
                    </a:solidFill>
                  </a:tcPr>
                </a:tc>
                <a:tc>
                  <a:txBody>
                    <a:bodyPr/>
                    <a:lstStyle/>
                    <a:p>
                      <a:pPr>
                        <a:lnSpc>
                          <a:spcPct val="150000"/>
                        </a:lnSpc>
                        <a:spcAft>
                          <a:spcPts val="0"/>
                        </a:spcAft>
                      </a:pPr>
                      <a:r>
                        <a:rPr lang="en-IN" sz="1600" dirty="0" smtClean="0">
                          <a:effectLst/>
                          <a:latin typeface="+mn-lt"/>
                          <a:ea typeface="Calibri" panose="020F0502020204030204" pitchFamily="34" charset="0"/>
                          <a:cs typeface="Tunga"/>
                        </a:rPr>
                        <a:t>21.08.2019</a:t>
                      </a:r>
                      <a:endParaRPr lang="en-IN" sz="1600" dirty="0">
                        <a:effectLst/>
                        <a:latin typeface="+mn-lt"/>
                        <a:ea typeface="Calibri" panose="020F0502020204030204" pitchFamily="34" charset="0"/>
                        <a:cs typeface="Tunga"/>
                      </a:endParaRPr>
                    </a:p>
                  </a:txBody>
                  <a:tcPr marL="68580" marR="68580" marT="0" marB="0">
                    <a:solidFill>
                      <a:schemeClr val="bg2">
                        <a:lumMod val="20000"/>
                        <a:lumOff val="80000"/>
                      </a:schemeClr>
                    </a:solidFill>
                  </a:tcPr>
                </a:tc>
                <a:tc>
                  <a:txBody>
                    <a:bodyPr/>
                    <a:lstStyle/>
                    <a:p>
                      <a:pPr marL="0" marR="0" indent="0" algn="ctr" defTabSz="914400" rtl="0" eaLnBrk="1" fontAlgn="auto" latinLnBrk="0" hangingPunct="1">
                        <a:lnSpc>
                          <a:spcPct val="150000"/>
                        </a:lnSpc>
                        <a:spcBef>
                          <a:spcPts val="0"/>
                        </a:spcBef>
                        <a:spcAft>
                          <a:spcPts val="0"/>
                        </a:spcAft>
                        <a:buClrTx/>
                        <a:buSzTx/>
                        <a:buFontTx/>
                        <a:buNone/>
                        <a:tabLst/>
                        <a:defRPr/>
                      </a:pPr>
                      <a:r>
                        <a:rPr lang="en-IN" sz="1600" dirty="0" smtClean="0">
                          <a:effectLst/>
                          <a:latin typeface="+mn-lt"/>
                          <a:ea typeface="Calibri" panose="020F0502020204030204" pitchFamily="34" charset="0"/>
                          <a:cs typeface="Tunga"/>
                        </a:rPr>
                        <a:t>Regular</a:t>
                      </a:r>
                    </a:p>
                  </a:txBody>
                  <a:tcPr marL="68580" marR="68580" marT="0" marB="0">
                    <a:solidFill>
                      <a:schemeClr val="bg2">
                        <a:lumMod val="20000"/>
                        <a:lumOff val="80000"/>
                      </a:schemeClr>
                    </a:solidFill>
                  </a:tcPr>
                </a:tc>
                <a:extLst>
                  <a:ext uri="{0D108BD9-81ED-4DB2-BD59-A6C34878D82A}">
                    <a16:rowId xmlns:a16="http://schemas.microsoft.com/office/drawing/2014/main" xmlns="" val="10010"/>
                  </a:ext>
                </a:extLst>
              </a:tr>
              <a:tr h="365692">
                <a:tc>
                  <a:txBody>
                    <a:bodyPr/>
                    <a:lstStyle/>
                    <a:p>
                      <a:pPr>
                        <a:lnSpc>
                          <a:spcPct val="150000"/>
                        </a:lnSpc>
                        <a:spcAft>
                          <a:spcPts val="0"/>
                        </a:spcAft>
                      </a:pPr>
                      <a:r>
                        <a:rPr lang="en-IN" sz="1600">
                          <a:effectLst/>
                          <a:latin typeface="+mn-lt"/>
                          <a:ea typeface="Calibri" panose="020F0502020204030204" pitchFamily="34" charset="0"/>
                          <a:cs typeface="Tunga"/>
                        </a:rPr>
                        <a:t>25</a:t>
                      </a:r>
                    </a:p>
                  </a:txBody>
                  <a:tcPr marL="68580" marR="68580" marT="0" marB="0">
                    <a:solidFill>
                      <a:schemeClr val="bg2">
                        <a:lumMod val="20000"/>
                        <a:lumOff val="80000"/>
                      </a:schemeClr>
                    </a:solidFill>
                  </a:tcPr>
                </a:tc>
                <a:tc>
                  <a:txBody>
                    <a:bodyPr/>
                    <a:lstStyle/>
                    <a:p>
                      <a:pPr>
                        <a:lnSpc>
                          <a:spcPct val="150000"/>
                        </a:lnSpc>
                        <a:spcAft>
                          <a:spcPts val="0"/>
                        </a:spcAft>
                      </a:pPr>
                      <a:r>
                        <a:rPr lang="en-IN" sz="1600">
                          <a:effectLst/>
                          <a:latin typeface="+mn-lt"/>
                          <a:ea typeface="Calibri" panose="020F0502020204030204" pitchFamily="34" charset="0"/>
                          <a:cs typeface="Tunga"/>
                        </a:rPr>
                        <a:t>Ms. Lakshmi D L</a:t>
                      </a:r>
                    </a:p>
                  </a:txBody>
                  <a:tcPr marL="68580" marR="68580" marT="0" marB="0">
                    <a:solidFill>
                      <a:schemeClr val="bg2">
                        <a:lumMod val="20000"/>
                        <a:lumOff val="80000"/>
                      </a:schemeClr>
                    </a:solidFill>
                  </a:tcPr>
                </a:tc>
                <a:tc>
                  <a:txBody>
                    <a:bodyPr/>
                    <a:lstStyle/>
                    <a:p>
                      <a:pPr>
                        <a:lnSpc>
                          <a:spcPct val="150000"/>
                        </a:lnSpc>
                        <a:spcAft>
                          <a:spcPts val="0"/>
                        </a:spcAft>
                      </a:pPr>
                      <a:r>
                        <a:rPr lang="en-IN" sz="1600">
                          <a:effectLst/>
                          <a:latin typeface="+mn-lt"/>
                          <a:ea typeface="Calibri" panose="020F0502020204030204" pitchFamily="34" charset="0"/>
                          <a:cs typeface="Tunga"/>
                        </a:rPr>
                        <a:t>B.E., M.Tech</a:t>
                      </a:r>
                    </a:p>
                  </a:txBody>
                  <a:tcPr marL="68580" marR="68580" marT="0" marB="0">
                    <a:solidFill>
                      <a:schemeClr val="bg2">
                        <a:lumMod val="20000"/>
                        <a:lumOff val="80000"/>
                      </a:schemeClr>
                    </a:solidFill>
                  </a:tcPr>
                </a:tc>
                <a:tc>
                  <a:txBody>
                    <a:bodyPr/>
                    <a:lstStyle/>
                    <a:p>
                      <a:pPr>
                        <a:lnSpc>
                          <a:spcPct val="150000"/>
                        </a:lnSpc>
                        <a:spcAft>
                          <a:spcPts val="0"/>
                        </a:spcAft>
                      </a:pPr>
                      <a:r>
                        <a:rPr lang="en-IN" sz="1600" dirty="0">
                          <a:effectLst/>
                          <a:latin typeface="+mn-lt"/>
                          <a:ea typeface="Calibri" panose="020F0502020204030204" pitchFamily="34" charset="0"/>
                          <a:cs typeface="Tunga"/>
                        </a:rPr>
                        <a:t>Assistant Professor</a:t>
                      </a:r>
                    </a:p>
                  </a:txBody>
                  <a:tcPr marL="68580" marR="68580" marT="0" marB="0">
                    <a:solidFill>
                      <a:schemeClr val="bg2">
                        <a:lumMod val="20000"/>
                        <a:lumOff val="80000"/>
                      </a:schemeClr>
                    </a:solidFill>
                  </a:tcPr>
                </a:tc>
                <a:tc>
                  <a:txBody>
                    <a:bodyPr/>
                    <a:lstStyle/>
                    <a:p>
                      <a:pPr>
                        <a:lnSpc>
                          <a:spcPct val="100000"/>
                        </a:lnSpc>
                        <a:spcAft>
                          <a:spcPts val="0"/>
                        </a:spcAft>
                      </a:pPr>
                      <a:r>
                        <a:rPr lang="en-IN" sz="1200" b="1" dirty="0" smtClean="0">
                          <a:effectLst/>
                          <a:latin typeface="+mn-lt"/>
                          <a:ea typeface="Calibri" panose="020F0502020204030204" pitchFamily="34" charset="0"/>
                          <a:cs typeface="Tunga"/>
                        </a:rPr>
                        <a:t>Digital Electronics and Communication Systems</a:t>
                      </a:r>
                      <a:endParaRPr lang="en-IN" sz="1200" b="1" dirty="0">
                        <a:effectLst/>
                        <a:latin typeface="+mn-lt"/>
                        <a:ea typeface="Calibri" panose="020F0502020204030204" pitchFamily="34" charset="0"/>
                        <a:cs typeface="Tunga"/>
                      </a:endParaRPr>
                    </a:p>
                  </a:txBody>
                  <a:tcPr marL="68580" marR="68580" marT="0" marB="0">
                    <a:solidFill>
                      <a:schemeClr val="bg2">
                        <a:lumMod val="20000"/>
                        <a:lumOff val="80000"/>
                      </a:schemeClr>
                    </a:solidFill>
                  </a:tcPr>
                </a:tc>
                <a:tc>
                  <a:txBody>
                    <a:bodyPr/>
                    <a:lstStyle/>
                    <a:p>
                      <a:pPr>
                        <a:lnSpc>
                          <a:spcPct val="150000"/>
                        </a:lnSpc>
                        <a:spcAft>
                          <a:spcPts val="0"/>
                        </a:spcAft>
                      </a:pPr>
                      <a:r>
                        <a:rPr lang="en-IN" sz="1600" dirty="0" smtClean="0">
                          <a:effectLst/>
                          <a:latin typeface="+mn-lt"/>
                          <a:ea typeface="Calibri" panose="020F0502020204030204" pitchFamily="34" charset="0"/>
                          <a:cs typeface="Tunga"/>
                        </a:rPr>
                        <a:t>21.08.2019</a:t>
                      </a:r>
                      <a:endParaRPr lang="en-IN" sz="1600" dirty="0">
                        <a:effectLst/>
                        <a:latin typeface="+mn-lt"/>
                        <a:ea typeface="Calibri" panose="020F0502020204030204" pitchFamily="34" charset="0"/>
                        <a:cs typeface="Tunga"/>
                      </a:endParaRPr>
                    </a:p>
                  </a:txBody>
                  <a:tcPr marL="68580" marR="68580" marT="0" marB="0">
                    <a:solidFill>
                      <a:schemeClr val="bg2">
                        <a:lumMod val="20000"/>
                        <a:lumOff val="80000"/>
                      </a:schemeClr>
                    </a:solidFill>
                  </a:tcPr>
                </a:tc>
                <a:tc>
                  <a:txBody>
                    <a:bodyPr/>
                    <a:lstStyle/>
                    <a:p>
                      <a:pPr marL="0" marR="0" indent="0" algn="ctr" defTabSz="914400" rtl="0" eaLnBrk="1" fontAlgn="auto" latinLnBrk="0" hangingPunct="1">
                        <a:lnSpc>
                          <a:spcPct val="150000"/>
                        </a:lnSpc>
                        <a:spcBef>
                          <a:spcPts val="0"/>
                        </a:spcBef>
                        <a:spcAft>
                          <a:spcPts val="0"/>
                        </a:spcAft>
                        <a:buClrTx/>
                        <a:buSzTx/>
                        <a:buFontTx/>
                        <a:buNone/>
                        <a:tabLst/>
                        <a:defRPr/>
                      </a:pPr>
                      <a:r>
                        <a:rPr lang="en-IN" sz="1600" dirty="0" smtClean="0">
                          <a:effectLst/>
                          <a:latin typeface="+mn-lt"/>
                          <a:ea typeface="Calibri" panose="020F0502020204030204" pitchFamily="34" charset="0"/>
                          <a:cs typeface="Tunga"/>
                        </a:rPr>
                        <a:t>Regular</a:t>
                      </a:r>
                    </a:p>
                  </a:txBody>
                  <a:tcPr marL="68580" marR="68580" marT="0" marB="0">
                    <a:solidFill>
                      <a:schemeClr val="bg2">
                        <a:lumMod val="20000"/>
                        <a:lumOff val="80000"/>
                      </a:schemeClr>
                    </a:solidFill>
                  </a:tcPr>
                </a:tc>
                <a:extLst>
                  <a:ext uri="{0D108BD9-81ED-4DB2-BD59-A6C34878D82A}">
                    <a16:rowId xmlns:a16="http://schemas.microsoft.com/office/drawing/2014/main" xmlns="" val="10011"/>
                  </a:ext>
                </a:extLst>
              </a:tr>
              <a:tr h="365692">
                <a:tc>
                  <a:txBody>
                    <a:bodyPr/>
                    <a:lstStyle/>
                    <a:p>
                      <a:pPr>
                        <a:lnSpc>
                          <a:spcPct val="150000"/>
                        </a:lnSpc>
                        <a:spcAft>
                          <a:spcPts val="0"/>
                        </a:spcAft>
                      </a:pPr>
                      <a:r>
                        <a:rPr lang="en-IN" sz="1600">
                          <a:effectLst/>
                          <a:latin typeface="+mn-lt"/>
                          <a:ea typeface="Calibri" panose="020F0502020204030204" pitchFamily="34" charset="0"/>
                          <a:cs typeface="Tunga"/>
                        </a:rPr>
                        <a:t>26</a:t>
                      </a:r>
                    </a:p>
                  </a:txBody>
                  <a:tcPr marL="68580" marR="68580" marT="0" marB="0">
                    <a:solidFill>
                      <a:schemeClr val="bg2">
                        <a:lumMod val="20000"/>
                        <a:lumOff val="80000"/>
                      </a:schemeClr>
                    </a:solidFill>
                  </a:tcPr>
                </a:tc>
                <a:tc>
                  <a:txBody>
                    <a:bodyPr/>
                    <a:lstStyle/>
                    <a:p>
                      <a:pPr>
                        <a:lnSpc>
                          <a:spcPct val="150000"/>
                        </a:lnSpc>
                        <a:spcAft>
                          <a:spcPts val="0"/>
                        </a:spcAft>
                      </a:pPr>
                      <a:r>
                        <a:rPr lang="en-IN" sz="1600">
                          <a:effectLst/>
                          <a:latin typeface="+mn-lt"/>
                          <a:ea typeface="Calibri" panose="020F0502020204030204" pitchFamily="34" charset="0"/>
                          <a:cs typeface="Tunga"/>
                        </a:rPr>
                        <a:t>Ms. Mouna K M</a:t>
                      </a:r>
                    </a:p>
                  </a:txBody>
                  <a:tcPr marL="68580" marR="68580" marT="0" marB="0">
                    <a:solidFill>
                      <a:schemeClr val="bg2">
                        <a:lumMod val="20000"/>
                        <a:lumOff val="80000"/>
                      </a:schemeClr>
                    </a:solidFill>
                  </a:tcPr>
                </a:tc>
                <a:tc>
                  <a:txBody>
                    <a:bodyPr/>
                    <a:lstStyle/>
                    <a:p>
                      <a:pPr>
                        <a:lnSpc>
                          <a:spcPct val="150000"/>
                        </a:lnSpc>
                        <a:spcAft>
                          <a:spcPts val="0"/>
                        </a:spcAft>
                      </a:pPr>
                      <a:r>
                        <a:rPr lang="en-IN" sz="1600">
                          <a:effectLst/>
                          <a:latin typeface="+mn-lt"/>
                          <a:ea typeface="Calibri" panose="020F0502020204030204" pitchFamily="34" charset="0"/>
                          <a:cs typeface="Tunga"/>
                        </a:rPr>
                        <a:t>B.E., M.Tech</a:t>
                      </a:r>
                    </a:p>
                  </a:txBody>
                  <a:tcPr marL="68580" marR="68580" marT="0" marB="0">
                    <a:solidFill>
                      <a:schemeClr val="bg2">
                        <a:lumMod val="20000"/>
                        <a:lumOff val="80000"/>
                      </a:schemeClr>
                    </a:solidFill>
                  </a:tcPr>
                </a:tc>
                <a:tc>
                  <a:txBody>
                    <a:bodyPr/>
                    <a:lstStyle/>
                    <a:p>
                      <a:pPr>
                        <a:lnSpc>
                          <a:spcPct val="150000"/>
                        </a:lnSpc>
                        <a:spcAft>
                          <a:spcPts val="0"/>
                        </a:spcAft>
                      </a:pPr>
                      <a:r>
                        <a:rPr lang="en-IN" sz="1600" dirty="0">
                          <a:effectLst/>
                          <a:latin typeface="+mn-lt"/>
                          <a:ea typeface="Calibri" panose="020F0502020204030204" pitchFamily="34" charset="0"/>
                          <a:cs typeface="Tunga"/>
                        </a:rPr>
                        <a:t>Assistant Professor</a:t>
                      </a:r>
                    </a:p>
                  </a:txBody>
                  <a:tcPr marL="68580" marR="68580" marT="0" marB="0">
                    <a:solidFill>
                      <a:schemeClr val="bg2">
                        <a:lumMod val="20000"/>
                        <a:lumOff val="80000"/>
                      </a:schemeClr>
                    </a:solidFill>
                  </a:tcPr>
                </a:tc>
                <a:tc>
                  <a:txBody>
                    <a:bodyPr/>
                    <a:lstStyle/>
                    <a:p>
                      <a:pPr>
                        <a:lnSpc>
                          <a:spcPct val="100000"/>
                        </a:lnSpc>
                        <a:spcAft>
                          <a:spcPts val="0"/>
                        </a:spcAft>
                      </a:pPr>
                      <a:r>
                        <a:rPr lang="en-IN" sz="1200" b="1" dirty="0" smtClean="0">
                          <a:effectLst/>
                          <a:latin typeface="+mn-lt"/>
                          <a:ea typeface="Calibri" panose="020F0502020204030204" pitchFamily="34" charset="0"/>
                          <a:cs typeface="Tunga"/>
                        </a:rPr>
                        <a:t>Digital Communication and Networking</a:t>
                      </a:r>
                      <a:endParaRPr lang="en-IN" sz="1200" b="1" dirty="0">
                        <a:effectLst/>
                        <a:latin typeface="+mn-lt"/>
                        <a:ea typeface="Calibri" panose="020F0502020204030204" pitchFamily="34" charset="0"/>
                        <a:cs typeface="Tunga"/>
                      </a:endParaRPr>
                    </a:p>
                  </a:txBody>
                  <a:tcPr marL="68580" marR="68580" marT="0" marB="0">
                    <a:solidFill>
                      <a:schemeClr val="bg2">
                        <a:lumMod val="20000"/>
                        <a:lumOff val="80000"/>
                      </a:schemeClr>
                    </a:solidFill>
                  </a:tcPr>
                </a:tc>
                <a:tc>
                  <a:txBody>
                    <a:bodyPr/>
                    <a:lstStyle/>
                    <a:p>
                      <a:pPr>
                        <a:lnSpc>
                          <a:spcPct val="150000"/>
                        </a:lnSpc>
                        <a:spcAft>
                          <a:spcPts val="0"/>
                        </a:spcAft>
                      </a:pPr>
                      <a:r>
                        <a:rPr lang="en-IN" sz="1600" dirty="0" smtClean="0">
                          <a:effectLst/>
                          <a:latin typeface="+mn-lt"/>
                          <a:ea typeface="Calibri" panose="020F0502020204030204" pitchFamily="34" charset="0"/>
                          <a:cs typeface="Tunga"/>
                        </a:rPr>
                        <a:t>21.08.2019</a:t>
                      </a:r>
                      <a:endParaRPr lang="en-IN" sz="1600" dirty="0">
                        <a:effectLst/>
                        <a:latin typeface="+mn-lt"/>
                        <a:ea typeface="Calibri" panose="020F0502020204030204" pitchFamily="34" charset="0"/>
                        <a:cs typeface="Tunga"/>
                      </a:endParaRPr>
                    </a:p>
                  </a:txBody>
                  <a:tcPr marL="68580" marR="68580" marT="0" marB="0">
                    <a:solidFill>
                      <a:schemeClr val="bg2">
                        <a:lumMod val="20000"/>
                        <a:lumOff val="80000"/>
                      </a:schemeClr>
                    </a:solidFill>
                  </a:tcPr>
                </a:tc>
                <a:tc>
                  <a:txBody>
                    <a:bodyPr/>
                    <a:lstStyle/>
                    <a:p>
                      <a:pPr marL="0" marR="0" indent="0" algn="ctr" defTabSz="914400" rtl="0" eaLnBrk="1" fontAlgn="auto" latinLnBrk="0" hangingPunct="1">
                        <a:lnSpc>
                          <a:spcPct val="150000"/>
                        </a:lnSpc>
                        <a:spcBef>
                          <a:spcPts val="0"/>
                        </a:spcBef>
                        <a:spcAft>
                          <a:spcPts val="0"/>
                        </a:spcAft>
                        <a:buClrTx/>
                        <a:buSzTx/>
                        <a:buFontTx/>
                        <a:buNone/>
                        <a:tabLst/>
                        <a:defRPr/>
                      </a:pPr>
                      <a:r>
                        <a:rPr lang="en-IN" sz="1600" dirty="0" smtClean="0">
                          <a:effectLst/>
                          <a:latin typeface="+mn-lt"/>
                          <a:ea typeface="Calibri" panose="020F0502020204030204" pitchFamily="34" charset="0"/>
                          <a:cs typeface="Tunga"/>
                        </a:rPr>
                        <a:t>Regular</a:t>
                      </a:r>
                    </a:p>
                  </a:txBody>
                  <a:tcPr marL="68580" marR="68580" marT="0" marB="0">
                    <a:solidFill>
                      <a:schemeClr val="bg2">
                        <a:lumMod val="20000"/>
                        <a:lumOff val="80000"/>
                      </a:schemeClr>
                    </a:solidFill>
                  </a:tcPr>
                </a:tc>
                <a:extLst>
                  <a:ext uri="{0D108BD9-81ED-4DB2-BD59-A6C34878D82A}">
                    <a16:rowId xmlns:a16="http://schemas.microsoft.com/office/drawing/2014/main" xmlns="" val="10012"/>
                  </a:ext>
                </a:extLst>
              </a:tr>
              <a:tr h="365692">
                <a:tc>
                  <a:txBody>
                    <a:bodyPr/>
                    <a:lstStyle/>
                    <a:p>
                      <a:pPr>
                        <a:lnSpc>
                          <a:spcPct val="150000"/>
                        </a:lnSpc>
                        <a:spcAft>
                          <a:spcPts val="0"/>
                        </a:spcAft>
                      </a:pPr>
                      <a:r>
                        <a:rPr lang="en-IN" sz="1600">
                          <a:effectLst/>
                          <a:latin typeface="+mn-lt"/>
                          <a:ea typeface="Calibri" panose="020F0502020204030204" pitchFamily="34" charset="0"/>
                          <a:cs typeface="Tunga"/>
                        </a:rPr>
                        <a:t>27</a:t>
                      </a:r>
                    </a:p>
                  </a:txBody>
                  <a:tcPr marL="68580" marR="68580" marT="0" marB="0">
                    <a:solidFill>
                      <a:schemeClr val="bg2">
                        <a:lumMod val="20000"/>
                        <a:lumOff val="80000"/>
                      </a:schemeClr>
                    </a:solidFill>
                  </a:tcPr>
                </a:tc>
                <a:tc>
                  <a:txBody>
                    <a:bodyPr/>
                    <a:lstStyle/>
                    <a:p>
                      <a:pPr>
                        <a:lnSpc>
                          <a:spcPct val="150000"/>
                        </a:lnSpc>
                        <a:spcAft>
                          <a:spcPts val="0"/>
                        </a:spcAft>
                      </a:pPr>
                      <a:r>
                        <a:rPr lang="en-IN" sz="1600">
                          <a:effectLst/>
                          <a:latin typeface="+mn-lt"/>
                          <a:ea typeface="Calibri" panose="020F0502020204030204" pitchFamily="34" charset="0"/>
                          <a:cs typeface="Tunga"/>
                        </a:rPr>
                        <a:t>Mrs. Rashmi S</a:t>
                      </a:r>
                    </a:p>
                  </a:txBody>
                  <a:tcPr marL="68580" marR="68580" marT="0" marB="0">
                    <a:solidFill>
                      <a:schemeClr val="bg2">
                        <a:lumMod val="20000"/>
                        <a:lumOff val="80000"/>
                      </a:schemeClr>
                    </a:solidFill>
                  </a:tcPr>
                </a:tc>
                <a:tc>
                  <a:txBody>
                    <a:bodyPr/>
                    <a:lstStyle/>
                    <a:p>
                      <a:pPr>
                        <a:lnSpc>
                          <a:spcPct val="150000"/>
                        </a:lnSpc>
                        <a:spcAft>
                          <a:spcPts val="0"/>
                        </a:spcAft>
                      </a:pPr>
                      <a:r>
                        <a:rPr lang="en-IN" sz="1600" dirty="0">
                          <a:effectLst/>
                          <a:latin typeface="+mn-lt"/>
                          <a:ea typeface="Calibri" panose="020F0502020204030204" pitchFamily="34" charset="0"/>
                          <a:cs typeface="Tunga"/>
                        </a:rPr>
                        <a:t>B.E., </a:t>
                      </a:r>
                      <a:r>
                        <a:rPr lang="en-IN" sz="1600" dirty="0" err="1">
                          <a:effectLst/>
                          <a:latin typeface="+mn-lt"/>
                          <a:ea typeface="Calibri" panose="020F0502020204030204" pitchFamily="34" charset="0"/>
                          <a:cs typeface="Tunga"/>
                        </a:rPr>
                        <a:t>M.Tech</a:t>
                      </a:r>
                      <a:endParaRPr lang="en-IN" sz="1600" dirty="0">
                        <a:effectLst/>
                        <a:latin typeface="+mn-lt"/>
                        <a:ea typeface="Calibri" panose="020F0502020204030204" pitchFamily="34" charset="0"/>
                        <a:cs typeface="Tunga"/>
                      </a:endParaRPr>
                    </a:p>
                  </a:txBody>
                  <a:tcPr marL="68580" marR="68580" marT="0" marB="0">
                    <a:solidFill>
                      <a:schemeClr val="bg2">
                        <a:lumMod val="20000"/>
                        <a:lumOff val="80000"/>
                      </a:schemeClr>
                    </a:solidFill>
                  </a:tcPr>
                </a:tc>
                <a:tc>
                  <a:txBody>
                    <a:bodyPr/>
                    <a:lstStyle/>
                    <a:p>
                      <a:pPr>
                        <a:lnSpc>
                          <a:spcPct val="150000"/>
                        </a:lnSpc>
                        <a:spcAft>
                          <a:spcPts val="0"/>
                        </a:spcAft>
                      </a:pPr>
                      <a:r>
                        <a:rPr lang="en-IN" sz="1600" dirty="0">
                          <a:effectLst/>
                          <a:latin typeface="+mn-lt"/>
                          <a:ea typeface="Calibri" panose="020F0502020204030204" pitchFamily="34" charset="0"/>
                          <a:cs typeface="Tunga"/>
                        </a:rPr>
                        <a:t>Assistant Professor</a:t>
                      </a:r>
                    </a:p>
                  </a:txBody>
                  <a:tcPr marL="68580" marR="68580" marT="0" marB="0">
                    <a:solidFill>
                      <a:schemeClr val="bg2">
                        <a:lumMod val="20000"/>
                        <a:lumOff val="80000"/>
                      </a:schemeClr>
                    </a:solidFill>
                  </a:tcPr>
                </a:tc>
                <a:tc>
                  <a:txBody>
                    <a:bodyPr/>
                    <a:lstStyle/>
                    <a:p>
                      <a:pPr>
                        <a:lnSpc>
                          <a:spcPct val="100000"/>
                        </a:lnSpc>
                        <a:spcAft>
                          <a:spcPts val="0"/>
                        </a:spcAft>
                      </a:pPr>
                      <a:r>
                        <a:rPr lang="en-IN" sz="1200" b="1" dirty="0" smtClean="0">
                          <a:effectLst/>
                          <a:latin typeface="+mn-lt"/>
                          <a:ea typeface="Calibri" panose="020F0502020204030204" pitchFamily="34" charset="0"/>
                          <a:cs typeface="Tunga"/>
                        </a:rPr>
                        <a:t>Digital Electronics and Communications</a:t>
                      </a:r>
                      <a:endParaRPr lang="en-IN" sz="1200" b="1" dirty="0">
                        <a:effectLst/>
                        <a:latin typeface="+mn-lt"/>
                        <a:ea typeface="Calibri" panose="020F0502020204030204" pitchFamily="34" charset="0"/>
                        <a:cs typeface="Tunga"/>
                      </a:endParaRPr>
                    </a:p>
                  </a:txBody>
                  <a:tcPr marL="68580" marR="68580" marT="0" marB="0">
                    <a:solidFill>
                      <a:schemeClr val="bg2">
                        <a:lumMod val="20000"/>
                        <a:lumOff val="80000"/>
                      </a:schemeClr>
                    </a:solidFill>
                  </a:tcPr>
                </a:tc>
                <a:tc>
                  <a:txBody>
                    <a:bodyPr/>
                    <a:lstStyle/>
                    <a:p>
                      <a:pPr>
                        <a:lnSpc>
                          <a:spcPct val="150000"/>
                        </a:lnSpc>
                        <a:spcAft>
                          <a:spcPts val="0"/>
                        </a:spcAft>
                      </a:pPr>
                      <a:r>
                        <a:rPr lang="en-IN" sz="1600" dirty="0" smtClean="0">
                          <a:effectLst/>
                          <a:latin typeface="+mn-lt"/>
                          <a:ea typeface="Calibri" panose="020F0502020204030204" pitchFamily="34" charset="0"/>
                          <a:cs typeface="Tunga"/>
                        </a:rPr>
                        <a:t>21.08.2019</a:t>
                      </a:r>
                      <a:endParaRPr lang="en-IN" sz="1600" dirty="0">
                        <a:effectLst/>
                        <a:latin typeface="+mn-lt"/>
                        <a:ea typeface="Calibri" panose="020F0502020204030204" pitchFamily="34" charset="0"/>
                        <a:cs typeface="Tunga"/>
                      </a:endParaRPr>
                    </a:p>
                  </a:txBody>
                  <a:tcPr marL="68580" marR="68580" marT="0" marB="0">
                    <a:solidFill>
                      <a:schemeClr val="bg2">
                        <a:lumMod val="20000"/>
                        <a:lumOff val="80000"/>
                      </a:schemeClr>
                    </a:solidFill>
                  </a:tcPr>
                </a:tc>
                <a:tc>
                  <a:txBody>
                    <a:bodyPr/>
                    <a:lstStyle/>
                    <a:p>
                      <a:pPr marL="0" marR="0" indent="0" algn="ctr" defTabSz="914400" rtl="0" eaLnBrk="1" fontAlgn="auto" latinLnBrk="0" hangingPunct="1">
                        <a:lnSpc>
                          <a:spcPct val="150000"/>
                        </a:lnSpc>
                        <a:spcBef>
                          <a:spcPts val="0"/>
                        </a:spcBef>
                        <a:spcAft>
                          <a:spcPts val="0"/>
                        </a:spcAft>
                        <a:buClrTx/>
                        <a:buSzTx/>
                        <a:buFontTx/>
                        <a:buNone/>
                        <a:tabLst/>
                        <a:defRPr/>
                      </a:pPr>
                      <a:r>
                        <a:rPr lang="en-IN" sz="1600" dirty="0" smtClean="0">
                          <a:effectLst/>
                          <a:latin typeface="+mn-lt"/>
                          <a:ea typeface="Calibri" panose="020F0502020204030204" pitchFamily="34" charset="0"/>
                          <a:cs typeface="Tunga"/>
                        </a:rPr>
                        <a:t>Regular</a:t>
                      </a:r>
                    </a:p>
                  </a:txBody>
                  <a:tcPr marL="68580" marR="68580" marT="0" marB="0">
                    <a:solidFill>
                      <a:schemeClr val="bg2">
                        <a:lumMod val="20000"/>
                        <a:lumOff val="80000"/>
                      </a:schemeClr>
                    </a:solidFill>
                  </a:tcPr>
                </a:tc>
                <a:extLst>
                  <a:ext uri="{0D108BD9-81ED-4DB2-BD59-A6C34878D82A}">
                    <a16:rowId xmlns:a16="http://schemas.microsoft.com/office/drawing/2014/main" xmlns="" val="10013"/>
                  </a:ext>
                </a:extLst>
              </a:tr>
              <a:tr h="365692">
                <a:tc>
                  <a:txBody>
                    <a:bodyPr/>
                    <a:lstStyle/>
                    <a:p>
                      <a:pPr>
                        <a:lnSpc>
                          <a:spcPct val="150000"/>
                        </a:lnSpc>
                        <a:spcAft>
                          <a:spcPts val="0"/>
                        </a:spcAft>
                      </a:pPr>
                      <a:r>
                        <a:rPr lang="en-IN" sz="1600">
                          <a:effectLst/>
                          <a:latin typeface="+mn-lt"/>
                          <a:ea typeface="Calibri" panose="020F0502020204030204" pitchFamily="34" charset="0"/>
                          <a:cs typeface="Tunga"/>
                        </a:rPr>
                        <a:t>28</a:t>
                      </a:r>
                    </a:p>
                  </a:txBody>
                  <a:tcPr marL="68580" marR="68580" marT="0" marB="0">
                    <a:solidFill>
                      <a:schemeClr val="bg2">
                        <a:lumMod val="20000"/>
                        <a:lumOff val="80000"/>
                      </a:schemeClr>
                    </a:solidFill>
                  </a:tcPr>
                </a:tc>
                <a:tc>
                  <a:txBody>
                    <a:bodyPr/>
                    <a:lstStyle/>
                    <a:p>
                      <a:pPr>
                        <a:lnSpc>
                          <a:spcPct val="150000"/>
                        </a:lnSpc>
                        <a:spcAft>
                          <a:spcPts val="0"/>
                        </a:spcAft>
                      </a:pPr>
                      <a:r>
                        <a:rPr lang="en-IN" sz="1600" dirty="0">
                          <a:effectLst/>
                          <a:latin typeface="+mn-lt"/>
                          <a:ea typeface="Calibri" panose="020F0502020204030204" pitchFamily="34" charset="0"/>
                          <a:cs typeface="Tunga"/>
                        </a:rPr>
                        <a:t>Mrs. </a:t>
                      </a:r>
                      <a:r>
                        <a:rPr lang="en-IN" sz="1600" dirty="0" err="1">
                          <a:effectLst/>
                          <a:latin typeface="+mn-lt"/>
                          <a:ea typeface="Calibri" panose="020F0502020204030204" pitchFamily="34" charset="0"/>
                          <a:cs typeface="Tunga"/>
                        </a:rPr>
                        <a:t>Divyashree</a:t>
                      </a:r>
                      <a:r>
                        <a:rPr lang="en-IN" sz="1600" dirty="0">
                          <a:effectLst/>
                          <a:latin typeface="+mn-lt"/>
                          <a:ea typeface="Calibri" panose="020F0502020204030204" pitchFamily="34" charset="0"/>
                          <a:cs typeface="Tunga"/>
                        </a:rPr>
                        <a:t> R H</a:t>
                      </a:r>
                    </a:p>
                  </a:txBody>
                  <a:tcPr marL="68580" marR="68580" marT="0" marB="0">
                    <a:solidFill>
                      <a:schemeClr val="bg2">
                        <a:lumMod val="20000"/>
                        <a:lumOff val="80000"/>
                      </a:schemeClr>
                    </a:solidFill>
                  </a:tcPr>
                </a:tc>
                <a:tc>
                  <a:txBody>
                    <a:bodyPr/>
                    <a:lstStyle/>
                    <a:p>
                      <a:pPr>
                        <a:lnSpc>
                          <a:spcPct val="150000"/>
                        </a:lnSpc>
                        <a:spcAft>
                          <a:spcPts val="0"/>
                        </a:spcAft>
                      </a:pPr>
                      <a:r>
                        <a:rPr lang="en-IN" sz="1600">
                          <a:effectLst/>
                          <a:latin typeface="+mn-lt"/>
                          <a:ea typeface="Calibri" panose="020F0502020204030204" pitchFamily="34" charset="0"/>
                          <a:cs typeface="Tunga"/>
                        </a:rPr>
                        <a:t>B.E., M.Tech</a:t>
                      </a:r>
                    </a:p>
                  </a:txBody>
                  <a:tcPr marL="68580" marR="68580" marT="0" marB="0">
                    <a:solidFill>
                      <a:schemeClr val="bg2">
                        <a:lumMod val="20000"/>
                        <a:lumOff val="80000"/>
                      </a:schemeClr>
                    </a:solidFill>
                  </a:tcPr>
                </a:tc>
                <a:tc>
                  <a:txBody>
                    <a:bodyPr/>
                    <a:lstStyle/>
                    <a:p>
                      <a:pPr>
                        <a:lnSpc>
                          <a:spcPct val="150000"/>
                        </a:lnSpc>
                        <a:spcAft>
                          <a:spcPts val="0"/>
                        </a:spcAft>
                      </a:pPr>
                      <a:r>
                        <a:rPr lang="en-IN" sz="1600" dirty="0">
                          <a:effectLst/>
                          <a:latin typeface="+mn-lt"/>
                          <a:ea typeface="Calibri" panose="020F0502020204030204" pitchFamily="34" charset="0"/>
                          <a:cs typeface="Tunga"/>
                        </a:rPr>
                        <a:t>Assistant Professor</a:t>
                      </a:r>
                    </a:p>
                  </a:txBody>
                  <a:tcPr marL="68580" marR="68580" marT="0" marB="0">
                    <a:solidFill>
                      <a:schemeClr val="bg2">
                        <a:lumMod val="20000"/>
                        <a:lumOff val="80000"/>
                      </a:schemeClr>
                    </a:solidFill>
                  </a:tcPr>
                </a:tc>
                <a:tc>
                  <a:txBody>
                    <a:bodyPr/>
                    <a:lstStyle/>
                    <a:p>
                      <a:pPr>
                        <a:lnSpc>
                          <a:spcPct val="150000"/>
                        </a:lnSpc>
                        <a:spcAft>
                          <a:spcPts val="0"/>
                        </a:spcAft>
                      </a:pPr>
                      <a:r>
                        <a:rPr lang="en-IN" sz="1200" b="1" dirty="0" smtClean="0">
                          <a:effectLst/>
                          <a:latin typeface="+mn-lt"/>
                          <a:ea typeface="Calibri" panose="020F0502020204030204" pitchFamily="34" charset="0"/>
                          <a:cs typeface="Tunga"/>
                        </a:rPr>
                        <a:t>Digital Electronics</a:t>
                      </a:r>
                      <a:endParaRPr lang="en-IN" sz="1200" b="1" dirty="0">
                        <a:effectLst/>
                        <a:latin typeface="+mn-lt"/>
                        <a:ea typeface="Calibri" panose="020F0502020204030204" pitchFamily="34" charset="0"/>
                        <a:cs typeface="Tunga"/>
                      </a:endParaRPr>
                    </a:p>
                  </a:txBody>
                  <a:tcPr marL="68580" marR="68580" marT="0" marB="0">
                    <a:solidFill>
                      <a:schemeClr val="bg2">
                        <a:lumMod val="20000"/>
                        <a:lumOff val="80000"/>
                      </a:schemeClr>
                    </a:solidFill>
                  </a:tcPr>
                </a:tc>
                <a:tc>
                  <a:txBody>
                    <a:bodyPr/>
                    <a:lstStyle/>
                    <a:p>
                      <a:pPr>
                        <a:lnSpc>
                          <a:spcPct val="150000"/>
                        </a:lnSpc>
                        <a:spcAft>
                          <a:spcPts val="0"/>
                        </a:spcAft>
                      </a:pPr>
                      <a:r>
                        <a:rPr lang="en-IN" sz="1600" dirty="0" smtClean="0">
                          <a:effectLst/>
                          <a:latin typeface="+mn-lt"/>
                          <a:ea typeface="Calibri" panose="020F0502020204030204" pitchFamily="34" charset="0"/>
                          <a:cs typeface="Tunga"/>
                        </a:rPr>
                        <a:t>03.02.2021</a:t>
                      </a:r>
                      <a:endParaRPr lang="en-IN" sz="1600" dirty="0">
                        <a:effectLst/>
                        <a:latin typeface="+mn-lt"/>
                        <a:ea typeface="Calibri" panose="020F0502020204030204" pitchFamily="34" charset="0"/>
                        <a:cs typeface="Tunga"/>
                      </a:endParaRPr>
                    </a:p>
                  </a:txBody>
                  <a:tcPr marL="68580" marR="68580" marT="0" marB="0">
                    <a:solidFill>
                      <a:schemeClr val="bg2">
                        <a:lumMod val="20000"/>
                        <a:lumOff val="80000"/>
                      </a:schemeClr>
                    </a:solidFill>
                  </a:tcPr>
                </a:tc>
                <a:tc>
                  <a:txBody>
                    <a:bodyPr/>
                    <a:lstStyle/>
                    <a:p>
                      <a:pPr marL="0" marR="0" indent="0" algn="ctr" defTabSz="914400" rtl="0" eaLnBrk="1" fontAlgn="auto" latinLnBrk="0" hangingPunct="1">
                        <a:lnSpc>
                          <a:spcPct val="150000"/>
                        </a:lnSpc>
                        <a:spcBef>
                          <a:spcPts val="0"/>
                        </a:spcBef>
                        <a:spcAft>
                          <a:spcPts val="0"/>
                        </a:spcAft>
                        <a:buClrTx/>
                        <a:buSzTx/>
                        <a:buFontTx/>
                        <a:buNone/>
                        <a:tabLst/>
                        <a:defRPr/>
                      </a:pPr>
                      <a:r>
                        <a:rPr lang="en-IN" sz="1600" dirty="0" smtClean="0">
                          <a:effectLst/>
                          <a:latin typeface="+mn-lt"/>
                          <a:ea typeface="Calibri" panose="020F0502020204030204" pitchFamily="34" charset="0"/>
                          <a:cs typeface="Tunga"/>
                        </a:rPr>
                        <a:t>Regular</a:t>
                      </a:r>
                    </a:p>
                  </a:txBody>
                  <a:tcPr marL="68580" marR="68580" marT="0" marB="0">
                    <a:solidFill>
                      <a:schemeClr val="bg2">
                        <a:lumMod val="20000"/>
                        <a:lumOff val="80000"/>
                      </a:schemeClr>
                    </a:solidFill>
                  </a:tcPr>
                </a:tc>
                <a:extLst>
                  <a:ext uri="{0D108BD9-81ED-4DB2-BD59-A6C34878D82A}">
                    <a16:rowId xmlns:a16="http://schemas.microsoft.com/office/drawing/2014/main" xmlns="" val="10014"/>
                  </a:ext>
                </a:extLst>
              </a:tr>
            </a:tbl>
          </a:graphicData>
        </a:graphic>
      </p:graphicFrame>
    </p:spTree>
    <p:extLst>
      <p:ext uri="{BB962C8B-B14F-4D97-AF65-F5344CB8AC3E}">
        <p14:creationId xmlns:p14="http://schemas.microsoft.com/office/powerpoint/2010/main" val="68802111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 y="0"/>
            <a:ext cx="1415442" cy="6858000"/>
          </a:xfrm>
          <a:prstGeom prst="rect">
            <a:avLst/>
          </a:prstGeom>
          <a:solidFill>
            <a:schemeClr val="accent4">
              <a:lumMod val="20000"/>
              <a:lumOff val="8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 name="Rectangle 4"/>
          <p:cNvSpPr/>
          <p:nvPr/>
        </p:nvSpPr>
        <p:spPr>
          <a:xfrm>
            <a:off x="1415442" y="6538586"/>
            <a:ext cx="9870510" cy="319414"/>
          </a:xfrm>
          <a:prstGeom prst="rect">
            <a:avLst/>
          </a:prstGeom>
          <a:solidFill>
            <a:schemeClr val="accent4">
              <a:lumMod val="20000"/>
              <a:lumOff val="8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C00000"/>
                </a:solidFill>
              </a:rPr>
              <a:t>Department of Electronics and Communication Engineering</a:t>
            </a:r>
            <a:endParaRPr lang="en-IN" b="1" dirty="0">
              <a:solidFill>
                <a:srgbClr val="C00000"/>
              </a:solidFill>
            </a:endParaRPr>
          </a:p>
        </p:txBody>
      </p:sp>
      <p:sp>
        <p:nvSpPr>
          <p:cNvPr id="6" name="Rectangle 5"/>
          <p:cNvSpPr/>
          <p:nvPr/>
        </p:nvSpPr>
        <p:spPr>
          <a:xfrm>
            <a:off x="1240077" y="0"/>
            <a:ext cx="175364" cy="6858000"/>
          </a:xfrm>
          <a:prstGeom prst="rect">
            <a:avLst/>
          </a:prstGeom>
          <a:solidFill>
            <a:srgbClr val="C0000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 name="Rounded Rectangle 6"/>
          <p:cNvSpPr/>
          <p:nvPr/>
        </p:nvSpPr>
        <p:spPr>
          <a:xfrm>
            <a:off x="11586575" y="6538586"/>
            <a:ext cx="488515" cy="319414"/>
          </a:xfrm>
          <a:prstGeom prst="roundRect">
            <a:avLst/>
          </a:prstGeom>
          <a:solidFill>
            <a:srgbClr val="C00000"/>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solidFill>
              </a:rPr>
              <a:t>42</a:t>
            </a:r>
            <a:endParaRPr lang="en-IN" dirty="0">
              <a:solidFill>
                <a:schemeClr val="bg1"/>
              </a:solidFill>
            </a:endParaRPr>
          </a:p>
        </p:txBody>
      </p:sp>
      <p:cxnSp>
        <p:nvCxnSpPr>
          <p:cNvPr id="11" name="Straight Connector 10"/>
          <p:cNvCxnSpPr/>
          <p:nvPr/>
        </p:nvCxnSpPr>
        <p:spPr>
          <a:xfrm flipV="1">
            <a:off x="1791222" y="759629"/>
            <a:ext cx="10039610" cy="12527"/>
          </a:xfrm>
          <a:prstGeom prst="line">
            <a:avLst/>
          </a:prstGeom>
          <a:ln w="38100"/>
        </p:spPr>
        <p:style>
          <a:lnRef idx="3">
            <a:schemeClr val="accent2"/>
          </a:lnRef>
          <a:fillRef idx="0">
            <a:schemeClr val="accent2"/>
          </a:fillRef>
          <a:effectRef idx="2">
            <a:schemeClr val="accent2"/>
          </a:effectRef>
          <a:fontRef idx="minor">
            <a:schemeClr val="tx1"/>
          </a:fontRef>
        </p:style>
      </p:cxnSp>
      <p:pic>
        <p:nvPicPr>
          <p:cNvPr id="21"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1033" y="116632"/>
            <a:ext cx="1026591" cy="960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ectangle 11"/>
          <p:cNvSpPr/>
          <p:nvPr/>
        </p:nvSpPr>
        <p:spPr>
          <a:xfrm>
            <a:off x="1791222" y="116632"/>
            <a:ext cx="10039610" cy="523220"/>
          </a:xfrm>
          <a:prstGeom prst="rect">
            <a:avLst/>
          </a:prstGeom>
        </p:spPr>
        <p:txBody>
          <a:bodyPr wrap="square">
            <a:spAutoFit/>
          </a:bodyPr>
          <a:lstStyle/>
          <a:p>
            <a:pPr algn="ctr"/>
            <a:r>
              <a:rPr lang="en-IN" sz="2800" b="1" dirty="0" smtClean="0">
                <a:solidFill>
                  <a:srgbClr val="002060"/>
                </a:solidFill>
                <a:latin typeface="Times New Roman" pitchFamily="18" charset="0"/>
                <a:cs typeface="Times New Roman" pitchFamily="18" charset="0"/>
              </a:rPr>
              <a:t>Criterion 5 -  Faculty Information and Contribution</a:t>
            </a:r>
            <a:endParaRPr lang="en-IN" sz="2800" b="1" dirty="0">
              <a:solidFill>
                <a:srgbClr val="002060"/>
              </a:solidFill>
              <a:latin typeface="Times New Roman" pitchFamily="18" charset="0"/>
              <a:cs typeface="Times New Roman" pitchFamily="18" charset="0"/>
            </a:endParaRPr>
          </a:p>
        </p:txBody>
      </p:sp>
      <p:graphicFrame>
        <p:nvGraphicFramePr>
          <p:cNvPr id="2" name="Table 1"/>
          <p:cNvGraphicFramePr>
            <a:graphicFrameLocks noGrp="1"/>
          </p:cNvGraphicFramePr>
          <p:nvPr>
            <p:extLst>
              <p:ext uri="{D42A27DB-BD31-4B8C-83A1-F6EECF244321}">
                <p14:modId xmlns:p14="http://schemas.microsoft.com/office/powerpoint/2010/main" val="928162897"/>
              </p:ext>
            </p:extLst>
          </p:nvPr>
        </p:nvGraphicFramePr>
        <p:xfrm>
          <a:off x="1693332" y="1211536"/>
          <a:ext cx="6570134" cy="4434928"/>
        </p:xfrm>
        <a:graphic>
          <a:graphicData uri="http://schemas.openxmlformats.org/drawingml/2006/table">
            <a:tbl>
              <a:tblPr firstRow="1" firstCol="1" bandRow="1">
                <a:tableStyleId>{69CF1AB2-1976-4502-BF36-3FF5EA218861}</a:tableStyleId>
              </a:tblPr>
              <a:tblGrid>
                <a:gridCol w="1263139"/>
                <a:gridCol w="1170398"/>
                <a:gridCol w="1839992"/>
                <a:gridCol w="2296605"/>
              </a:tblGrid>
              <a:tr h="537421">
                <a:tc>
                  <a:txBody>
                    <a:bodyPr/>
                    <a:lstStyle/>
                    <a:p>
                      <a:pPr algn="ctr">
                        <a:lnSpc>
                          <a:spcPct val="150000"/>
                        </a:lnSpc>
                        <a:spcAft>
                          <a:spcPts val="1000"/>
                        </a:spcAft>
                      </a:pPr>
                      <a:r>
                        <a:rPr lang="en-IN" sz="1400" dirty="0">
                          <a:effectLst/>
                        </a:rPr>
                        <a:t>Description</a:t>
                      </a:r>
                      <a:endParaRPr lang="en-IN" sz="1400" dirty="0">
                        <a:effectLst/>
                        <a:latin typeface="Calibri"/>
                        <a:ea typeface="Calibri"/>
                        <a:cs typeface="Times New Roman"/>
                      </a:endParaRPr>
                    </a:p>
                  </a:txBody>
                  <a:tcPr marL="68580" marR="68580" marT="0" marB="0" anchor="ctr">
                    <a:solidFill>
                      <a:schemeClr val="accent4">
                        <a:lumMod val="60000"/>
                        <a:lumOff val="40000"/>
                      </a:schemeClr>
                    </a:solidFill>
                  </a:tcPr>
                </a:tc>
                <a:tc>
                  <a:txBody>
                    <a:bodyPr/>
                    <a:lstStyle/>
                    <a:p>
                      <a:pPr algn="ctr">
                        <a:lnSpc>
                          <a:spcPct val="150000"/>
                        </a:lnSpc>
                        <a:spcAft>
                          <a:spcPts val="1000"/>
                        </a:spcAft>
                      </a:pPr>
                      <a:r>
                        <a:rPr lang="en-IN" sz="1400" dirty="0">
                          <a:effectLst/>
                        </a:rPr>
                        <a:t>CAY (2020-21)</a:t>
                      </a:r>
                      <a:endParaRPr lang="en-IN" sz="1400" dirty="0">
                        <a:effectLst/>
                        <a:latin typeface="Calibri"/>
                        <a:ea typeface="Calibri"/>
                        <a:cs typeface="Times New Roman"/>
                      </a:endParaRPr>
                    </a:p>
                  </a:txBody>
                  <a:tcPr marL="68580" marR="68580" marT="0" marB="0" anchor="ctr">
                    <a:solidFill>
                      <a:schemeClr val="accent4">
                        <a:lumMod val="60000"/>
                        <a:lumOff val="40000"/>
                      </a:schemeClr>
                    </a:solidFill>
                  </a:tcPr>
                </a:tc>
                <a:tc>
                  <a:txBody>
                    <a:bodyPr/>
                    <a:lstStyle/>
                    <a:p>
                      <a:pPr algn="ctr">
                        <a:lnSpc>
                          <a:spcPct val="150000"/>
                        </a:lnSpc>
                        <a:spcAft>
                          <a:spcPts val="1000"/>
                        </a:spcAft>
                      </a:pPr>
                      <a:r>
                        <a:rPr lang="en-IN" sz="1400" dirty="0">
                          <a:effectLst/>
                        </a:rPr>
                        <a:t>CAY M1 (2019-20)</a:t>
                      </a:r>
                      <a:endParaRPr lang="en-IN" sz="1400" dirty="0">
                        <a:effectLst/>
                        <a:latin typeface="Calibri"/>
                        <a:ea typeface="Calibri"/>
                        <a:cs typeface="Times New Roman"/>
                      </a:endParaRPr>
                    </a:p>
                  </a:txBody>
                  <a:tcPr marL="68580" marR="68580" marT="0" marB="0" anchor="ctr">
                    <a:solidFill>
                      <a:schemeClr val="accent4">
                        <a:lumMod val="60000"/>
                        <a:lumOff val="40000"/>
                      </a:schemeClr>
                    </a:solidFill>
                  </a:tcPr>
                </a:tc>
                <a:tc>
                  <a:txBody>
                    <a:bodyPr/>
                    <a:lstStyle/>
                    <a:p>
                      <a:pPr algn="ctr">
                        <a:lnSpc>
                          <a:spcPct val="150000"/>
                        </a:lnSpc>
                        <a:spcAft>
                          <a:spcPts val="1000"/>
                        </a:spcAft>
                      </a:pPr>
                      <a:r>
                        <a:rPr lang="en-IN" sz="1400" dirty="0">
                          <a:effectLst/>
                        </a:rPr>
                        <a:t>CAY M2 (2018-19)</a:t>
                      </a:r>
                      <a:endParaRPr lang="en-IN" sz="1400" dirty="0">
                        <a:effectLst/>
                        <a:latin typeface="Calibri"/>
                        <a:ea typeface="Calibri"/>
                        <a:cs typeface="Times New Roman"/>
                      </a:endParaRPr>
                    </a:p>
                  </a:txBody>
                  <a:tcPr marL="68580" marR="68580" marT="0" marB="0" anchor="ctr">
                    <a:solidFill>
                      <a:schemeClr val="accent4">
                        <a:lumMod val="60000"/>
                        <a:lumOff val="40000"/>
                      </a:schemeClr>
                    </a:solidFill>
                  </a:tcPr>
                </a:tc>
              </a:tr>
              <a:tr h="1076618">
                <a:tc>
                  <a:txBody>
                    <a:bodyPr/>
                    <a:lstStyle/>
                    <a:p>
                      <a:pPr algn="ctr">
                        <a:lnSpc>
                          <a:spcPct val="100000"/>
                        </a:lnSpc>
                        <a:spcAft>
                          <a:spcPts val="0"/>
                        </a:spcAft>
                      </a:pPr>
                      <a:r>
                        <a:rPr lang="en-IN" sz="1400" dirty="0">
                          <a:effectLst/>
                        </a:rPr>
                        <a:t>Total no. of students in the department.</a:t>
                      </a:r>
                      <a:endParaRPr lang="en-IN" sz="1400" dirty="0">
                        <a:effectLst/>
                        <a:latin typeface="Calibri"/>
                        <a:ea typeface="Calibri"/>
                        <a:cs typeface="Times New Roman"/>
                      </a:endParaRPr>
                    </a:p>
                  </a:txBody>
                  <a:tcPr marL="68580" marR="68580" marT="0" marB="0" anchor="ctr">
                    <a:solidFill>
                      <a:schemeClr val="accent6">
                        <a:lumMod val="20000"/>
                        <a:lumOff val="80000"/>
                      </a:schemeClr>
                    </a:solidFill>
                  </a:tcPr>
                </a:tc>
                <a:tc>
                  <a:txBody>
                    <a:bodyPr/>
                    <a:lstStyle/>
                    <a:p>
                      <a:pPr algn="ctr">
                        <a:lnSpc>
                          <a:spcPct val="100000"/>
                        </a:lnSpc>
                        <a:spcAft>
                          <a:spcPts val="0"/>
                        </a:spcAft>
                      </a:pPr>
                      <a:r>
                        <a:rPr lang="en-IN" sz="1400" b="1" dirty="0">
                          <a:effectLst/>
                        </a:rPr>
                        <a:t>412</a:t>
                      </a:r>
                    </a:p>
                    <a:p>
                      <a:pPr algn="ctr">
                        <a:lnSpc>
                          <a:spcPct val="100000"/>
                        </a:lnSpc>
                        <a:spcAft>
                          <a:spcPts val="0"/>
                        </a:spcAft>
                      </a:pPr>
                      <a:r>
                        <a:rPr lang="en-IN" sz="1400" b="1" dirty="0">
                          <a:effectLst/>
                        </a:rPr>
                        <a:t>(total UG+PG)</a:t>
                      </a:r>
                      <a:endParaRPr lang="en-IN" sz="1400" b="1" dirty="0">
                        <a:effectLst/>
                        <a:latin typeface="Calibri"/>
                        <a:ea typeface="Calibri"/>
                        <a:cs typeface="Times New Roman"/>
                      </a:endParaRPr>
                    </a:p>
                  </a:txBody>
                  <a:tcPr marL="68580" marR="68580" marT="0" marB="0" anchor="ctr">
                    <a:solidFill>
                      <a:schemeClr val="accent4">
                        <a:lumMod val="20000"/>
                        <a:lumOff val="80000"/>
                      </a:schemeClr>
                    </a:solidFill>
                  </a:tcPr>
                </a:tc>
                <a:tc>
                  <a:txBody>
                    <a:bodyPr/>
                    <a:lstStyle/>
                    <a:p>
                      <a:pPr algn="ctr">
                        <a:lnSpc>
                          <a:spcPct val="100000"/>
                        </a:lnSpc>
                        <a:spcAft>
                          <a:spcPts val="0"/>
                        </a:spcAft>
                      </a:pPr>
                      <a:r>
                        <a:rPr lang="en-IN" sz="1400" b="1" dirty="0">
                          <a:effectLst/>
                        </a:rPr>
                        <a:t>439 </a:t>
                      </a:r>
                    </a:p>
                    <a:p>
                      <a:pPr algn="ctr">
                        <a:lnSpc>
                          <a:spcPct val="100000"/>
                        </a:lnSpc>
                        <a:spcAft>
                          <a:spcPts val="0"/>
                        </a:spcAft>
                      </a:pPr>
                      <a:r>
                        <a:rPr lang="en-IN" sz="1400" b="1" dirty="0">
                          <a:effectLst/>
                        </a:rPr>
                        <a:t>(total UG+PG)</a:t>
                      </a:r>
                      <a:endParaRPr lang="en-IN" sz="1400" b="1" dirty="0">
                        <a:effectLst/>
                        <a:latin typeface="Calibri"/>
                        <a:ea typeface="Calibri"/>
                        <a:cs typeface="Times New Roman"/>
                      </a:endParaRPr>
                    </a:p>
                  </a:txBody>
                  <a:tcPr marL="68580" marR="68580" marT="0" marB="0" anchor="ctr">
                    <a:solidFill>
                      <a:schemeClr val="accent4">
                        <a:lumMod val="20000"/>
                        <a:lumOff val="80000"/>
                      </a:schemeClr>
                    </a:solidFill>
                  </a:tcPr>
                </a:tc>
                <a:tc>
                  <a:txBody>
                    <a:bodyPr/>
                    <a:lstStyle/>
                    <a:p>
                      <a:pPr algn="ctr">
                        <a:lnSpc>
                          <a:spcPct val="100000"/>
                        </a:lnSpc>
                        <a:spcAft>
                          <a:spcPts val="0"/>
                        </a:spcAft>
                      </a:pPr>
                      <a:r>
                        <a:rPr lang="en-IN" sz="1400" b="1">
                          <a:effectLst/>
                        </a:rPr>
                        <a:t>467 </a:t>
                      </a:r>
                    </a:p>
                    <a:p>
                      <a:pPr algn="ctr">
                        <a:lnSpc>
                          <a:spcPct val="100000"/>
                        </a:lnSpc>
                        <a:spcAft>
                          <a:spcPts val="0"/>
                        </a:spcAft>
                      </a:pPr>
                      <a:r>
                        <a:rPr lang="en-IN" sz="1400" b="1">
                          <a:effectLst/>
                        </a:rPr>
                        <a:t>(total UG+PG)</a:t>
                      </a:r>
                      <a:endParaRPr lang="en-IN" sz="1400" b="1">
                        <a:effectLst/>
                        <a:latin typeface="Calibri"/>
                        <a:ea typeface="Calibri"/>
                        <a:cs typeface="Times New Roman"/>
                      </a:endParaRPr>
                    </a:p>
                  </a:txBody>
                  <a:tcPr marL="68580" marR="68580" marT="0" marB="0" anchor="ctr">
                    <a:solidFill>
                      <a:schemeClr val="accent4">
                        <a:lumMod val="20000"/>
                        <a:lumOff val="80000"/>
                      </a:schemeClr>
                    </a:solidFill>
                  </a:tcPr>
                </a:tc>
              </a:tr>
              <a:tr h="759572">
                <a:tc>
                  <a:txBody>
                    <a:bodyPr/>
                    <a:lstStyle/>
                    <a:p>
                      <a:pPr algn="ctr">
                        <a:lnSpc>
                          <a:spcPct val="100000"/>
                        </a:lnSpc>
                        <a:spcAft>
                          <a:spcPts val="0"/>
                        </a:spcAft>
                      </a:pPr>
                      <a:r>
                        <a:rPr lang="en-IN" sz="1400" dirty="0">
                          <a:effectLst/>
                        </a:rPr>
                        <a:t>No. of Faculty in the department</a:t>
                      </a:r>
                      <a:endParaRPr lang="en-IN" sz="1400" dirty="0">
                        <a:effectLst/>
                        <a:latin typeface="Calibri"/>
                        <a:ea typeface="Calibri"/>
                        <a:cs typeface="Times New Roman"/>
                      </a:endParaRPr>
                    </a:p>
                  </a:txBody>
                  <a:tcPr marL="68580" marR="68580" marT="0" marB="0" anchor="ctr">
                    <a:solidFill>
                      <a:schemeClr val="accent6">
                        <a:lumMod val="20000"/>
                        <a:lumOff val="80000"/>
                      </a:schemeClr>
                    </a:solidFill>
                  </a:tcPr>
                </a:tc>
                <a:tc>
                  <a:txBody>
                    <a:bodyPr/>
                    <a:lstStyle/>
                    <a:p>
                      <a:pPr algn="ctr">
                        <a:lnSpc>
                          <a:spcPct val="100000"/>
                        </a:lnSpc>
                        <a:spcAft>
                          <a:spcPts val="0"/>
                        </a:spcAft>
                      </a:pPr>
                      <a:r>
                        <a:rPr lang="en-IN" sz="1400" b="1" dirty="0">
                          <a:effectLst/>
                        </a:rPr>
                        <a:t>25</a:t>
                      </a:r>
                    </a:p>
                    <a:p>
                      <a:pPr algn="ctr">
                        <a:lnSpc>
                          <a:spcPct val="100000"/>
                        </a:lnSpc>
                        <a:spcAft>
                          <a:spcPts val="0"/>
                        </a:spcAft>
                      </a:pPr>
                      <a:r>
                        <a:rPr lang="en-IN" sz="1400" b="1" dirty="0">
                          <a:effectLst/>
                        </a:rPr>
                        <a:t>(F1)</a:t>
                      </a:r>
                      <a:endParaRPr lang="en-IN" sz="1400" b="1" dirty="0">
                        <a:effectLst/>
                        <a:latin typeface="Calibri"/>
                        <a:ea typeface="Calibri"/>
                        <a:cs typeface="Times New Roman"/>
                      </a:endParaRPr>
                    </a:p>
                  </a:txBody>
                  <a:tcPr marL="68580" marR="68580" marT="0" marB="0" anchor="ctr">
                    <a:solidFill>
                      <a:schemeClr val="accent4">
                        <a:lumMod val="20000"/>
                        <a:lumOff val="80000"/>
                      </a:schemeClr>
                    </a:solidFill>
                  </a:tcPr>
                </a:tc>
                <a:tc>
                  <a:txBody>
                    <a:bodyPr/>
                    <a:lstStyle/>
                    <a:p>
                      <a:pPr algn="ctr">
                        <a:lnSpc>
                          <a:spcPct val="100000"/>
                        </a:lnSpc>
                        <a:spcAft>
                          <a:spcPts val="0"/>
                        </a:spcAft>
                      </a:pPr>
                      <a:r>
                        <a:rPr lang="en-IN" sz="1400" b="1" dirty="0">
                          <a:effectLst/>
                        </a:rPr>
                        <a:t>25</a:t>
                      </a:r>
                    </a:p>
                    <a:p>
                      <a:pPr algn="ctr">
                        <a:lnSpc>
                          <a:spcPct val="100000"/>
                        </a:lnSpc>
                        <a:spcAft>
                          <a:spcPts val="0"/>
                        </a:spcAft>
                      </a:pPr>
                      <a:r>
                        <a:rPr lang="en-IN" sz="1400" b="1" dirty="0">
                          <a:effectLst/>
                        </a:rPr>
                        <a:t>(F2)</a:t>
                      </a:r>
                      <a:endParaRPr lang="en-IN" sz="1400" b="1" dirty="0">
                        <a:effectLst/>
                        <a:latin typeface="Calibri"/>
                        <a:ea typeface="Calibri"/>
                        <a:cs typeface="Times New Roman"/>
                      </a:endParaRPr>
                    </a:p>
                  </a:txBody>
                  <a:tcPr marL="68580" marR="68580" marT="0" marB="0" anchor="ctr">
                    <a:solidFill>
                      <a:schemeClr val="accent4">
                        <a:lumMod val="20000"/>
                        <a:lumOff val="80000"/>
                      </a:schemeClr>
                    </a:solidFill>
                  </a:tcPr>
                </a:tc>
                <a:tc>
                  <a:txBody>
                    <a:bodyPr/>
                    <a:lstStyle/>
                    <a:p>
                      <a:pPr algn="ctr">
                        <a:lnSpc>
                          <a:spcPct val="100000"/>
                        </a:lnSpc>
                        <a:spcAft>
                          <a:spcPts val="0"/>
                        </a:spcAft>
                      </a:pPr>
                      <a:r>
                        <a:rPr lang="en-IN" sz="1400" b="1" dirty="0">
                          <a:effectLst/>
                        </a:rPr>
                        <a:t>22 </a:t>
                      </a:r>
                    </a:p>
                    <a:p>
                      <a:pPr algn="ctr">
                        <a:lnSpc>
                          <a:spcPct val="100000"/>
                        </a:lnSpc>
                        <a:spcAft>
                          <a:spcPts val="0"/>
                        </a:spcAft>
                      </a:pPr>
                      <a:r>
                        <a:rPr lang="en-IN" sz="1400" b="1" dirty="0">
                          <a:effectLst/>
                        </a:rPr>
                        <a:t>(F3)</a:t>
                      </a:r>
                      <a:endParaRPr lang="en-IN" sz="1400" b="1" dirty="0">
                        <a:effectLst/>
                        <a:latin typeface="Calibri"/>
                        <a:ea typeface="Calibri"/>
                        <a:cs typeface="Times New Roman"/>
                      </a:endParaRPr>
                    </a:p>
                  </a:txBody>
                  <a:tcPr marL="68580" marR="68580" marT="0" marB="0" anchor="ctr">
                    <a:solidFill>
                      <a:schemeClr val="accent4">
                        <a:lumMod val="20000"/>
                        <a:lumOff val="80000"/>
                      </a:schemeClr>
                    </a:solidFill>
                  </a:tcPr>
                </a:tc>
              </a:tr>
              <a:tr h="704938">
                <a:tc>
                  <a:txBody>
                    <a:bodyPr/>
                    <a:lstStyle/>
                    <a:p>
                      <a:pPr algn="ctr">
                        <a:lnSpc>
                          <a:spcPct val="100000"/>
                        </a:lnSpc>
                        <a:spcAft>
                          <a:spcPts val="0"/>
                        </a:spcAft>
                      </a:pPr>
                      <a:r>
                        <a:rPr lang="en-IN" sz="1400">
                          <a:effectLst/>
                        </a:rPr>
                        <a:t>Student faculty ratio(SFR)</a:t>
                      </a:r>
                      <a:endParaRPr lang="en-IN" sz="1400">
                        <a:effectLst/>
                        <a:latin typeface="Calibri"/>
                        <a:ea typeface="Calibri"/>
                        <a:cs typeface="Times New Roman"/>
                      </a:endParaRPr>
                    </a:p>
                  </a:txBody>
                  <a:tcPr marL="68580" marR="68580" marT="0" marB="0" anchor="ctr">
                    <a:solidFill>
                      <a:schemeClr val="accent6">
                        <a:lumMod val="20000"/>
                        <a:lumOff val="80000"/>
                      </a:schemeClr>
                    </a:solidFill>
                  </a:tcPr>
                </a:tc>
                <a:tc>
                  <a:txBody>
                    <a:bodyPr/>
                    <a:lstStyle/>
                    <a:p>
                      <a:pPr algn="ctr">
                        <a:lnSpc>
                          <a:spcPct val="100000"/>
                        </a:lnSpc>
                        <a:spcAft>
                          <a:spcPts val="0"/>
                        </a:spcAft>
                      </a:pPr>
                      <a:r>
                        <a:rPr lang="en-IN" sz="1400" b="1" dirty="0">
                          <a:effectLst/>
                        </a:rPr>
                        <a:t>16.48 (SFR1=S1/F1)</a:t>
                      </a:r>
                      <a:endParaRPr lang="en-IN" sz="1400" b="1" dirty="0">
                        <a:effectLst/>
                        <a:latin typeface="Calibri"/>
                        <a:ea typeface="Calibri"/>
                        <a:cs typeface="Times New Roman"/>
                      </a:endParaRPr>
                    </a:p>
                  </a:txBody>
                  <a:tcPr marL="68580" marR="68580" marT="0" marB="0" anchor="ctr">
                    <a:solidFill>
                      <a:schemeClr val="accent4">
                        <a:lumMod val="20000"/>
                        <a:lumOff val="80000"/>
                      </a:schemeClr>
                    </a:solidFill>
                  </a:tcPr>
                </a:tc>
                <a:tc>
                  <a:txBody>
                    <a:bodyPr/>
                    <a:lstStyle/>
                    <a:p>
                      <a:pPr algn="ctr">
                        <a:lnSpc>
                          <a:spcPct val="100000"/>
                        </a:lnSpc>
                        <a:spcAft>
                          <a:spcPts val="0"/>
                        </a:spcAft>
                      </a:pPr>
                      <a:r>
                        <a:rPr lang="en-IN" sz="1400" b="1" dirty="0">
                          <a:effectLst/>
                        </a:rPr>
                        <a:t>17.56 </a:t>
                      </a:r>
                    </a:p>
                    <a:p>
                      <a:pPr algn="ctr">
                        <a:lnSpc>
                          <a:spcPct val="100000"/>
                        </a:lnSpc>
                        <a:spcAft>
                          <a:spcPts val="0"/>
                        </a:spcAft>
                      </a:pPr>
                      <a:r>
                        <a:rPr lang="en-IN" sz="1400" b="1" dirty="0">
                          <a:effectLst/>
                        </a:rPr>
                        <a:t>(SFR2=S2/F2)</a:t>
                      </a:r>
                      <a:endParaRPr lang="en-IN" sz="1400" b="1" dirty="0">
                        <a:effectLst/>
                        <a:latin typeface="Calibri"/>
                        <a:ea typeface="Calibri"/>
                        <a:cs typeface="Times New Roman"/>
                      </a:endParaRPr>
                    </a:p>
                  </a:txBody>
                  <a:tcPr marL="68580" marR="68580" marT="0" marB="0" anchor="ctr">
                    <a:solidFill>
                      <a:schemeClr val="accent4">
                        <a:lumMod val="20000"/>
                        <a:lumOff val="80000"/>
                      </a:schemeClr>
                    </a:solidFill>
                  </a:tcPr>
                </a:tc>
                <a:tc>
                  <a:txBody>
                    <a:bodyPr/>
                    <a:lstStyle/>
                    <a:p>
                      <a:pPr algn="ctr">
                        <a:lnSpc>
                          <a:spcPct val="100000"/>
                        </a:lnSpc>
                        <a:spcAft>
                          <a:spcPts val="0"/>
                        </a:spcAft>
                      </a:pPr>
                      <a:r>
                        <a:rPr lang="en-IN" sz="1400" b="1" dirty="0">
                          <a:effectLst/>
                        </a:rPr>
                        <a:t>21.22                     </a:t>
                      </a:r>
                      <a:endParaRPr lang="en-IN" sz="1400" b="1" dirty="0" smtClean="0">
                        <a:effectLst/>
                      </a:endParaRPr>
                    </a:p>
                    <a:p>
                      <a:pPr algn="ctr">
                        <a:lnSpc>
                          <a:spcPct val="100000"/>
                        </a:lnSpc>
                        <a:spcAft>
                          <a:spcPts val="0"/>
                        </a:spcAft>
                      </a:pPr>
                      <a:r>
                        <a:rPr lang="en-IN" sz="1400" b="1" dirty="0" smtClean="0">
                          <a:effectLst/>
                        </a:rPr>
                        <a:t>(</a:t>
                      </a:r>
                      <a:r>
                        <a:rPr lang="en-IN" sz="1400" b="1" dirty="0">
                          <a:effectLst/>
                        </a:rPr>
                        <a:t>SFR3=S3/F3)</a:t>
                      </a:r>
                      <a:endParaRPr lang="en-IN" sz="1400" b="1" dirty="0">
                        <a:effectLst/>
                        <a:latin typeface="Calibri"/>
                        <a:ea typeface="Calibri"/>
                        <a:cs typeface="Times New Roman"/>
                      </a:endParaRPr>
                    </a:p>
                  </a:txBody>
                  <a:tcPr marL="68580" marR="68580" marT="0" marB="0" anchor="ctr">
                    <a:solidFill>
                      <a:schemeClr val="accent4">
                        <a:lumMod val="20000"/>
                        <a:lumOff val="80000"/>
                      </a:schemeClr>
                    </a:solidFill>
                  </a:tcPr>
                </a:tc>
              </a:tr>
              <a:tr h="976593">
                <a:tc>
                  <a:txBody>
                    <a:bodyPr/>
                    <a:lstStyle/>
                    <a:p>
                      <a:pPr algn="ctr">
                        <a:lnSpc>
                          <a:spcPct val="150000"/>
                        </a:lnSpc>
                        <a:spcAft>
                          <a:spcPts val="1000"/>
                        </a:spcAft>
                      </a:pPr>
                      <a:r>
                        <a:rPr lang="en-IN" sz="1800" b="1" dirty="0">
                          <a:solidFill>
                            <a:srgbClr val="C00000"/>
                          </a:solidFill>
                          <a:effectLst/>
                        </a:rPr>
                        <a:t>Average SFR</a:t>
                      </a:r>
                      <a:endParaRPr lang="en-IN" sz="1800" b="1" dirty="0">
                        <a:solidFill>
                          <a:srgbClr val="C00000"/>
                        </a:solidFill>
                        <a:effectLst/>
                        <a:latin typeface="Calibri"/>
                        <a:ea typeface="Calibri"/>
                        <a:cs typeface="Times New Roman"/>
                      </a:endParaRPr>
                    </a:p>
                  </a:txBody>
                  <a:tcPr marL="68580" marR="68580" marT="0" marB="0" anchor="ctr">
                    <a:solidFill>
                      <a:schemeClr val="accent2">
                        <a:lumMod val="20000"/>
                        <a:lumOff val="80000"/>
                      </a:schemeClr>
                    </a:solidFill>
                  </a:tcPr>
                </a:tc>
                <a:tc gridSpan="3">
                  <a:txBody>
                    <a:bodyPr/>
                    <a:lstStyle/>
                    <a:p>
                      <a:pPr algn="ctr">
                        <a:lnSpc>
                          <a:spcPct val="150000"/>
                        </a:lnSpc>
                        <a:spcAft>
                          <a:spcPts val="1000"/>
                        </a:spcAft>
                      </a:pPr>
                      <a:r>
                        <a:rPr lang="en-IN" sz="1800" b="1" dirty="0">
                          <a:solidFill>
                            <a:srgbClr val="C00000"/>
                          </a:solidFill>
                          <a:effectLst/>
                        </a:rPr>
                        <a:t>18.42 </a:t>
                      </a:r>
                      <a:r>
                        <a:rPr lang="en-IN" sz="1800" b="1" dirty="0" smtClean="0">
                          <a:solidFill>
                            <a:srgbClr val="C00000"/>
                          </a:solidFill>
                          <a:effectLst/>
                        </a:rPr>
                        <a:t>   </a:t>
                      </a:r>
                      <a:r>
                        <a:rPr lang="en-IN" sz="1800" b="1" dirty="0" smtClean="0">
                          <a:solidFill>
                            <a:srgbClr val="002060"/>
                          </a:solidFill>
                          <a:effectLst/>
                        </a:rPr>
                        <a:t>(SFR= (</a:t>
                      </a:r>
                      <a:r>
                        <a:rPr lang="en-IN" sz="1800" b="1" dirty="0">
                          <a:solidFill>
                            <a:srgbClr val="002060"/>
                          </a:solidFill>
                          <a:effectLst/>
                        </a:rPr>
                        <a:t>SFR1+SFR2+SFR3)/</a:t>
                      </a:r>
                      <a:r>
                        <a:rPr lang="en-IN" sz="1800" b="1" dirty="0" smtClean="0">
                          <a:solidFill>
                            <a:srgbClr val="002060"/>
                          </a:solidFill>
                          <a:effectLst/>
                        </a:rPr>
                        <a:t>3)</a:t>
                      </a:r>
                      <a:endParaRPr lang="en-IN" sz="1800" b="1" dirty="0">
                        <a:solidFill>
                          <a:srgbClr val="002060"/>
                        </a:solidFill>
                        <a:effectLst/>
                        <a:latin typeface="Calibri"/>
                        <a:ea typeface="Calibri"/>
                        <a:cs typeface="Times New Roman"/>
                      </a:endParaRPr>
                    </a:p>
                  </a:txBody>
                  <a:tcPr marL="68580" marR="68580" marT="0" marB="0" anchor="ctr">
                    <a:solidFill>
                      <a:schemeClr val="accent2">
                        <a:lumMod val="20000"/>
                        <a:lumOff val="80000"/>
                      </a:schemeClr>
                    </a:solidFill>
                  </a:tcPr>
                </a:tc>
                <a:tc hMerge="1">
                  <a:txBody>
                    <a:bodyPr/>
                    <a:lstStyle/>
                    <a:p>
                      <a:endParaRPr lang="en-IN"/>
                    </a:p>
                  </a:txBody>
                  <a:tcPr/>
                </a:tc>
                <a:tc hMerge="1">
                  <a:txBody>
                    <a:bodyPr/>
                    <a:lstStyle/>
                    <a:p>
                      <a:endParaRPr lang="en-IN"/>
                    </a:p>
                  </a:txBody>
                  <a:tcPr/>
                </a:tc>
              </a:tr>
              <a:tr h="379786">
                <a:tc gridSpan="4">
                  <a:txBody>
                    <a:bodyPr/>
                    <a:lstStyle/>
                    <a:p>
                      <a:pPr algn="ctr">
                        <a:lnSpc>
                          <a:spcPct val="150000"/>
                        </a:lnSpc>
                        <a:spcAft>
                          <a:spcPts val="1000"/>
                        </a:spcAft>
                      </a:pPr>
                      <a:r>
                        <a:rPr lang="en-IN" sz="1400" dirty="0">
                          <a:effectLst/>
                        </a:rPr>
                        <a:t>F=Total number of Faculty Members in the department(excluding first year faculty)</a:t>
                      </a:r>
                      <a:endParaRPr lang="en-IN" sz="1400" dirty="0">
                        <a:effectLst/>
                        <a:latin typeface="Calibri"/>
                        <a:ea typeface="Calibri"/>
                        <a:cs typeface="Times New Roman"/>
                      </a:endParaRPr>
                    </a:p>
                  </a:txBody>
                  <a:tcPr marL="68580" marR="68580" marT="0" marB="0" anchor="ctr">
                    <a:solidFill>
                      <a:schemeClr val="bg2">
                        <a:lumMod val="90000"/>
                      </a:schemeClr>
                    </a:solidFill>
                  </a:tcPr>
                </a:tc>
                <a:tc hMerge="1">
                  <a:txBody>
                    <a:bodyPr/>
                    <a:lstStyle/>
                    <a:p>
                      <a:endParaRPr lang="en-IN"/>
                    </a:p>
                  </a:txBody>
                  <a:tcPr/>
                </a:tc>
                <a:tc hMerge="1">
                  <a:txBody>
                    <a:bodyPr/>
                    <a:lstStyle/>
                    <a:p>
                      <a:endParaRPr lang="en-IN"/>
                    </a:p>
                  </a:txBody>
                  <a:tcPr/>
                </a:tc>
                <a:tc hMerge="1">
                  <a:txBody>
                    <a:bodyPr/>
                    <a:lstStyle/>
                    <a:p>
                      <a:endParaRPr lang="en-IN"/>
                    </a:p>
                  </a:txBody>
                  <a:tcPr/>
                </a:tc>
              </a:tr>
            </a:tbl>
          </a:graphicData>
        </a:graphic>
      </p:graphicFrame>
      <p:sp>
        <p:nvSpPr>
          <p:cNvPr id="17" name="Title 1"/>
          <p:cNvSpPr txBox="1">
            <a:spLocks/>
          </p:cNvSpPr>
          <p:nvPr/>
        </p:nvSpPr>
        <p:spPr>
          <a:xfrm>
            <a:off x="8459394" y="863228"/>
            <a:ext cx="3522561" cy="339039"/>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600" b="1" dirty="0">
                <a:solidFill>
                  <a:srgbClr val="C00000"/>
                </a:solidFill>
                <a:latin typeface="+mn-lt"/>
              </a:rPr>
              <a:t>FACULTY CADRE </a:t>
            </a:r>
          </a:p>
        </p:txBody>
      </p:sp>
      <p:graphicFrame>
        <p:nvGraphicFramePr>
          <p:cNvPr id="18" name="Content Placeholder 3"/>
          <p:cNvGraphicFramePr>
            <a:graphicFrameLocks/>
          </p:cNvGraphicFramePr>
          <p:nvPr>
            <p:extLst>
              <p:ext uri="{D42A27DB-BD31-4B8C-83A1-F6EECF244321}">
                <p14:modId xmlns:p14="http://schemas.microsoft.com/office/powerpoint/2010/main" val="1569301952"/>
              </p:ext>
            </p:extLst>
          </p:nvPr>
        </p:nvGraphicFramePr>
        <p:xfrm>
          <a:off x="8459394" y="1202267"/>
          <a:ext cx="3566560" cy="2103360"/>
        </p:xfrm>
        <a:graphic>
          <a:graphicData uri="http://schemas.openxmlformats.org/drawingml/2006/table">
            <a:tbl>
              <a:tblPr firstRow="1" bandRow="1">
                <a:tableStyleId>{F2DE63D5-997A-4646-A377-4702673A728D}</a:tableStyleId>
              </a:tblPr>
              <a:tblGrid>
                <a:gridCol w="781026">
                  <a:extLst>
                    <a:ext uri="{9D8B030D-6E8A-4147-A177-3AD203B41FA5}">
                      <a16:colId xmlns="" xmlns:a16="http://schemas.microsoft.com/office/drawing/2014/main" val="20000"/>
                    </a:ext>
                  </a:extLst>
                </a:gridCol>
                <a:gridCol w="838200">
                  <a:extLst>
                    <a:ext uri="{9D8B030D-6E8A-4147-A177-3AD203B41FA5}">
                      <a16:colId xmlns="" xmlns:a16="http://schemas.microsoft.com/office/drawing/2014/main" val="20001"/>
                    </a:ext>
                  </a:extLst>
                </a:gridCol>
                <a:gridCol w="904803">
                  <a:extLst>
                    <a:ext uri="{9D8B030D-6E8A-4147-A177-3AD203B41FA5}">
                      <a16:colId xmlns="" xmlns:a16="http://schemas.microsoft.com/office/drawing/2014/main" val="20002"/>
                    </a:ext>
                  </a:extLst>
                </a:gridCol>
                <a:gridCol w="1042531">
                  <a:extLst>
                    <a:ext uri="{9D8B030D-6E8A-4147-A177-3AD203B41FA5}">
                      <a16:colId xmlns="" xmlns:a16="http://schemas.microsoft.com/office/drawing/2014/main" val="20003"/>
                    </a:ext>
                  </a:extLst>
                </a:gridCol>
              </a:tblGrid>
              <a:tr h="614177">
                <a:tc>
                  <a:txBody>
                    <a:bodyPr/>
                    <a:lstStyle>
                      <a:lvl1pPr marL="0" algn="l" defTabSz="914400" rtl="0" eaLnBrk="1" latinLnBrk="0" hangingPunct="1">
                        <a:defRPr sz="1800" b="1" kern="1200">
                          <a:solidFill>
                            <a:schemeClr val="lt1"/>
                          </a:solidFill>
                          <a:latin typeface="Calibri"/>
                          <a:ea typeface=""/>
                          <a:cs typeface=""/>
                        </a:defRPr>
                      </a:lvl1pPr>
                      <a:lvl2pPr marL="457200" algn="l" defTabSz="914400" rtl="0" eaLnBrk="1" latinLnBrk="0" hangingPunct="1">
                        <a:defRPr sz="1800" b="1" kern="1200">
                          <a:solidFill>
                            <a:schemeClr val="lt1"/>
                          </a:solidFill>
                          <a:latin typeface="Calibri"/>
                          <a:ea typeface=""/>
                          <a:cs typeface=""/>
                        </a:defRPr>
                      </a:lvl2pPr>
                      <a:lvl3pPr marL="914400" algn="l" defTabSz="914400" rtl="0" eaLnBrk="1" latinLnBrk="0" hangingPunct="1">
                        <a:defRPr sz="1800" b="1" kern="1200">
                          <a:solidFill>
                            <a:schemeClr val="lt1"/>
                          </a:solidFill>
                          <a:latin typeface="Calibri"/>
                          <a:ea typeface=""/>
                          <a:cs typeface=""/>
                        </a:defRPr>
                      </a:lvl3pPr>
                      <a:lvl4pPr marL="1371600" algn="l" defTabSz="914400" rtl="0" eaLnBrk="1" latinLnBrk="0" hangingPunct="1">
                        <a:defRPr sz="1800" b="1" kern="1200">
                          <a:solidFill>
                            <a:schemeClr val="lt1"/>
                          </a:solidFill>
                          <a:latin typeface="Calibri"/>
                          <a:ea typeface=""/>
                          <a:cs typeface=""/>
                        </a:defRPr>
                      </a:lvl4pPr>
                      <a:lvl5pPr marL="1828800" algn="l" defTabSz="914400" rtl="0" eaLnBrk="1" latinLnBrk="0" hangingPunct="1">
                        <a:defRPr sz="1800" b="1" kern="1200">
                          <a:solidFill>
                            <a:schemeClr val="lt1"/>
                          </a:solidFill>
                          <a:latin typeface="Calibri"/>
                          <a:ea typeface=""/>
                          <a:cs typeface=""/>
                        </a:defRPr>
                      </a:lvl5pPr>
                      <a:lvl6pPr marL="2286000" algn="l" defTabSz="914400" rtl="0" eaLnBrk="1" latinLnBrk="0" hangingPunct="1">
                        <a:defRPr sz="1800" b="1" kern="1200">
                          <a:solidFill>
                            <a:schemeClr val="lt1"/>
                          </a:solidFill>
                          <a:latin typeface="Calibri"/>
                          <a:ea typeface=""/>
                          <a:cs typeface=""/>
                        </a:defRPr>
                      </a:lvl6pPr>
                      <a:lvl7pPr marL="2743200" algn="l" defTabSz="914400" rtl="0" eaLnBrk="1" latinLnBrk="0" hangingPunct="1">
                        <a:defRPr sz="1800" b="1" kern="1200">
                          <a:solidFill>
                            <a:schemeClr val="lt1"/>
                          </a:solidFill>
                          <a:latin typeface="Calibri"/>
                          <a:ea typeface=""/>
                          <a:cs typeface=""/>
                        </a:defRPr>
                      </a:lvl7pPr>
                      <a:lvl8pPr marL="3200400" algn="l" defTabSz="914400" rtl="0" eaLnBrk="1" latinLnBrk="0" hangingPunct="1">
                        <a:defRPr sz="1800" b="1" kern="1200">
                          <a:solidFill>
                            <a:schemeClr val="lt1"/>
                          </a:solidFill>
                          <a:latin typeface="Calibri"/>
                          <a:ea typeface=""/>
                          <a:cs typeface=""/>
                        </a:defRPr>
                      </a:lvl8pPr>
                      <a:lvl9pPr marL="3657600" algn="l" defTabSz="914400" rtl="0" eaLnBrk="1" latinLnBrk="0" hangingPunct="1">
                        <a:defRPr sz="1800" b="1" kern="1200">
                          <a:solidFill>
                            <a:schemeClr val="lt1"/>
                          </a:solidFill>
                          <a:latin typeface="Calibri"/>
                          <a:ea typeface=""/>
                          <a:cs typeface=""/>
                        </a:defRPr>
                      </a:lvl9pPr>
                    </a:lstStyle>
                    <a:p>
                      <a:pPr marL="0" marR="0" algn="ctr">
                        <a:lnSpc>
                          <a:spcPct val="107000"/>
                        </a:lnSpc>
                        <a:spcBef>
                          <a:spcPts val="0"/>
                        </a:spcBef>
                        <a:spcAft>
                          <a:spcPts val="0"/>
                        </a:spcAft>
                      </a:pPr>
                      <a:r>
                        <a:rPr lang="en-US" sz="1400" dirty="0">
                          <a:effectLst/>
                        </a:rPr>
                        <a:t>Years</a:t>
                      </a:r>
                      <a:endParaRPr lang="en-US" sz="1400" dirty="0">
                        <a:solidFill>
                          <a:sysClr val="windowText" lastClr="000000"/>
                        </a:solidFill>
                        <a:effectLst/>
                        <a:latin typeface="Lucida Sans" panose="020B0602030504020204" pitchFamily="34" charset="0"/>
                        <a:ea typeface="Calibri"/>
                        <a:cs typeface="Times New Roman"/>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lvl1pPr marL="0" algn="l" defTabSz="914400" rtl="0" eaLnBrk="1" latinLnBrk="0" hangingPunct="1">
                        <a:defRPr sz="1800" b="1" kern="1200">
                          <a:solidFill>
                            <a:schemeClr val="lt1"/>
                          </a:solidFill>
                          <a:latin typeface="Calibri"/>
                          <a:ea typeface=""/>
                          <a:cs typeface=""/>
                        </a:defRPr>
                      </a:lvl1pPr>
                      <a:lvl2pPr marL="457200" algn="l" defTabSz="914400" rtl="0" eaLnBrk="1" latinLnBrk="0" hangingPunct="1">
                        <a:defRPr sz="1800" b="1" kern="1200">
                          <a:solidFill>
                            <a:schemeClr val="lt1"/>
                          </a:solidFill>
                          <a:latin typeface="Calibri"/>
                          <a:ea typeface=""/>
                          <a:cs typeface=""/>
                        </a:defRPr>
                      </a:lvl2pPr>
                      <a:lvl3pPr marL="914400" algn="l" defTabSz="914400" rtl="0" eaLnBrk="1" latinLnBrk="0" hangingPunct="1">
                        <a:defRPr sz="1800" b="1" kern="1200">
                          <a:solidFill>
                            <a:schemeClr val="lt1"/>
                          </a:solidFill>
                          <a:latin typeface="Calibri"/>
                          <a:ea typeface=""/>
                          <a:cs typeface=""/>
                        </a:defRPr>
                      </a:lvl3pPr>
                      <a:lvl4pPr marL="1371600" algn="l" defTabSz="914400" rtl="0" eaLnBrk="1" latinLnBrk="0" hangingPunct="1">
                        <a:defRPr sz="1800" b="1" kern="1200">
                          <a:solidFill>
                            <a:schemeClr val="lt1"/>
                          </a:solidFill>
                          <a:latin typeface="Calibri"/>
                          <a:ea typeface=""/>
                          <a:cs typeface=""/>
                        </a:defRPr>
                      </a:lvl4pPr>
                      <a:lvl5pPr marL="1828800" algn="l" defTabSz="914400" rtl="0" eaLnBrk="1" latinLnBrk="0" hangingPunct="1">
                        <a:defRPr sz="1800" b="1" kern="1200">
                          <a:solidFill>
                            <a:schemeClr val="lt1"/>
                          </a:solidFill>
                          <a:latin typeface="Calibri"/>
                          <a:ea typeface=""/>
                          <a:cs typeface=""/>
                        </a:defRPr>
                      </a:lvl5pPr>
                      <a:lvl6pPr marL="2286000" algn="l" defTabSz="914400" rtl="0" eaLnBrk="1" latinLnBrk="0" hangingPunct="1">
                        <a:defRPr sz="1800" b="1" kern="1200">
                          <a:solidFill>
                            <a:schemeClr val="lt1"/>
                          </a:solidFill>
                          <a:latin typeface="Calibri"/>
                          <a:ea typeface=""/>
                          <a:cs typeface=""/>
                        </a:defRPr>
                      </a:lvl6pPr>
                      <a:lvl7pPr marL="2743200" algn="l" defTabSz="914400" rtl="0" eaLnBrk="1" latinLnBrk="0" hangingPunct="1">
                        <a:defRPr sz="1800" b="1" kern="1200">
                          <a:solidFill>
                            <a:schemeClr val="lt1"/>
                          </a:solidFill>
                          <a:latin typeface="Calibri"/>
                          <a:ea typeface=""/>
                          <a:cs typeface=""/>
                        </a:defRPr>
                      </a:lvl7pPr>
                      <a:lvl8pPr marL="3200400" algn="l" defTabSz="914400" rtl="0" eaLnBrk="1" latinLnBrk="0" hangingPunct="1">
                        <a:defRPr sz="1800" b="1" kern="1200">
                          <a:solidFill>
                            <a:schemeClr val="lt1"/>
                          </a:solidFill>
                          <a:latin typeface="Calibri"/>
                          <a:ea typeface=""/>
                          <a:cs typeface=""/>
                        </a:defRPr>
                      </a:lvl8pPr>
                      <a:lvl9pPr marL="3657600" algn="l" defTabSz="914400" rtl="0" eaLnBrk="1" latinLnBrk="0" hangingPunct="1">
                        <a:defRPr sz="1800" b="1" kern="1200">
                          <a:solidFill>
                            <a:schemeClr val="lt1"/>
                          </a:solidFill>
                          <a:latin typeface="Calibri"/>
                          <a:ea typeface=""/>
                          <a:cs typeface=""/>
                        </a:defRPr>
                      </a:lvl9pPr>
                    </a:lstStyle>
                    <a:p>
                      <a:pPr marL="0" marR="0" algn="ctr">
                        <a:lnSpc>
                          <a:spcPct val="107000"/>
                        </a:lnSpc>
                        <a:spcBef>
                          <a:spcPts val="0"/>
                        </a:spcBef>
                        <a:spcAft>
                          <a:spcPts val="0"/>
                        </a:spcAft>
                      </a:pPr>
                      <a:r>
                        <a:rPr lang="en-US" sz="1400" dirty="0">
                          <a:effectLst/>
                        </a:rPr>
                        <a:t>Professor</a:t>
                      </a:r>
                      <a:endParaRPr lang="en-US" sz="1400" dirty="0">
                        <a:solidFill>
                          <a:sysClr val="windowText" lastClr="000000"/>
                        </a:solidFill>
                        <a:effectLst/>
                        <a:latin typeface="Lucida Sans" panose="020B0602030504020204" pitchFamily="34" charset="0"/>
                        <a:ea typeface="Calibri"/>
                        <a:cs typeface="Times New Roman"/>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lvl1pPr marL="0" algn="l" defTabSz="914400" rtl="0" eaLnBrk="1" latinLnBrk="0" hangingPunct="1">
                        <a:defRPr sz="1800" b="1" kern="1200">
                          <a:solidFill>
                            <a:schemeClr val="lt1"/>
                          </a:solidFill>
                          <a:latin typeface="Calibri"/>
                          <a:ea typeface=""/>
                          <a:cs typeface=""/>
                        </a:defRPr>
                      </a:lvl1pPr>
                      <a:lvl2pPr marL="457200" algn="l" defTabSz="914400" rtl="0" eaLnBrk="1" latinLnBrk="0" hangingPunct="1">
                        <a:defRPr sz="1800" b="1" kern="1200">
                          <a:solidFill>
                            <a:schemeClr val="lt1"/>
                          </a:solidFill>
                          <a:latin typeface="Calibri"/>
                          <a:ea typeface=""/>
                          <a:cs typeface=""/>
                        </a:defRPr>
                      </a:lvl2pPr>
                      <a:lvl3pPr marL="914400" algn="l" defTabSz="914400" rtl="0" eaLnBrk="1" latinLnBrk="0" hangingPunct="1">
                        <a:defRPr sz="1800" b="1" kern="1200">
                          <a:solidFill>
                            <a:schemeClr val="lt1"/>
                          </a:solidFill>
                          <a:latin typeface="Calibri"/>
                          <a:ea typeface=""/>
                          <a:cs typeface=""/>
                        </a:defRPr>
                      </a:lvl3pPr>
                      <a:lvl4pPr marL="1371600" algn="l" defTabSz="914400" rtl="0" eaLnBrk="1" latinLnBrk="0" hangingPunct="1">
                        <a:defRPr sz="1800" b="1" kern="1200">
                          <a:solidFill>
                            <a:schemeClr val="lt1"/>
                          </a:solidFill>
                          <a:latin typeface="Calibri"/>
                          <a:ea typeface=""/>
                          <a:cs typeface=""/>
                        </a:defRPr>
                      </a:lvl4pPr>
                      <a:lvl5pPr marL="1828800" algn="l" defTabSz="914400" rtl="0" eaLnBrk="1" latinLnBrk="0" hangingPunct="1">
                        <a:defRPr sz="1800" b="1" kern="1200">
                          <a:solidFill>
                            <a:schemeClr val="lt1"/>
                          </a:solidFill>
                          <a:latin typeface="Calibri"/>
                          <a:ea typeface=""/>
                          <a:cs typeface=""/>
                        </a:defRPr>
                      </a:lvl5pPr>
                      <a:lvl6pPr marL="2286000" algn="l" defTabSz="914400" rtl="0" eaLnBrk="1" latinLnBrk="0" hangingPunct="1">
                        <a:defRPr sz="1800" b="1" kern="1200">
                          <a:solidFill>
                            <a:schemeClr val="lt1"/>
                          </a:solidFill>
                          <a:latin typeface="Calibri"/>
                          <a:ea typeface=""/>
                          <a:cs typeface=""/>
                        </a:defRPr>
                      </a:lvl6pPr>
                      <a:lvl7pPr marL="2743200" algn="l" defTabSz="914400" rtl="0" eaLnBrk="1" latinLnBrk="0" hangingPunct="1">
                        <a:defRPr sz="1800" b="1" kern="1200">
                          <a:solidFill>
                            <a:schemeClr val="lt1"/>
                          </a:solidFill>
                          <a:latin typeface="Calibri"/>
                          <a:ea typeface=""/>
                          <a:cs typeface=""/>
                        </a:defRPr>
                      </a:lvl7pPr>
                      <a:lvl8pPr marL="3200400" algn="l" defTabSz="914400" rtl="0" eaLnBrk="1" latinLnBrk="0" hangingPunct="1">
                        <a:defRPr sz="1800" b="1" kern="1200">
                          <a:solidFill>
                            <a:schemeClr val="lt1"/>
                          </a:solidFill>
                          <a:latin typeface="Calibri"/>
                          <a:ea typeface=""/>
                          <a:cs typeface=""/>
                        </a:defRPr>
                      </a:lvl8pPr>
                      <a:lvl9pPr marL="3657600" algn="l" defTabSz="914400" rtl="0" eaLnBrk="1" latinLnBrk="0" hangingPunct="1">
                        <a:defRPr sz="1800" b="1" kern="1200">
                          <a:solidFill>
                            <a:schemeClr val="lt1"/>
                          </a:solidFill>
                          <a:latin typeface="Calibri"/>
                          <a:ea typeface=""/>
                          <a:cs typeface=""/>
                        </a:defRPr>
                      </a:lvl9pPr>
                    </a:lstStyle>
                    <a:p>
                      <a:pPr marL="0" marR="0" algn="ctr">
                        <a:lnSpc>
                          <a:spcPct val="107000"/>
                        </a:lnSpc>
                        <a:spcBef>
                          <a:spcPts val="0"/>
                        </a:spcBef>
                        <a:spcAft>
                          <a:spcPts val="0"/>
                        </a:spcAft>
                      </a:pPr>
                      <a:r>
                        <a:rPr lang="en-US" sz="1400" dirty="0">
                          <a:effectLst/>
                        </a:rPr>
                        <a:t>Assoc.</a:t>
                      </a:r>
                      <a:r>
                        <a:rPr lang="en-US" sz="1400" baseline="0" dirty="0">
                          <a:effectLst/>
                        </a:rPr>
                        <a:t> Professor</a:t>
                      </a:r>
                      <a:endParaRPr lang="en-US" sz="1400" dirty="0">
                        <a:solidFill>
                          <a:sysClr val="windowText" lastClr="000000"/>
                        </a:solidFill>
                        <a:effectLst/>
                        <a:latin typeface="Lucida Sans" panose="020B0602030504020204" pitchFamily="34" charset="0"/>
                        <a:ea typeface="Calibri"/>
                        <a:cs typeface="Times New Roman"/>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dirty="0">
                          <a:effectLst/>
                        </a:rPr>
                        <a:t>Asst.</a:t>
                      </a:r>
                      <a:r>
                        <a:rPr lang="en-US" sz="1400" baseline="0" dirty="0">
                          <a:effectLst/>
                        </a:rPr>
                        <a:t> Professor</a:t>
                      </a:r>
                      <a:endParaRPr lang="en-US" sz="1400" b="1" dirty="0">
                        <a:solidFill>
                          <a:sysClr val="windowText" lastClr="000000"/>
                        </a:solidFill>
                        <a:effectLst/>
                        <a:latin typeface="Lucida Sans" panose="020B0602030504020204" pitchFamily="34" charset="0"/>
                        <a:ea typeface="Calibri"/>
                        <a:cs typeface="Times New Roman"/>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0"/>
                  </a:ext>
                </a:extLst>
              </a:tr>
              <a:tr h="370404">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marL="0" marR="0" algn="ctr">
                        <a:lnSpc>
                          <a:spcPct val="107000"/>
                        </a:lnSpc>
                        <a:spcBef>
                          <a:spcPts val="0"/>
                        </a:spcBef>
                        <a:spcAft>
                          <a:spcPts val="0"/>
                        </a:spcAft>
                      </a:pPr>
                      <a:r>
                        <a:rPr lang="en-US" sz="1400" b="1" dirty="0" smtClean="0">
                          <a:effectLst/>
                        </a:rPr>
                        <a:t>2020-21</a:t>
                      </a:r>
                      <a:endParaRPr lang="en-US" sz="1400" b="1" dirty="0">
                        <a:solidFill>
                          <a:srgbClr val="FF0000"/>
                        </a:solidFill>
                        <a:effectLst/>
                        <a:latin typeface="Lucida Sans" panose="020B0602030504020204" pitchFamily="34" charset="0"/>
                        <a:ea typeface="Calibri"/>
                        <a:cs typeface="Times New Roman"/>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marL="0" marR="0" algn="ctr">
                        <a:lnSpc>
                          <a:spcPct val="107000"/>
                        </a:lnSpc>
                        <a:spcBef>
                          <a:spcPts val="0"/>
                        </a:spcBef>
                        <a:spcAft>
                          <a:spcPts val="0"/>
                        </a:spcAft>
                      </a:pPr>
                      <a:r>
                        <a:rPr lang="en-US" sz="1400" b="1" dirty="0">
                          <a:effectLst/>
                        </a:rPr>
                        <a:t>2</a:t>
                      </a:r>
                      <a:endParaRPr lang="en-US" sz="1400" b="1" dirty="0">
                        <a:effectLst/>
                        <a:latin typeface="Lucida Sans" panose="020B0602030504020204" pitchFamily="34" charset="0"/>
                        <a:ea typeface="Calibri"/>
                        <a:cs typeface="Times New Roman"/>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marL="0" marR="0" algn="ctr">
                        <a:lnSpc>
                          <a:spcPct val="107000"/>
                        </a:lnSpc>
                        <a:spcBef>
                          <a:spcPts val="0"/>
                        </a:spcBef>
                        <a:spcAft>
                          <a:spcPts val="0"/>
                        </a:spcAft>
                      </a:pPr>
                      <a:r>
                        <a:rPr lang="en-US" sz="1400" b="1" dirty="0">
                          <a:effectLst/>
                        </a:rPr>
                        <a:t>2</a:t>
                      </a:r>
                      <a:endParaRPr lang="en-US" sz="1400" b="1" dirty="0">
                        <a:effectLst/>
                        <a:latin typeface="Lucida Sans" panose="020B0602030504020204" pitchFamily="34" charset="0"/>
                        <a:ea typeface="Calibri"/>
                        <a:cs typeface="Times New Roman"/>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b="1" dirty="0" smtClean="0">
                          <a:effectLst/>
                        </a:rPr>
                        <a:t>24</a:t>
                      </a:r>
                      <a:endParaRPr lang="en-US" sz="1400" b="1" dirty="0">
                        <a:effectLst/>
                        <a:latin typeface="Lucida Sans" panose="020B0602030504020204" pitchFamily="34" charset="0"/>
                        <a:ea typeface="Calibri"/>
                        <a:cs typeface="Times New Roman"/>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1"/>
                  </a:ext>
                </a:extLst>
              </a:tr>
              <a:tr h="392432">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marL="0" marR="0" algn="ctr">
                        <a:lnSpc>
                          <a:spcPct val="107000"/>
                        </a:lnSpc>
                        <a:spcBef>
                          <a:spcPts val="0"/>
                        </a:spcBef>
                        <a:spcAft>
                          <a:spcPts val="0"/>
                        </a:spcAft>
                      </a:pPr>
                      <a:r>
                        <a:rPr lang="en-US" sz="1400" b="1" dirty="0">
                          <a:effectLst/>
                        </a:rPr>
                        <a:t>2019-20</a:t>
                      </a:r>
                      <a:endParaRPr lang="en-US" sz="1400" b="1" dirty="0">
                        <a:solidFill>
                          <a:srgbClr val="FF0000"/>
                        </a:solidFill>
                        <a:effectLst/>
                        <a:latin typeface="Lucida Sans" panose="020B0602030504020204" pitchFamily="34" charset="0"/>
                        <a:ea typeface="Calibri"/>
                        <a:cs typeface="Times New Roman"/>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marL="0" marR="0" algn="ctr">
                        <a:lnSpc>
                          <a:spcPct val="107000"/>
                        </a:lnSpc>
                        <a:spcBef>
                          <a:spcPts val="0"/>
                        </a:spcBef>
                        <a:spcAft>
                          <a:spcPts val="0"/>
                        </a:spcAft>
                      </a:pPr>
                      <a:r>
                        <a:rPr lang="en-US" sz="1400" b="1" dirty="0">
                          <a:effectLst/>
                        </a:rPr>
                        <a:t>2</a:t>
                      </a:r>
                      <a:endParaRPr lang="en-US" sz="1400" b="1" dirty="0">
                        <a:effectLst/>
                        <a:latin typeface="Lucida Sans" panose="020B0602030504020204" pitchFamily="34" charset="0"/>
                        <a:ea typeface="Calibri"/>
                        <a:cs typeface="Times New Roman"/>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marL="0" marR="0" algn="ctr">
                        <a:lnSpc>
                          <a:spcPct val="107000"/>
                        </a:lnSpc>
                        <a:spcBef>
                          <a:spcPts val="0"/>
                        </a:spcBef>
                        <a:spcAft>
                          <a:spcPts val="0"/>
                        </a:spcAft>
                      </a:pPr>
                      <a:r>
                        <a:rPr lang="en-US" sz="1400" b="1" dirty="0">
                          <a:effectLst/>
                        </a:rPr>
                        <a:t>2</a:t>
                      </a:r>
                      <a:endParaRPr lang="en-US" sz="1400" b="1" dirty="0">
                        <a:effectLst/>
                        <a:latin typeface="Lucida Sans" panose="020B0602030504020204" pitchFamily="34" charset="0"/>
                        <a:ea typeface="Calibri"/>
                        <a:cs typeface="Times New Roman"/>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b="1" dirty="0" smtClean="0">
                          <a:effectLst/>
                        </a:rPr>
                        <a:t>24</a:t>
                      </a:r>
                      <a:endParaRPr lang="en-US" sz="1400" b="1" dirty="0">
                        <a:effectLst/>
                        <a:latin typeface="Lucida Sans" panose="020B0602030504020204" pitchFamily="34" charset="0"/>
                        <a:ea typeface="Calibri"/>
                        <a:cs typeface="Times New Roman"/>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2"/>
                  </a:ext>
                </a:extLst>
              </a:tr>
              <a:tr h="327026">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marL="0" marR="0" algn="ctr">
                        <a:lnSpc>
                          <a:spcPct val="107000"/>
                        </a:lnSpc>
                        <a:spcBef>
                          <a:spcPts val="0"/>
                        </a:spcBef>
                        <a:spcAft>
                          <a:spcPts val="0"/>
                        </a:spcAft>
                      </a:pPr>
                      <a:r>
                        <a:rPr lang="en-US" sz="1400" b="1" dirty="0">
                          <a:effectLst/>
                        </a:rPr>
                        <a:t>2018-19</a:t>
                      </a:r>
                      <a:endParaRPr lang="en-US" sz="1400" b="1" dirty="0">
                        <a:solidFill>
                          <a:srgbClr val="FF0000"/>
                        </a:solidFill>
                        <a:effectLst/>
                        <a:latin typeface="Lucida Sans" panose="020B0602030504020204" pitchFamily="34" charset="0"/>
                        <a:ea typeface="Calibri"/>
                        <a:cs typeface="Times New Roman"/>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marL="0" marR="0" algn="ctr">
                        <a:lnSpc>
                          <a:spcPct val="107000"/>
                        </a:lnSpc>
                        <a:spcBef>
                          <a:spcPts val="0"/>
                        </a:spcBef>
                        <a:spcAft>
                          <a:spcPts val="0"/>
                        </a:spcAft>
                      </a:pPr>
                      <a:r>
                        <a:rPr lang="en-US" sz="1400" b="1" dirty="0">
                          <a:effectLst/>
                        </a:rPr>
                        <a:t>1</a:t>
                      </a:r>
                      <a:endParaRPr lang="en-US" sz="1400" b="1" dirty="0">
                        <a:effectLst/>
                        <a:latin typeface="Lucida Sans" panose="020B0602030504020204" pitchFamily="34" charset="0"/>
                        <a:ea typeface="Calibri"/>
                        <a:cs typeface="Times New Roman"/>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marL="0" marR="0" algn="ctr">
                        <a:lnSpc>
                          <a:spcPct val="107000"/>
                        </a:lnSpc>
                        <a:spcBef>
                          <a:spcPts val="0"/>
                        </a:spcBef>
                        <a:spcAft>
                          <a:spcPts val="0"/>
                        </a:spcAft>
                      </a:pPr>
                      <a:r>
                        <a:rPr lang="en-US" sz="1400" b="1" dirty="0">
                          <a:effectLst/>
                        </a:rPr>
                        <a:t>2</a:t>
                      </a:r>
                      <a:endParaRPr lang="en-US" sz="1400" b="1" dirty="0">
                        <a:effectLst/>
                        <a:latin typeface="Lucida Sans" panose="020B0602030504020204" pitchFamily="34" charset="0"/>
                        <a:ea typeface="Calibri"/>
                        <a:cs typeface="Times New Roman"/>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b="1" dirty="0" smtClean="0">
                          <a:effectLst/>
                          <a:latin typeface="+mn-lt"/>
                          <a:ea typeface="+mn-ea"/>
                          <a:cs typeface="+mn-cs"/>
                        </a:rPr>
                        <a:t>22</a:t>
                      </a:r>
                      <a:endParaRPr lang="en-US" sz="1400" b="1" dirty="0">
                        <a:effectLst/>
                        <a:latin typeface="Lucida Sans" panose="020B0602030504020204" pitchFamily="34" charset="0"/>
                        <a:ea typeface="Calibri"/>
                        <a:cs typeface="Times New Roman"/>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3"/>
                  </a:ext>
                </a:extLst>
              </a:tr>
              <a:tr h="399321">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marL="0" marR="0" algn="ctr">
                        <a:lnSpc>
                          <a:spcPct val="107000"/>
                        </a:lnSpc>
                        <a:spcBef>
                          <a:spcPts val="0"/>
                        </a:spcBef>
                        <a:spcAft>
                          <a:spcPts val="0"/>
                        </a:spcAft>
                      </a:pPr>
                      <a:r>
                        <a:rPr lang="en-US" sz="1400" b="1" dirty="0" smtClean="0">
                          <a:effectLst/>
                        </a:rPr>
                        <a:t>2017-18</a:t>
                      </a:r>
                      <a:endParaRPr lang="en-US" sz="1400" b="1" dirty="0">
                        <a:solidFill>
                          <a:srgbClr val="FF0000"/>
                        </a:solidFill>
                        <a:effectLst/>
                        <a:latin typeface="Lucida Sans" panose="020B0602030504020204" pitchFamily="34" charset="0"/>
                        <a:ea typeface="Calibri"/>
                        <a:cs typeface="Times New Roman"/>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marL="0" marR="0" algn="ctr">
                        <a:lnSpc>
                          <a:spcPct val="107000"/>
                        </a:lnSpc>
                        <a:spcBef>
                          <a:spcPts val="0"/>
                        </a:spcBef>
                        <a:spcAft>
                          <a:spcPts val="0"/>
                        </a:spcAft>
                      </a:pPr>
                      <a:r>
                        <a:rPr lang="en-US" sz="1400" b="1" dirty="0">
                          <a:effectLst/>
                        </a:rPr>
                        <a:t>1</a:t>
                      </a:r>
                      <a:endParaRPr lang="en-US" sz="1400" b="1" dirty="0">
                        <a:effectLst/>
                        <a:latin typeface="Lucida Sans" panose="020B0602030504020204" pitchFamily="34" charset="0"/>
                        <a:ea typeface="Calibri"/>
                        <a:cs typeface="Times New Roman"/>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marL="0" marR="0" algn="ctr">
                        <a:lnSpc>
                          <a:spcPct val="107000"/>
                        </a:lnSpc>
                        <a:spcBef>
                          <a:spcPts val="0"/>
                        </a:spcBef>
                        <a:spcAft>
                          <a:spcPts val="0"/>
                        </a:spcAft>
                      </a:pPr>
                      <a:r>
                        <a:rPr lang="en-US" sz="1400" b="1" dirty="0" smtClean="0">
                          <a:effectLst/>
                          <a:latin typeface="+mj-lt"/>
                          <a:ea typeface="Calibri"/>
                          <a:cs typeface="Times New Roman"/>
                        </a:rPr>
                        <a:t>0</a:t>
                      </a:r>
                      <a:endParaRPr lang="en-US" sz="1400" b="1" dirty="0">
                        <a:effectLst/>
                        <a:latin typeface="+mj-lt"/>
                        <a:ea typeface="Calibri"/>
                        <a:cs typeface="Times New Roman"/>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b="1" dirty="0" smtClean="0">
                          <a:effectLst/>
                          <a:latin typeface="+mn-lt"/>
                          <a:ea typeface="+mn-ea"/>
                          <a:cs typeface="+mn-cs"/>
                        </a:rPr>
                        <a:t>25</a:t>
                      </a:r>
                      <a:endParaRPr lang="en-US" sz="1400" b="1" dirty="0">
                        <a:effectLst/>
                        <a:latin typeface="Lucida Sans" panose="020B0602030504020204" pitchFamily="34" charset="0"/>
                        <a:ea typeface="Calibri"/>
                        <a:cs typeface="Times New Roman"/>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r>
            </a:tbl>
          </a:graphicData>
        </a:graphic>
      </p:graphicFrame>
      <p:sp>
        <p:nvSpPr>
          <p:cNvPr id="19" name="Title 1"/>
          <p:cNvSpPr txBox="1">
            <a:spLocks/>
          </p:cNvSpPr>
          <p:nvPr/>
        </p:nvSpPr>
        <p:spPr>
          <a:xfrm>
            <a:off x="8459394" y="3454557"/>
            <a:ext cx="3522561" cy="427038"/>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800" b="1" dirty="0">
                <a:solidFill>
                  <a:srgbClr val="C00000"/>
                </a:solidFill>
                <a:latin typeface="+mn-lt"/>
              </a:rPr>
              <a:t>FACULTY QUALIFICATIONS</a:t>
            </a:r>
          </a:p>
        </p:txBody>
      </p:sp>
      <p:graphicFrame>
        <p:nvGraphicFramePr>
          <p:cNvPr id="20" name="Content Placeholder 3"/>
          <p:cNvGraphicFramePr>
            <a:graphicFrameLocks/>
          </p:cNvGraphicFramePr>
          <p:nvPr>
            <p:extLst>
              <p:ext uri="{D42A27DB-BD31-4B8C-83A1-F6EECF244321}">
                <p14:modId xmlns:p14="http://schemas.microsoft.com/office/powerpoint/2010/main" val="4158956156"/>
              </p:ext>
            </p:extLst>
          </p:nvPr>
        </p:nvGraphicFramePr>
        <p:xfrm>
          <a:off x="8459394" y="3881595"/>
          <a:ext cx="3522560" cy="2016223"/>
        </p:xfrm>
        <a:graphic>
          <a:graphicData uri="http://schemas.openxmlformats.org/drawingml/2006/table">
            <a:tbl>
              <a:tblPr firstRow="1" bandRow="1">
                <a:tableStyleId>{5A111915-BE36-4E01-A7E5-04B1672EAD32}</a:tableStyleId>
              </a:tblPr>
              <a:tblGrid>
                <a:gridCol w="1311139">
                  <a:extLst>
                    <a:ext uri="{9D8B030D-6E8A-4147-A177-3AD203B41FA5}">
                      <a16:colId xmlns="" xmlns:a16="http://schemas.microsoft.com/office/drawing/2014/main" val="20000"/>
                    </a:ext>
                  </a:extLst>
                </a:gridCol>
                <a:gridCol w="1195108">
                  <a:extLst>
                    <a:ext uri="{9D8B030D-6E8A-4147-A177-3AD203B41FA5}">
                      <a16:colId xmlns="" xmlns:a16="http://schemas.microsoft.com/office/drawing/2014/main" val="20001"/>
                    </a:ext>
                  </a:extLst>
                </a:gridCol>
                <a:gridCol w="1016313">
                  <a:extLst>
                    <a:ext uri="{9D8B030D-6E8A-4147-A177-3AD203B41FA5}">
                      <a16:colId xmlns="" xmlns:a16="http://schemas.microsoft.com/office/drawing/2014/main" val="20002"/>
                    </a:ext>
                  </a:extLst>
                </a:gridCol>
              </a:tblGrid>
              <a:tr h="472552">
                <a:tc>
                  <a:txBody>
                    <a:bodyPr/>
                    <a:lstStyle>
                      <a:lvl1pPr marL="0" algn="l" defTabSz="914400" rtl="0" eaLnBrk="1" latinLnBrk="0" hangingPunct="1">
                        <a:defRPr sz="1800" b="1" kern="1200">
                          <a:solidFill>
                            <a:schemeClr val="lt1"/>
                          </a:solidFill>
                          <a:latin typeface="Calibri"/>
                          <a:ea typeface=""/>
                          <a:cs typeface=""/>
                        </a:defRPr>
                      </a:lvl1pPr>
                      <a:lvl2pPr marL="457200" algn="l" defTabSz="914400" rtl="0" eaLnBrk="1" latinLnBrk="0" hangingPunct="1">
                        <a:defRPr sz="1800" b="1" kern="1200">
                          <a:solidFill>
                            <a:schemeClr val="lt1"/>
                          </a:solidFill>
                          <a:latin typeface="Calibri"/>
                          <a:ea typeface=""/>
                          <a:cs typeface=""/>
                        </a:defRPr>
                      </a:lvl2pPr>
                      <a:lvl3pPr marL="914400" algn="l" defTabSz="914400" rtl="0" eaLnBrk="1" latinLnBrk="0" hangingPunct="1">
                        <a:defRPr sz="1800" b="1" kern="1200">
                          <a:solidFill>
                            <a:schemeClr val="lt1"/>
                          </a:solidFill>
                          <a:latin typeface="Calibri"/>
                          <a:ea typeface=""/>
                          <a:cs typeface=""/>
                        </a:defRPr>
                      </a:lvl3pPr>
                      <a:lvl4pPr marL="1371600" algn="l" defTabSz="914400" rtl="0" eaLnBrk="1" latinLnBrk="0" hangingPunct="1">
                        <a:defRPr sz="1800" b="1" kern="1200">
                          <a:solidFill>
                            <a:schemeClr val="lt1"/>
                          </a:solidFill>
                          <a:latin typeface="Calibri"/>
                          <a:ea typeface=""/>
                          <a:cs typeface=""/>
                        </a:defRPr>
                      </a:lvl4pPr>
                      <a:lvl5pPr marL="1828800" algn="l" defTabSz="914400" rtl="0" eaLnBrk="1" latinLnBrk="0" hangingPunct="1">
                        <a:defRPr sz="1800" b="1" kern="1200">
                          <a:solidFill>
                            <a:schemeClr val="lt1"/>
                          </a:solidFill>
                          <a:latin typeface="Calibri"/>
                          <a:ea typeface=""/>
                          <a:cs typeface=""/>
                        </a:defRPr>
                      </a:lvl5pPr>
                      <a:lvl6pPr marL="2286000" algn="l" defTabSz="914400" rtl="0" eaLnBrk="1" latinLnBrk="0" hangingPunct="1">
                        <a:defRPr sz="1800" b="1" kern="1200">
                          <a:solidFill>
                            <a:schemeClr val="lt1"/>
                          </a:solidFill>
                          <a:latin typeface="Calibri"/>
                          <a:ea typeface=""/>
                          <a:cs typeface=""/>
                        </a:defRPr>
                      </a:lvl6pPr>
                      <a:lvl7pPr marL="2743200" algn="l" defTabSz="914400" rtl="0" eaLnBrk="1" latinLnBrk="0" hangingPunct="1">
                        <a:defRPr sz="1800" b="1" kern="1200">
                          <a:solidFill>
                            <a:schemeClr val="lt1"/>
                          </a:solidFill>
                          <a:latin typeface="Calibri"/>
                          <a:ea typeface=""/>
                          <a:cs typeface=""/>
                        </a:defRPr>
                      </a:lvl7pPr>
                      <a:lvl8pPr marL="3200400" algn="l" defTabSz="914400" rtl="0" eaLnBrk="1" latinLnBrk="0" hangingPunct="1">
                        <a:defRPr sz="1800" b="1" kern="1200">
                          <a:solidFill>
                            <a:schemeClr val="lt1"/>
                          </a:solidFill>
                          <a:latin typeface="Calibri"/>
                          <a:ea typeface=""/>
                          <a:cs typeface=""/>
                        </a:defRPr>
                      </a:lvl8pPr>
                      <a:lvl9pPr marL="3657600" algn="l" defTabSz="914400" rtl="0" eaLnBrk="1" latinLnBrk="0" hangingPunct="1">
                        <a:defRPr sz="1800" b="1" kern="1200">
                          <a:solidFill>
                            <a:schemeClr val="lt1"/>
                          </a:solidFill>
                          <a:latin typeface="Calibri"/>
                          <a:ea typeface=""/>
                          <a:cs typeface=""/>
                        </a:defRPr>
                      </a:lvl9pPr>
                    </a:lstStyle>
                    <a:p>
                      <a:pPr marL="0" marR="0" algn="ctr">
                        <a:lnSpc>
                          <a:spcPct val="100000"/>
                        </a:lnSpc>
                        <a:spcBef>
                          <a:spcPts val="0"/>
                        </a:spcBef>
                        <a:spcAft>
                          <a:spcPts val="0"/>
                        </a:spcAft>
                      </a:pPr>
                      <a:r>
                        <a:rPr lang="en-US" sz="1800" dirty="0">
                          <a:effectLst/>
                        </a:rPr>
                        <a:t>Years</a:t>
                      </a:r>
                      <a:endParaRPr lang="en-US" sz="1800" dirty="0">
                        <a:solidFill>
                          <a:srgbClr val="C00000"/>
                        </a:solidFill>
                        <a:effectLst/>
                        <a:latin typeface="Lucida Sans" panose="020B0602030504020204" pitchFamily="34" charset="0"/>
                        <a:ea typeface="Calibri"/>
                        <a:cs typeface="Times New Roman"/>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lvl1pPr marL="0" algn="l" defTabSz="914400" rtl="0" eaLnBrk="1" latinLnBrk="0" hangingPunct="1">
                        <a:defRPr sz="1800" b="1" kern="1200">
                          <a:solidFill>
                            <a:schemeClr val="lt1"/>
                          </a:solidFill>
                          <a:latin typeface="Calibri"/>
                          <a:ea typeface=""/>
                          <a:cs typeface=""/>
                        </a:defRPr>
                      </a:lvl1pPr>
                      <a:lvl2pPr marL="457200" algn="l" defTabSz="914400" rtl="0" eaLnBrk="1" latinLnBrk="0" hangingPunct="1">
                        <a:defRPr sz="1800" b="1" kern="1200">
                          <a:solidFill>
                            <a:schemeClr val="lt1"/>
                          </a:solidFill>
                          <a:latin typeface="Calibri"/>
                          <a:ea typeface=""/>
                          <a:cs typeface=""/>
                        </a:defRPr>
                      </a:lvl2pPr>
                      <a:lvl3pPr marL="914400" algn="l" defTabSz="914400" rtl="0" eaLnBrk="1" latinLnBrk="0" hangingPunct="1">
                        <a:defRPr sz="1800" b="1" kern="1200">
                          <a:solidFill>
                            <a:schemeClr val="lt1"/>
                          </a:solidFill>
                          <a:latin typeface="Calibri"/>
                          <a:ea typeface=""/>
                          <a:cs typeface=""/>
                        </a:defRPr>
                      </a:lvl3pPr>
                      <a:lvl4pPr marL="1371600" algn="l" defTabSz="914400" rtl="0" eaLnBrk="1" latinLnBrk="0" hangingPunct="1">
                        <a:defRPr sz="1800" b="1" kern="1200">
                          <a:solidFill>
                            <a:schemeClr val="lt1"/>
                          </a:solidFill>
                          <a:latin typeface="Calibri"/>
                          <a:ea typeface=""/>
                          <a:cs typeface=""/>
                        </a:defRPr>
                      </a:lvl4pPr>
                      <a:lvl5pPr marL="1828800" algn="l" defTabSz="914400" rtl="0" eaLnBrk="1" latinLnBrk="0" hangingPunct="1">
                        <a:defRPr sz="1800" b="1" kern="1200">
                          <a:solidFill>
                            <a:schemeClr val="lt1"/>
                          </a:solidFill>
                          <a:latin typeface="Calibri"/>
                          <a:ea typeface=""/>
                          <a:cs typeface=""/>
                        </a:defRPr>
                      </a:lvl5pPr>
                      <a:lvl6pPr marL="2286000" algn="l" defTabSz="914400" rtl="0" eaLnBrk="1" latinLnBrk="0" hangingPunct="1">
                        <a:defRPr sz="1800" b="1" kern="1200">
                          <a:solidFill>
                            <a:schemeClr val="lt1"/>
                          </a:solidFill>
                          <a:latin typeface="Calibri"/>
                          <a:ea typeface=""/>
                          <a:cs typeface=""/>
                        </a:defRPr>
                      </a:lvl6pPr>
                      <a:lvl7pPr marL="2743200" algn="l" defTabSz="914400" rtl="0" eaLnBrk="1" latinLnBrk="0" hangingPunct="1">
                        <a:defRPr sz="1800" b="1" kern="1200">
                          <a:solidFill>
                            <a:schemeClr val="lt1"/>
                          </a:solidFill>
                          <a:latin typeface="Calibri"/>
                          <a:ea typeface=""/>
                          <a:cs typeface=""/>
                        </a:defRPr>
                      </a:lvl7pPr>
                      <a:lvl8pPr marL="3200400" algn="l" defTabSz="914400" rtl="0" eaLnBrk="1" latinLnBrk="0" hangingPunct="1">
                        <a:defRPr sz="1800" b="1" kern="1200">
                          <a:solidFill>
                            <a:schemeClr val="lt1"/>
                          </a:solidFill>
                          <a:latin typeface="Calibri"/>
                          <a:ea typeface=""/>
                          <a:cs typeface=""/>
                        </a:defRPr>
                      </a:lvl8pPr>
                      <a:lvl9pPr marL="3657600" algn="l" defTabSz="914400" rtl="0" eaLnBrk="1" latinLnBrk="0" hangingPunct="1">
                        <a:defRPr sz="1800" b="1" kern="1200">
                          <a:solidFill>
                            <a:schemeClr val="lt1"/>
                          </a:solidFill>
                          <a:latin typeface="Calibri"/>
                          <a:ea typeface=""/>
                          <a:cs typeface=""/>
                        </a:defRPr>
                      </a:lvl9pPr>
                    </a:lstStyle>
                    <a:p>
                      <a:pPr marL="0" marR="0" algn="ctr">
                        <a:lnSpc>
                          <a:spcPct val="100000"/>
                        </a:lnSpc>
                        <a:spcBef>
                          <a:spcPts val="0"/>
                        </a:spcBef>
                        <a:spcAft>
                          <a:spcPts val="0"/>
                        </a:spcAft>
                      </a:pPr>
                      <a:r>
                        <a:rPr lang="en-US" sz="1800" dirty="0">
                          <a:effectLst/>
                        </a:rPr>
                        <a:t>Ph.D.</a:t>
                      </a:r>
                      <a:endParaRPr lang="en-US" sz="1800" dirty="0">
                        <a:solidFill>
                          <a:srgbClr val="C00000"/>
                        </a:solidFill>
                        <a:effectLst/>
                        <a:latin typeface="Lucida Sans" panose="020B0602030504020204" pitchFamily="34" charset="0"/>
                        <a:ea typeface="Calibri"/>
                        <a:cs typeface="Times New Roman"/>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lvl1pPr marL="0" algn="l" defTabSz="914400" rtl="0" eaLnBrk="1" latinLnBrk="0" hangingPunct="1">
                        <a:defRPr sz="1800" b="1" kern="1200">
                          <a:solidFill>
                            <a:schemeClr val="lt1"/>
                          </a:solidFill>
                          <a:latin typeface="Calibri"/>
                          <a:ea typeface=""/>
                          <a:cs typeface=""/>
                        </a:defRPr>
                      </a:lvl1pPr>
                      <a:lvl2pPr marL="457200" algn="l" defTabSz="914400" rtl="0" eaLnBrk="1" latinLnBrk="0" hangingPunct="1">
                        <a:defRPr sz="1800" b="1" kern="1200">
                          <a:solidFill>
                            <a:schemeClr val="lt1"/>
                          </a:solidFill>
                          <a:latin typeface="Calibri"/>
                          <a:ea typeface=""/>
                          <a:cs typeface=""/>
                        </a:defRPr>
                      </a:lvl2pPr>
                      <a:lvl3pPr marL="914400" algn="l" defTabSz="914400" rtl="0" eaLnBrk="1" latinLnBrk="0" hangingPunct="1">
                        <a:defRPr sz="1800" b="1" kern="1200">
                          <a:solidFill>
                            <a:schemeClr val="lt1"/>
                          </a:solidFill>
                          <a:latin typeface="Calibri"/>
                          <a:ea typeface=""/>
                          <a:cs typeface=""/>
                        </a:defRPr>
                      </a:lvl3pPr>
                      <a:lvl4pPr marL="1371600" algn="l" defTabSz="914400" rtl="0" eaLnBrk="1" latinLnBrk="0" hangingPunct="1">
                        <a:defRPr sz="1800" b="1" kern="1200">
                          <a:solidFill>
                            <a:schemeClr val="lt1"/>
                          </a:solidFill>
                          <a:latin typeface="Calibri"/>
                          <a:ea typeface=""/>
                          <a:cs typeface=""/>
                        </a:defRPr>
                      </a:lvl4pPr>
                      <a:lvl5pPr marL="1828800" algn="l" defTabSz="914400" rtl="0" eaLnBrk="1" latinLnBrk="0" hangingPunct="1">
                        <a:defRPr sz="1800" b="1" kern="1200">
                          <a:solidFill>
                            <a:schemeClr val="lt1"/>
                          </a:solidFill>
                          <a:latin typeface="Calibri"/>
                          <a:ea typeface=""/>
                          <a:cs typeface=""/>
                        </a:defRPr>
                      </a:lvl5pPr>
                      <a:lvl6pPr marL="2286000" algn="l" defTabSz="914400" rtl="0" eaLnBrk="1" latinLnBrk="0" hangingPunct="1">
                        <a:defRPr sz="1800" b="1" kern="1200">
                          <a:solidFill>
                            <a:schemeClr val="lt1"/>
                          </a:solidFill>
                          <a:latin typeface="Calibri"/>
                          <a:ea typeface=""/>
                          <a:cs typeface=""/>
                        </a:defRPr>
                      </a:lvl6pPr>
                      <a:lvl7pPr marL="2743200" algn="l" defTabSz="914400" rtl="0" eaLnBrk="1" latinLnBrk="0" hangingPunct="1">
                        <a:defRPr sz="1800" b="1" kern="1200">
                          <a:solidFill>
                            <a:schemeClr val="lt1"/>
                          </a:solidFill>
                          <a:latin typeface="Calibri"/>
                          <a:ea typeface=""/>
                          <a:cs typeface=""/>
                        </a:defRPr>
                      </a:lvl7pPr>
                      <a:lvl8pPr marL="3200400" algn="l" defTabSz="914400" rtl="0" eaLnBrk="1" latinLnBrk="0" hangingPunct="1">
                        <a:defRPr sz="1800" b="1" kern="1200">
                          <a:solidFill>
                            <a:schemeClr val="lt1"/>
                          </a:solidFill>
                          <a:latin typeface="Calibri"/>
                          <a:ea typeface=""/>
                          <a:cs typeface=""/>
                        </a:defRPr>
                      </a:lvl8pPr>
                      <a:lvl9pPr marL="3657600" algn="l" defTabSz="914400" rtl="0" eaLnBrk="1" latinLnBrk="0" hangingPunct="1">
                        <a:defRPr sz="1800" b="1" kern="1200">
                          <a:solidFill>
                            <a:schemeClr val="lt1"/>
                          </a:solidFill>
                          <a:latin typeface="Calibri"/>
                          <a:ea typeface=""/>
                          <a:cs typeface=""/>
                        </a:defRPr>
                      </a:lvl9pPr>
                    </a:lstStyle>
                    <a:p>
                      <a:pPr marL="0" marR="0" algn="ctr">
                        <a:lnSpc>
                          <a:spcPct val="100000"/>
                        </a:lnSpc>
                        <a:spcBef>
                          <a:spcPts val="0"/>
                        </a:spcBef>
                        <a:spcAft>
                          <a:spcPts val="0"/>
                        </a:spcAft>
                      </a:pPr>
                      <a:r>
                        <a:rPr lang="en-US" sz="1800" dirty="0">
                          <a:effectLst/>
                        </a:rPr>
                        <a:t>M. Tech</a:t>
                      </a:r>
                      <a:endParaRPr lang="en-US" sz="1800" dirty="0">
                        <a:solidFill>
                          <a:srgbClr val="C00000"/>
                        </a:solidFill>
                        <a:effectLst/>
                        <a:latin typeface="Lucida Sans" panose="020B0602030504020204" pitchFamily="34" charset="0"/>
                        <a:ea typeface="Calibri"/>
                        <a:cs typeface="Times New Roman"/>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0"/>
                  </a:ext>
                </a:extLst>
              </a:tr>
              <a:tr h="463551">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marL="0" marR="0" algn="ctr">
                        <a:lnSpc>
                          <a:spcPct val="100000"/>
                        </a:lnSpc>
                        <a:spcBef>
                          <a:spcPts val="0"/>
                        </a:spcBef>
                        <a:spcAft>
                          <a:spcPts val="0"/>
                        </a:spcAft>
                      </a:pPr>
                      <a:r>
                        <a:rPr lang="en-US" sz="1400" b="1" dirty="0" smtClean="0">
                          <a:effectLst/>
                        </a:rPr>
                        <a:t>2020-21</a:t>
                      </a:r>
                      <a:endParaRPr lang="en-US" sz="1400" b="1" dirty="0">
                        <a:solidFill>
                          <a:srgbClr val="FF0000"/>
                        </a:solidFill>
                        <a:effectLst/>
                        <a:latin typeface="Lucida Sans" panose="020B0602030504020204" pitchFamily="34" charset="0"/>
                        <a:ea typeface="Calibri"/>
                        <a:cs typeface="Times New Roman"/>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marL="0" marR="0" algn="ctr">
                        <a:lnSpc>
                          <a:spcPct val="100000"/>
                        </a:lnSpc>
                        <a:spcBef>
                          <a:spcPts val="0"/>
                        </a:spcBef>
                        <a:spcAft>
                          <a:spcPts val="0"/>
                        </a:spcAft>
                      </a:pPr>
                      <a:r>
                        <a:rPr lang="en-US" sz="1400" b="1" dirty="0">
                          <a:effectLst/>
                        </a:rPr>
                        <a:t>4</a:t>
                      </a:r>
                      <a:endParaRPr lang="en-US" sz="1400" b="1" dirty="0">
                        <a:effectLst/>
                        <a:latin typeface="Lucida Sans" panose="020B0602030504020204" pitchFamily="34" charset="0"/>
                        <a:ea typeface="Calibri"/>
                        <a:cs typeface="Times New Roman"/>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marL="0" marR="0" algn="ctr">
                        <a:lnSpc>
                          <a:spcPct val="100000"/>
                        </a:lnSpc>
                        <a:spcBef>
                          <a:spcPts val="0"/>
                        </a:spcBef>
                        <a:spcAft>
                          <a:spcPts val="0"/>
                        </a:spcAft>
                      </a:pPr>
                      <a:r>
                        <a:rPr lang="en-US" sz="1400" b="1" dirty="0" smtClean="0">
                          <a:effectLst/>
                        </a:rPr>
                        <a:t>24</a:t>
                      </a:r>
                      <a:endParaRPr lang="en-US" sz="1400" b="1" dirty="0">
                        <a:effectLst/>
                        <a:latin typeface="Lucida Sans" panose="020B0602030504020204" pitchFamily="34" charset="0"/>
                        <a:ea typeface="Calibri"/>
                        <a:cs typeface="Times New Roman"/>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1"/>
                  </a:ext>
                </a:extLst>
              </a:tr>
              <a:tr h="360040">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marL="0" marR="0" algn="ctr">
                        <a:lnSpc>
                          <a:spcPct val="100000"/>
                        </a:lnSpc>
                        <a:spcBef>
                          <a:spcPts val="0"/>
                        </a:spcBef>
                        <a:spcAft>
                          <a:spcPts val="0"/>
                        </a:spcAft>
                      </a:pPr>
                      <a:r>
                        <a:rPr lang="en-US" sz="1400" b="1" dirty="0">
                          <a:effectLst/>
                        </a:rPr>
                        <a:t>2019-20</a:t>
                      </a:r>
                      <a:endParaRPr lang="en-US" sz="1400" b="1" dirty="0">
                        <a:solidFill>
                          <a:srgbClr val="FF0000"/>
                        </a:solidFill>
                        <a:effectLst/>
                        <a:latin typeface="Lucida Sans" panose="020B0602030504020204" pitchFamily="34" charset="0"/>
                        <a:ea typeface="Calibri"/>
                        <a:cs typeface="Times New Roman"/>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marL="0" marR="0" algn="ctr">
                        <a:lnSpc>
                          <a:spcPct val="100000"/>
                        </a:lnSpc>
                        <a:spcBef>
                          <a:spcPts val="0"/>
                        </a:spcBef>
                        <a:spcAft>
                          <a:spcPts val="0"/>
                        </a:spcAft>
                      </a:pPr>
                      <a:r>
                        <a:rPr lang="en-US" sz="1400" b="1" dirty="0">
                          <a:effectLst/>
                        </a:rPr>
                        <a:t>4</a:t>
                      </a:r>
                      <a:endParaRPr lang="en-US" sz="1400" b="1" dirty="0">
                        <a:effectLst/>
                        <a:latin typeface="Lucida Sans" panose="020B0602030504020204" pitchFamily="34" charset="0"/>
                        <a:ea typeface="Calibri"/>
                        <a:cs typeface="Times New Roman"/>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marL="0" marR="0" algn="ctr">
                        <a:lnSpc>
                          <a:spcPct val="100000"/>
                        </a:lnSpc>
                        <a:spcBef>
                          <a:spcPts val="0"/>
                        </a:spcBef>
                        <a:spcAft>
                          <a:spcPts val="0"/>
                        </a:spcAft>
                      </a:pPr>
                      <a:r>
                        <a:rPr lang="en-US" sz="1400" b="1" dirty="0" smtClean="0">
                          <a:effectLst/>
                        </a:rPr>
                        <a:t>24</a:t>
                      </a:r>
                      <a:endParaRPr lang="en-US" sz="1400" b="1" dirty="0">
                        <a:effectLst/>
                        <a:latin typeface="Lucida Sans" panose="020B0602030504020204" pitchFamily="34" charset="0"/>
                        <a:ea typeface="Calibri"/>
                        <a:cs typeface="Times New Roman"/>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r>
              <a:tr h="360040">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marL="0" marR="0" algn="ctr">
                        <a:lnSpc>
                          <a:spcPct val="100000"/>
                        </a:lnSpc>
                        <a:spcBef>
                          <a:spcPts val="0"/>
                        </a:spcBef>
                        <a:spcAft>
                          <a:spcPts val="0"/>
                        </a:spcAft>
                      </a:pPr>
                      <a:r>
                        <a:rPr lang="en-US" sz="1400" b="1" dirty="0">
                          <a:effectLst/>
                        </a:rPr>
                        <a:t>2018-19</a:t>
                      </a:r>
                      <a:endParaRPr lang="en-US" sz="1400" b="1" dirty="0">
                        <a:solidFill>
                          <a:srgbClr val="FF0000"/>
                        </a:solidFill>
                        <a:effectLst/>
                        <a:latin typeface="Lucida Sans" panose="020B0602030504020204" pitchFamily="34" charset="0"/>
                        <a:ea typeface="Calibri"/>
                        <a:cs typeface="Times New Roman"/>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marL="0" marR="0" algn="ctr">
                        <a:lnSpc>
                          <a:spcPct val="100000"/>
                        </a:lnSpc>
                        <a:spcBef>
                          <a:spcPts val="0"/>
                        </a:spcBef>
                        <a:spcAft>
                          <a:spcPts val="0"/>
                        </a:spcAft>
                      </a:pPr>
                      <a:r>
                        <a:rPr lang="en-US" sz="1400" b="1" dirty="0">
                          <a:effectLst/>
                        </a:rPr>
                        <a:t>3</a:t>
                      </a:r>
                      <a:endParaRPr lang="en-US" sz="1400" b="1" dirty="0">
                        <a:effectLst/>
                        <a:latin typeface="Lucida Sans" panose="020B0602030504020204" pitchFamily="34" charset="0"/>
                        <a:ea typeface="Calibri"/>
                        <a:cs typeface="Times New Roman"/>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marL="0" marR="0" algn="ctr">
                        <a:lnSpc>
                          <a:spcPct val="100000"/>
                        </a:lnSpc>
                        <a:spcBef>
                          <a:spcPts val="0"/>
                        </a:spcBef>
                        <a:spcAft>
                          <a:spcPts val="0"/>
                        </a:spcAft>
                      </a:pPr>
                      <a:r>
                        <a:rPr lang="en-US" sz="1400" b="1" dirty="0" smtClean="0">
                          <a:effectLst/>
                          <a:latin typeface="+mn-lt"/>
                          <a:ea typeface="+mn-ea"/>
                          <a:cs typeface="+mn-cs"/>
                        </a:rPr>
                        <a:t>22</a:t>
                      </a:r>
                      <a:endParaRPr lang="en-US" sz="1400" b="1" dirty="0">
                        <a:effectLst/>
                        <a:latin typeface="Lucida Sans" panose="020B0602030504020204" pitchFamily="34" charset="0"/>
                        <a:ea typeface="Calibri"/>
                        <a:cs typeface="Times New Roman"/>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2"/>
                  </a:ext>
                </a:extLst>
              </a:tr>
              <a:tr h="360040">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marL="0" marR="0" algn="ctr">
                        <a:lnSpc>
                          <a:spcPct val="100000"/>
                        </a:lnSpc>
                        <a:spcBef>
                          <a:spcPts val="0"/>
                        </a:spcBef>
                        <a:spcAft>
                          <a:spcPts val="0"/>
                        </a:spcAft>
                      </a:pPr>
                      <a:r>
                        <a:rPr lang="en-US" sz="1400" b="1" dirty="0" smtClean="0">
                          <a:effectLst/>
                        </a:rPr>
                        <a:t>2017-18</a:t>
                      </a:r>
                      <a:endParaRPr lang="en-US" sz="1400" b="1" dirty="0">
                        <a:solidFill>
                          <a:srgbClr val="FF0000"/>
                        </a:solidFill>
                        <a:effectLst/>
                        <a:latin typeface="Lucida Sans" panose="020B0602030504020204" pitchFamily="34" charset="0"/>
                        <a:ea typeface="Calibri"/>
                        <a:cs typeface="Times New Roman"/>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marL="0" marR="0" algn="ctr">
                        <a:lnSpc>
                          <a:spcPct val="100000"/>
                        </a:lnSpc>
                        <a:spcBef>
                          <a:spcPts val="0"/>
                        </a:spcBef>
                        <a:spcAft>
                          <a:spcPts val="0"/>
                        </a:spcAft>
                      </a:pPr>
                      <a:r>
                        <a:rPr lang="en-US" sz="1400" b="1" dirty="0">
                          <a:effectLst/>
                          <a:latin typeface="+mn-lt"/>
                          <a:ea typeface="+mn-ea"/>
                          <a:cs typeface="+mn-cs"/>
                        </a:rPr>
                        <a:t>1</a:t>
                      </a:r>
                      <a:endParaRPr lang="en-US" sz="1400" b="1" dirty="0">
                        <a:effectLst/>
                        <a:latin typeface="Lucida Sans" panose="020B0602030504020204" pitchFamily="34" charset="0"/>
                        <a:ea typeface="Calibri"/>
                        <a:cs typeface="Times New Roman"/>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marL="0" marR="0" algn="ctr">
                        <a:lnSpc>
                          <a:spcPct val="100000"/>
                        </a:lnSpc>
                        <a:spcBef>
                          <a:spcPts val="0"/>
                        </a:spcBef>
                        <a:spcAft>
                          <a:spcPts val="0"/>
                        </a:spcAft>
                      </a:pPr>
                      <a:r>
                        <a:rPr lang="en-US" sz="1400" b="1" dirty="0" smtClean="0">
                          <a:effectLst/>
                          <a:latin typeface="+mn-lt"/>
                          <a:ea typeface="+mn-ea"/>
                          <a:cs typeface="+mn-cs"/>
                        </a:rPr>
                        <a:t>25</a:t>
                      </a:r>
                      <a:endParaRPr lang="en-US" sz="1400" b="1" dirty="0">
                        <a:effectLst/>
                        <a:latin typeface="Lucida Sans" panose="020B0602030504020204" pitchFamily="34" charset="0"/>
                        <a:ea typeface="Calibri"/>
                        <a:cs typeface="Times New Roman"/>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62112756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 y="0"/>
            <a:ext cx="1415442" cy="6858000"/>
          </a:xfrm>
          <a:prstGeom prst="rect">
            <a:avLst/>
          </a:prstGeom>
          <a:solidFill>
            <a:schemeClr val="accent4">
              <a:lumMod val="20000"/>
              <a:lumOff val="8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 name="Rectangle 4"/>
          <p:cNvSpPr/>
          <p:nvPr/>
        </p:nvSpPr>
        <p:spPr>
          <a:xfrm>
            <a:off x="1415442" y="6538586"/>
            <a:ext cx="9870510" cy="319414"/>
          </a:xfrm>
          <a:prstGeom prst="rect">
            <a:avLst/>
          </a:prstGeom>
          <a:solidFill>
            <a:schemeClr val="accent4">
              <a:lumMod val="20000"/>
              <a:lumOff val="8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C00000"/>
                </a:solidFill>
              </a:rPr>
              <a:t>Department of Electronics and Communication Engineering</a:t>
            </a:r>
            <a:endParaRPr lang="en-IN" b="1" dirty="0">
              <a:solidFill>
                <a:srgbClr val="C00000"/>
              </a:solidFill>
            </a:endParaRPr>
          </a:p>
        </p:txBody>
      </p:sp>
      <p:sp>
        <p:nvSpPr>
          <p:cNvPr id="6" name="Rectangle 5"/>
          <p:cNvSpPr/>
          <p:nvPr/>
        </p:nvSpPr>
        <p:spPr>
          <a:xfrm>
            <a:off x="1240077" y="0"/>
            <a:ext cx="175364" cy="6858000"/>
          </a:xfrm>
          <a:prstGeom prst="rect">
            <a:avLst/>
          </a:prstGeom>
          <a:solidFill>
            <a:srgbClr val="C0000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 name="Rounded Rectangle 6"/>
          <p:cNvSpPr/>
          <p:nvPr/>
        </p:nvSpPr>
        <p:spPr>
          <a:xfrm>
            <a:off x="11586575" y="6538586"/>
            <a:ext cx="488515" cy="319414"/>
          </a:xfrm>
          <a:prstGeom prst="roundRect">
            <a:avLst/>
          </a:prstGeom>
          <a:solidFill>
            <a:srgbClr val="C00000"/>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solidFill>
              </a:rPr>
              <a:t>43</a:t>
            </a:r>
            <a:endParaRPr lang="en-IN" dirty="0">
              <a:solidFill>
                <a:schemeClr val="bg1"/>
              </a:solidFill>
            </a:endParaRPr>
          </a:p>
        </p:txBody>
      </p:sp>
      <p:cxnSp>
        <p:nvCxnSpPr>
          <p:cNvPr id="11" name="Straight Connector 10"/>
          <p:cNvCxnSpPr/>
          <p:nvPr/>
        </p:nvCxnSpPr>
        <p:spPr>
          <a:xfrm flipV="1">
            <a:off x="1791222" y="759629"/>
            <a:ext cx="10039610" cy="12527"/>
          </a:xfrm>
          <a:prstGeom prst="line">
            <a:avLst/>
          </a:prstGeom>
          <a:ln w="38100"/>
        </p:spPr>
        <p:style>
          <a:lnRef idx="3">
            <a:schemeClr val="accent2"/>
          </a:lnRef>
          <a:fillRef idx="0">
            <a:schemeClr val="accent2"/>
          </a:fillRef>
          <a:effectRef idx="2">
            <a:schemeClr val="accent2"/>
          </a:effectRef>
          <a:fontRef idx="minor">
            <a:schemeClr val="tx1"/>
          </a:fontRef>
        </p:style>
      </p:cxnSp>
      <p:pic>
        <p:nvPicPr>
          <p:cNvPr id="21"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1033" y="116632"/>
            <a:ext cx="1026591" cy="960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ectangle 11"/>
          <p:cNvSpPr/>
          <p:nvPr/>
        </p:nvSpPr>
        <p:spPr>
          <a:xfrm>
            <a:off x="1791222" y="116632"/>
            <a:ext cx="10039610" cy="523220"/>
          </a:xfrm>
          <a:prstGeom prst="rect">
            <a:avLst/>
          </a:prstGeom>
        </p:spPr>
        <p:txBody>
          <a:bodyPr wrap="square">
            <a:spAutoFit/>
          </a:bodyPr>
          <a:lstStyle/>
          <a:p>
            <a:pPr algn="ctr"/>
            <a:r>
              <a:rPr lang="en-IN" sz="2800" b="1" dirty="0" smtClean="0">
                <a:solidFill>
                  <a:srgbClr val="002060"/>
                </a:solidFill>
                <a:latin typeface="Times New Roman" pitchFamily="18" charset="0"/>
                <a:cs typeface="Times New Roman" pitchFamily="18" charset="0"/>
              </a:rPr>
              <a:t>Criterion 5 -  Faculty Information and Contribution</a:t>
            </a:r>
            <a:endParaRPr lang="en-IN" sz="2800" b="1" dirty="0">
              <a:solidFill>
                <a:srgbClr val="002060"/>
              </a:solidFill>
              <a:latin typeface="Times New Roman" pitchFamily="18" charset="0"/>
              <a:cs typeface="Times New Roman" pitchFamily="18" charset="0"/>
            </a:endParaRPr>
          </a:p>
        </p:txBody>
      </p:sp>
      <p:graphicFrame>
        <p:nvGraphicFramePr>
          <p:cNvPr id="17" name="Content Placeholder 3"/>
          <p:cNvGraphicFramePr>
            <a:graphicFrameLocks/>
          </p:cNvGraphicFramePr>
          <p:nvPr>
            <p:extLst>
              <p:ext uri="{D42A27DB-BD31-4B8C-83A1-F6EECF244321}">
                <p14:modId xmlns:p14="http://schemas.microsoft.com/office/powerpoint/2010/main" val="1542572841"/>
              </p:ext>
            </p:extLst>
          </p:nvPr>
        </p:nvGraphicFramePr>
        <p:xfrm>
          <a:off x="1946383" y="1318047"/>
          <a:ext cx="4327302" cy="2016224"/>
        </p:xfrm>
        <a:graphic>
          <a:graphicData uri="http://schemas.openxmlformats.org/drawingml/2006/table">
            <a:tbl>
              <a:tblPr firstRow="1" bandRow="1">
                <a:tableStyleId>{5DA37D80-6434-44D0-A028-1B22A696006F}</a:tableStyleId>
              </a:tblPr>
              <a:tblGrid>
                <a:gridCol w="1269614">
                  <a:extLst>
                    <a:ext uri="{9D8B030D-6E8A-4147-A177-3AD203B41FA5}">
                      <a16:colId xmlns="" xmlns:a16="http://schemas.microsoft.com/office/drawing/2014/main" val="20000"/>
                    </a:ext>
                  </a:extLst>
                </a:gridCol>
                <a:gridCol w="3057688">
                  <a:extLst>
                    <a:ext uri="{9D8B030D-6E8A-4147-A177-3AD203B41FA5}">
                      <a16:colId xmlns="" xmlns:a16="http://schemas.microsoft.com/office/drawing/2014/main" val="20001"/>
                    </a:ext>
                  </a:extLst>
                </a:gridCol>
              </a:tblGrid>
              <a:tr h="394921">
                <a:tc>
                  <a:txBody>
                    <a:bodyPr/>
                    <a:lstStyle>
                      <a:lvl1pPr marL="0" algn="l" defTabSz="914400" rtl="0" eaLnBrk="1" latinLnBrk="0" hangingPunct="1">
                        <a:defRPr sz="1800" b="1" kern="1200">
                          <a:solidFill>
                            <a:schemeClr val="lt1"/>
                          </a:solidFill>
                          <a:latin typeface="Calibri"/>
                          <a:ea typeface=""/>
                          <a:cs typeface=""/>
                        </a:defRPr>
                      </a:lvl1pPr>
                      <a:lvl2pPr marL="457200" algn="l" defTabSz="914400" rtl="0" eaLnBrk="1" latinLnBrk="0" hangingPunct="1">
                        <a:defRPr sz="1800" b="1" kern="1200">
                          <a:solidFill>
                            <a:schemeClr val="lt1"/>
                          </a:solidFill>
                          <a:latin typeface="Calibri"/>
                          <a:ea typeface=""/>
                          <a:cs typeface=""/>
                        </a:defRPr>
                      </a:lvl2pPr>
                      <a:lvl3pPr marL="914400" algn="l" defTabSz="914400" rtl="0" eaLnBrk="1" latinLnBrk="0" hangingPunct="1">
                        <a:defRPr sz="1800" b="1" kern="1200">
                          <a:solidFill>
                            <a:schemeClr val="lt1"/>
                          </a:solidFill>
                          <a:latin typeface="Calibri"/>
                          <a:ea typeface=""/>
                          <a:cs typeface=""/>
                        </a:defRPr>
                      </a:lvl3pPr>
                      <a:lvl4pPr marL="1371600" algn="l" defTabSz="914400" rtl="0" eaLnBrk="1" latinLnBrk="0" hangingPunct="1">
                        <a:defRPr sz="1800" b="1" kern="1200">
                          <a:solidFill>
                            <a:schemeClr val="lt1"/>
                          </a:solidFill>
                          <a:latin typeface="Calibri"/>
                          <a:ea typeface=""/>
                          <a:cs typeface=""/>
                        </a:defRPr>
                      </a:lvl4pPr>
                      <a:lvl5pPr marL="1828800" algn="l" defTabSz="914400" rtl="0" eaLnBrk="1" latinLnBrk="0" hangingPunct="1">
                        <a:defRPr sz="1800" b="1" kern="1200">
                          <a:solidFill>
                            <a:schemeClr val="lt1"/>
                          </a:solidFill>
                          <a:latin typeface="Calibri"/>
                          <a:ea typeface=""/>
                          <a:cs typeface=""/>
                        </a:defRPr>
                      </a:lvl5pPr>
                      <a:lvl6pPr marL="2286000" algn="l" defTabSz="914400" rtl="0" eaLnBrk="1" latinLnBrk="0" hangingPunct="1">
                        <a:defRPr sz="1800" b="1" kern="1200">
                          <a:solidFill>
                            <a:schemeClr val="lt1"/>
                          </a:solidFill>
                          <a:latin typeface="Calibri"/>
                          <a:ea typeface=""/>
                          <a:cs typeface=""/>
                        </a:defRPr>
                      </a:lvl6pPr>
                      <a:lvl7pPr marL="2743200" algn="l" defTabSz="914400" rtl="0" eaLnBrk="1" latinLnBrk="0" hangingPunct="1">
                        <a:defRPr sz="1800" b="1" kern="1200">
                          <a:solidFill>
                            <a:schemeClr val="lt1"/>
                          </a:solidFill>
                          <a:latin typeface="Calibri"/>
                          <a:ea typeface=""/>
                          <a:cs typeface=""/>
                        </a:defRPr>
                      </a:lvl7pPr>
                      <a:lvl8pPr marL="3200400" algn="l" defTabSz="914400" rtl="0" eaLnBrk="1" latinLnBrk="0" hangingPunct="1">
                        <a:defRPr sz="1800" b="1" kern="1200">
                          <a:solidFill>
                            <a:schemeClr val="lt1"/>
                          </a:solidFill>
                          <a:latin typeface="Calibri"/>
                          <a:ea typeface=""/>
                          <a:cs typeface=""/>
                        </a:defRPr>
                      </a:lvl8pPr>
                      <a:lvl9pPr marL="3657600" algn="l" defTabSz="914400" rtl="0" eaLnBrk="1" latinLnBrk="0" hangingPunct="1">
                        <a:defRPr sz="1800" b="1" kern="1200">
                          <a:solidFill>
                            <a:schemeClr val="lt1"/>
                          </a:solidFill>
                          <a:latin typeface="Calibri"/>
                          <a:ea typeface=""/>
                          <a:cs typeface=""/>
                        </a:defRPr>
                      </a:lvl9pPr>
                    </a:lstStyle>
                    <a:p>
                      <a:pPr marL="0" marR="0" algn="ctr">
                        <a:lnSpc>
                          <a:spcPct val="107000"/>
                        </a:lnSpc>
                        <a:spcBef>
                          <a:spcPts val="0"/>
                        </a:spcBef>
                        <a:spcAft>
                          <a:spcPts val="0"/>
                        </a:spcAft>
                      </a:pPr>
                      <a:r>
                        <a:rPr lang="en-US" sz="1800" dirty="0">
                          <a:effectLst/>
                        </a:rPr>
                        <a:t>Years</a:t>
                      </a:r>
                      <a:endParaRPr lang="en-US" sz="1800" dirty="0">
                        <a:solidFill>
                          <a:srgbClr val="C00000"/>
                        </a:solidFill>
                        <a:effectLst/>
                        <a:latin typeface="Lucida Sans" panose="020B0602030504020204" pitchFamily="34" charset="0"/>
                        <a:ea typeface="Calibri"/>
                        <a:cs typeface="Times New Roman"/>
                      </a:endParaRPr>
                    </a:p>
                  </a:txBody>
                  <a:tcPr marL="68580" marR="68580" marT="0" marB="0" anchor="ctr"/>
                </a:tc>
                <a:tc>
                  <a:txBody>
                    <a:bodyPr/>
                    <a:lstStyle>
                      <a:lvl1pPr marL="0" algn="l" defTabSz="914400" rtl="0" eaLnBrk="1" latinLnBrk="0" hangingPunct="1">
                        <a:defRPr sz="1800" b="1" kern="1200">
                          <a:solidFill>
                            <a:schemeClr val="lt1"/>
                          </a:solidFill>
                          <a:latin typeface="Calibri"/>
                          <a:ea typeface=""/>
                          <a:cs typeface=""/>
                        </a:defRPr>
                      </a:lvl1pPr>
                      <a:lvl2pPr marL="457200" algn="l" defTabSz="914400" rtl="0" eaLnBrk="1" latinLnBrk="0" hangingPunct="1">
                        <a:defRPr sz="1800" b="1" kern="1200">
                          <a:solidFill>
                            <a:schemeClr val="lt1"/>
                          </a:solidFill>
                          <a:latin typeface="Calibri"/>
                          <a:ea typeface=""/>
                          <a:cs typeface=""/>
                        </a:defRPr>
                      </a:lvl2pPr>
                      <a:lvl3pPr marL="914400" algn="l" defTabSz="914400" rtl="0" eaLnBrk="1" latinLnBrk="0" hangingPunct="1">
                        <a:defRPr sz="1800" b="1" kern="1200">
                          <a:solidFill>
                            <a:schemeClr val="lt1"/>
                          </a:solidFill>
                          <a:latin typeface="Calibri"/>
                          <a:ea typeface=""/>
                          <a:cs typeface=""/>
                        </a:defRPr>
                      </a:lvl3pPr>
                      <a:lvl4pPr marL="1371600" algn="l" defTabSz="914400" rtl="0" eaLnBrk="1" latinLnBrk="0" hangingPunct="1">
                        <a:defRPr sz="1800" b="1" kern="1200">
                          <a:solidFill>
                            <a:schemeClr val="lt1"/>
                          </a:solidFill>
                          <a:latin typeface="Calibri"/>
                          <a:ea typeface=""/>
                          <a:cs typeface=""/>
                        </a:defRPr>
                      </a:lvl4pPr>
                      <a:lvl5pPr marL="1828800" algn="l" defTabSz="914400" rtl="0" eaLnBrk="1" latinLnBrk="0" hangingPunct="1">
                        <a:defRPr sz="1800" b="1" kern="1200">
                          <a:solidFill>
                            <a:schemeClr val="lt1"/>
                          </a:solidFill>
                          <a:latin typeface="Calibri"/>
                          <a:ea typeface=""/>
                          <a:cs typeface=""/>
                        </a:defRPr>
                      </a:lvl5pPr>
                      <a:lvl6pPr marL="2286000" algn="l" defTabSz="914400" rtl="0" eaLnBrk="1" latinLnBrk="0" hangingPunct="1">
                        <a:defRPr sz="1800" b="1" kern="1200">
                          <a:solidFill>
                            <a:schemeClr val="lt1"/>
                          </a:solidFill>
                          <a:latin typeface="Calibri"/>
                          <a:ea typeface=""/>
                          <a:cs typeface=""/>
                        </a:defRPr>
                      </a:lvl6pPr>
                      <a:lvl7pPr marL="2743200" algn="l" defTabSz="914400" rtl="0" eaLnBrk="1" latinLnBrk="0" hangingPunct="1">
                        <a:defRPr sz="1800" b="1" kern="1200">
                          <a:solidFill>
                            <a:schemeClr val="lt1"/>
                          </a:solidFill>
                          <a:latin typeface="Calibri"/>
                          <a:ea typeface=""/>
                          <a:cs typeface=""/>
                        </a:defRPr>
                      </a:lvl7pPr>
                      <a:lvl8pPr marL="3200400" algn="l" defTabSz="914400" rtl="0" eaLnBrk="1" latinLnBrk="0" hangingPunct="1">
                        <a:defRPr sz="1800" b="1" kern="1200">
                          <a:solidFill>
                            <a:schemeClr val="lt1"/>
                          </a:solidFill>
                          <a:latin typeface="Calibri"/>
                          <a:ea typeface=""/>
                          <a:cs typeface=""/>
                        </a:defRPr>
                      </a:lvl8pPr>
                      <a:lvl9pPr marL="3657600" algn="l" defTabSz="914400" rtl="0" eaLnBrk="1" latinLnBrk="0" hangingPunct="1">
                        <a:defRPr sz="1800" b="1" kern="1200">
                          <a:solidFill>
                            <a:schemeClr val="lt1"/>
                          </a:solidFill>
                          <a:latin typeface="Calibri"/>
                          <a:ea typeface=""/>
                          <a:cs typeface=""/>
                        </a:defRPr>
                      </a:lvl9pPr>
                    </a:lstStyle>
                    <a:p>
                      <a:pPr marL="0" marR="0" algn="ctr">
                        <a:lnSpc>
                          <a:spcPct val="107000"/>
                        </a:lnSpc>
                        <a:spcBef>
                          <a:spcPts val="0"/>
                        </a:spcBef>
                        <a:spcAft>
                          <a:spcPts val="0"/>
                        </a:spcAft>
                      </a:pPr>
                      <a:r>
                        <a:rPr lang="en-US" sz="1800" dirty="0">
                          <a:effectLst/>
                        </a:rPr>
                        <a:t>No. of Faculty Retained</a:t>
                      </a:r>
                      <a:r>
                        <a:rPr lang="en-US" sz="1800" baseline="0" dirty="0">
                          <a:effectLst/>
                        </a:rPr>
                        <a:t> </a:t>
                      </a:r>
                      <a:endParaRPr lang="en-US" sz="1800" dirty="0">
                        <a:solidFill>
                          <a:srgbClr val="C00000"/>
                        </a:solidFill>
                        <a:effectLst/>
                        <a:latin typeface="Lucida Sans" panose="020B0602030504020204" pitchFamily="34" charset="0"/>
                        <a:ea typeface="Calibri"/>
                        <a:cs typeface="Times New Roman"/>
                      </a:endParaRPr>
                    </a:p>
                  </a:txBody>
                  <a:tcPr marL="68580" marR="68580" marT="0" marB="0" anchor="ctr"/>
                </a:tc>
                <a:extLst>
                  <a:ext uri="{0D108BD9-81ED-4DB2-BD59-A6C34878D82A}">
                    <a16:rowId xmlns="" xmlns:a16="http://schemas.microsoft.com/office/drawing/2014/main" val="10000"/>
                  </a:ext>
                </a:extLst>
              </a:tr>
              <a:tr h="467230">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marL="0" marR="0" indent="0" algn="ctr" defTabSz="914400" rtl="0" eaLnBrk="1" fontAlgn="auto" latinLnBrk="0" hangingPunct="1">
                        <a:lnSpc>
                          <a:spcPct val="107000"/>
                        </a:lnSpc>
                        <a:spcBef>
                          <a:spcPts val="0"/>
                        </a:spcBef>
                        <a:spcAft>
                          <a:spcPts val="0"/>
                        </a:spcAft>
                        <a:buClrTx/>
                        <a:buSzTx/>
                        <a:buFontTx/>
                        <a:buNone/>
                        <a:tabLst/>
                        <a:defRPr/>
                      </a:pPr>
                      <a:r>
                        <a:rPr lang="en-US" sz="1800" dirty="0" smtClean="0">
                          <a:effectLst/>
                        </a:rPr>
                        <a:t>2020-21</a:t>
                      </a:r>
                      <a:endParaRPr lang="en-US" sz="1800" b="1" dirty="0">
                        <a:solidFill>
                          <a:srgbClr val="FF0000"/>
                        </a:solidFill>
                        <a:effectLst/>
                        <a:latin typeface="Lucida Sans" panose="020B0602030504020204" pitchFamily="34" charset="0"/>
                        <a:ea typeface="Calibri"/>
                        <a:cs typeface="Times New Roman"/>
                      </a:endParaRPr>
                    </a:p>
                  </a:txBody>
                  <a:tcPr marL="68580" marR="68580" marT="0" marB="0" anchor="ct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marL="0" marR="0" algn="ctr">
                        <a:lnSpc>
                          <a:spcPct val="107000"/>
                        </a:lnSpc>
                        <a:spcBef>
                          <a:spcPts val="0"/>
                        </a:spcBef>
                        <a:spcAft>
                          <a:spcPts val="0"/>
                        </a:spcAft>
                      </a:pPr>
                      <a:r>
                        <a:rPr lang="en-US" sz="1800" dirty="0" smtClean="0">
                          <a:effectLst/>
                        </a:rPr>
                        <a:t>21 (84%) </a:t>
                      </a:r>
                      <a:endParaRPr lang="en-US" sz="1800" b="1" dirty="0">
                        <a:effectLst/>
                        <a:latin typeface="Lucida Sans" panose="020B0602030504020204" pitchFamily="34" charset="0"/>
                        <a:ea typeface="Calibri"/>
                        <a:cs typeface="Times New Roman"/>
                      </a:endParaRPr>
                    </a:p>
                  </a:txBody>
                  <a:tcPr marL="68580" marR="68580" marT="0" marB="0" anchor="ctr"/>
                </a:tc>
                <a:extLst>
                  <a:ext uri="{0D108BD9-81ED-4DB2-BD59-A6C34878D82A}">
                    <a16:rowId xmlns="" xmlns:a16="http://schemas.microsoft.com/office/drawing/2014/main" val="10001"/>
                  </a:ext>
                </a:extLst>
              </a:tr>
              <a:tr h="427183">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marL="0" marR="0" indent="0" algn="ctr" defTabSz="914400" rtl="0" eaLnBrk="1" fontAlgn="auto" latinLnBrk="0" hangingPunct="1">
                        <a:lnSpc>
                          <a:spcPct val="107000"/>
                        </a:lnSpc>
                        <a:spcBef>
                          <a:spcPts val="0"/>
                        </a:spcBef>
                        <a:spcAft>
                          <a:spcPts val="0"/>
                        </a:spcAft>
                        <a:buClrTx/>
                        <a:buSzTx/>
                        <a:buFontTx/>
                        <a:buNone/>
                        <a:tabLst/>
                        <a:defRPr/>
                      </a:pPr>
                      <a:r>
                        <a:rPr lang="en-US" sz="1800" dirty="0" smtClean="0">
                          <a:effectLst/>
                        </a:rPr>
                        <a:t>2019-20</a:t>
                      </a:r>
                      <a:endParaRPr lang="en-US" sz="1800" b="1" dirty="0">
                        <a:solidFill>
                          <a:srgbClr val="FF0000"/>
                        </a:solidFill>
                        <a:effectLst/>
                        <a:latin typeface="Lucida Sans" panose="020B0602030504020204" pitchFamily="34" charset="0"/>
                        <a:ea typeface="Calibri"/>
                        <a:cs typeface="Times New Roman"/>
                      </a:endParaRPr>
                    </a:p>
                  </a:txBody>
                  <a:tcPr marL="68580" marR="68580" marT="0" marB="0" anchor="ct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marL="0" marR="0" algn="ctr">
                        <a:lnSpc>
                          <a:spcPct val="107000"/>
                        </a:lnSpc>
                        <a:spcBef>
                          <a:spcPts val="0"/>
                        </a:spcBef>
                        <a:spcAft>
                          <a:spcPts val="0"/>
                        </a:spcAft>
                      </a:pPr>
                      <a:r>
                        <a:rPr lang="en-US" sz="1800" dirty="0" smtClean="0">
                          <a:effectLst/>
                        </a:rPr>
                        <a:t>23 </a:t>
                      </a:r>
                      <a:r>
                        <a:rPr lang="en-US" sz="1800" dirty="0">
                          <a:effectLst/>
                        </a:rPr>
                        <a:t>(</a:t>
                      </a:r>
                      <a:r>
                        <a:rPr lang="en-US" sz="1800" dirty="0" smtClean="0">
                          <a:effectLst/>
                        </a:rPr>
                        <a:t>92%)</a:t>
                      </a:r>
                      <a:endParaRPr lang="en-US" sz="1800" b="1" dirty="0">
                        <a:solidFill>
                          <a:srgbClr val="C00000"/>
                        </a:solidFill>
                        <a:effectLst/>
                        <a:latin typeface="Lucida Sans" panose="020B0602030504020204" pitchFamily="34" charset="0"/>
                        <a:ea typeface="Calibri"/>
                        <a:cs typeface="Times New Roman"/>
                      </a:endParaRPr>
                    </a:p>
                  </a:txBody>
                  <a:tcPr marL="68580" marR="68580" marT="0" marB="0" anchor="ctr"/>
                </a:tc>
                <a:extLst>
                  <a:ext uri="{0D108BD9-81ED-4DB2-BD59-A6C34878D82A}">
                    <a16:rowId xmlns="" xmlns:a16="http://schemas.microsoft.com/office/drawing/2014/main" val="10002"/>
                  </a:ext>
                </a:extLst>
              </a:tr>
              <a:tr h="363445">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marL="0" marR="0" indent="0" algn="ctr" defTabSz="914400" rtl="0" eaLnBrk="1" fontAlgn="auto" latinLnBrk="0" hangingPunct="1">
                        <a:lnSpc>
                          <a:spcPct val="107000"/>
                        </a:lnSpc>
                        <a:spcBef>
                          <a:spcPts val="0"/>
                        </a:spcBef>
                        <a:spcAft>
                          <a:spcPts val="0"/>
                        </a:spcAft>
                        <a:buClrTx/>
                        <a:buSzTx/>
                        <a:buFontTx/>
                        <a:buNone/>
                        <a:tabLst/>
                        <a:defRPr/>
                      </a:pPr>
                      <a:r>
                        <a:rPr lang="en-US" sz="1800" dirty="0" smtClean="0">
                          <a:effectLst/>
                        </a:rPr>
                        <a:t>2018-19</a:t>
                      </a:r>
                      <a:endParaRPr lang="en-US" sz="1800" b="1" dirty="0">
                        <a:solidFill>
                          <a:srgbClr val="FF0000"/>
                        </a:solidFill>
                        <a:effectLst/>
                        <a:latin typeface="Lucida Sans" panose="020B0602030504020204" pitchFamily="34" charset="0"/>
                        <a:ea typeface="Calibri"/>
                        <a:cs typeface="Times New Roman"/>
                      </a:endParaRPr>
                    </a:p>
                  </a:txBody>
                  <a:tcPr marL="68580" marR="68580" marT="0" marB="0" anchor="ct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marL="0" marR="0" algn="ctr">
                        <a:lnSpc>
                          <a:spcPct val="107000"/>
                        </a:lnSpc>
                        <a:spcBef>
                          <a:spcPts val="0"/>
                        </a:spcBef>
                        <a:spcAft>
                          <a:spcPts val="0"/>
                        </a:spcAft>
                      </a:pPr>
                      <a:r>
                        <a:rPr lang="en-US" sz="1800" dirty="0" smtClean="0">
                          <a:effectLst/>
                        </a:rPr>
                        <a:t>25 </a:t>
                      </a:r>
                      <a:r>
                        <a:rPr lang="en-US" sz="1800" dirty="0">
                          <a:effectLst/>
                        </a:rPr>
                        <a:t>(Base</a:t>
                      </a:r>
                      <a:r>
                        <a:rPr lang="en-US" sz="1800" baseline="0" dirty="0">
                          <a:effectLst/>
                        </a:rPr>
                        <a:t> Year)</a:t>
                      </a:r>
                      <a:endParaRPr lang="en-US" sz="1800" b="1" dirty="0">
                        <a:solidFill>
                          <a:srgbClr val="C00000"/>
                        </a:solidFill>
                        <a:effectLst/>
                        <a:latin typeface="Lucida Sans" panose="020B0602030504020204" pitchFamily="34" charset="0"/>
                        <a:ea typeface="Calibri"/>
                        <a:cs typeface="Times New Roman"/>
                      </a:endParaRPr>
                    </a:p>
                  </a:txBody>
                  <a:tcPr marL="68580" marR="68580" marT="0" marB="0" anchor="ctr"/>
                </a:tc>
                <a:extLst>
                  <a:ext uri="{0D108BD9-81ED-4DB2-BD59-A6C34878D82A}">
                    <a16:rowId xmlns="" xmlns:a16="http://schemas.microsoft.com/office/drawing/2014/main" val="10003"/>
                  </a:ext>
                </a:extLst>
              </a:tr>
              <a:tr h="363445">
                <a:tc gridSpan="2">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en-US" sz="1600" b="1" dirty="0" smtClean="0">
                          <a:solidFill>
                            <a:schemeClr val="accent6">
                              <a:lumMod val="50000"/>
                            </a:schemeClr>
                          </a:solidFill>
                          <a:effectLst/>
                          <a:latin typeface="Arial Black" pitchFamily="34" charset="0"/>
                          <a:ea typeface="Calibri"/>
                          <a:cs typeface="Times New Roman"/>
                        </a:rPr>
                        <a:t>Average Retention – 88%</a:t>
                      </a:r>
                      <a:endParaRPr lang="en-US" sz="1600" b="1" dirty="0">
                        <a:solidFill>
                          <a:schemeClr val="accent6">
                            <a:lumMod val="50000"/>
                          </a:schemeClr>
                        </a:solidFill>
                        <a:effectLst/>
                        <a:latin typeface="Arial Black" pitchFamily="34" charset="0"/>
                        <a:ea typeface="Calibri"/>
                        <a:cs typeface="Times New Roman"/>
                      </a:endParaRPr>
                    </a:p>
                  </a:txBody>
                  <a:tcPr marL="68580" marR="68580" marT="0" marB="0" anchor="ctr"/>
                </a:tc>
                <a:tc hMerge="1">
                  <a:txBody>
                    <a:bodyPr/>
                    <a:lstStyle/>
                    <a:p>
                      <a:pPr marL="0" marR="0" algn="ctr">
                        <a:lnSpc>
                          <a:spcPct val="107000"/>
                        </a:lnSpc>
                        <a:spcBef>
                          <a:spcPts val="0"/>
                        </a:spcBef>
                        <a:spcAft>
                          <a:spcPts val="0"/>
                        </a:spcAft>
                      </a:pPr>
                      <a:endParaRPr lang="en-US" sz="1800" b="1" dirty="0">
                        <a:solidFill>
                          <a:srgbClr val="C00000"/>
                        </a:solidFill>
                        <a:effectLst/>
                        <a:latin typeface="Lucida Sans" panose="020B0602030504020204" pitchFamily="34" charset="0"/>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4"/>
                  </a:ext>
                </a:extLst>
              </a:tr>
            </a:tbl>
          </a:graphicData>
        </a:graphic>
      </p:graphicFrame>
      <p:sp>
        <p:nvSpPr>
          <p:cNvPr id="19" name="Title 1"/>
          <p:cNvSpPr txBox="1">
            <a:spLocks/>
          </p:cNvSpPr>
          <p:nvPr/>
        </p:nvSpPr>
        <p:spPr>
          <a:xfrm>
            <a:off x="2158421" y="863228"/>
            <a:ext cx="3626130" cy="427038"/>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800" b="1" dirty="0">
                <a:solidFill>
                  <a:srgbClr val="C00000"/>
                </a:solidFill>
                <a:latin typeface="+mn-lt"/>
              </a:rPr>
              <a:t>FACULTY RETENTION</a:t>
            </a:r>
          </a:p>
        </p:txBody>
      </p:sp>
      <p:graphicFrame>
        <p:nvGraphicFramePr>
          <p:cNvPr id="24" name="Chart 23"/>
          <p:cNvGraphicFramePr/>
          <p:nvPr>
            <p:extLst>
              <p:ext uri="{D42A27DB-BD31-4B8C-83A1-F6EECF244321}">
                <p14:modId xmlns:p14="http://schemas.microsoft.com/office/powerpoint/2010/main" val="28471959"/>
              </p:ext>
            </p:extLst>
          </p:nvPr>
        </p:nvGraphicFramePr>
        <p:xfrm>
          <a:off x="7397520" y="1076747"/>
          <a:ext cx="3888432" cy="244827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Content Placeholder 3"/>
          <p:cNvGraphicFramePr>
            <a:graphicFrameLocks/>
          </p:cNvGraphicFramePr>
          <p:nvPr>
            <p:extLst>
              <p:ext uri="{D42A27DB-BD31-4B8C-83A1-F6EECF244321}">
                <p14:modId xmlns:p14="http://schemas.microsoft.com/office/powerpoint/2010/main" val="939779799"/>
              </p:ext>
            </p:extLst>
          </p:nvPr>
        </p:nvGraphicFramePr>
        <p:xfrm>
          <a:off x="2157056" y="4091559"/>
          <a:ext cx="3987552" cy="2176374"/>
        </p:xfrm>
        <a:graphic>
          <a:graphicData uri="http://schemas.openxmlformats.org/drawingml/2006/table">
            <a:tbl>
              <a:tblPr firstRow="1" bandRow="1">
                <a:effectLst>
                  <a:outerShdw blurRad="63500" sx="102000" sy="102000" algn="ctr" rotWithShape="0">
                    <a:prstClr val="black">
                      <a:alpha val="40000"/>
                    </a:prstClr>
                  </a:outerShdw>
                </a:effectLst>
                <a:tableStyleId>{B301B821-A1FF-4177-AEE7-76D212191A09}</a:tableStyleId>
              </a:tblPr>
              <a:tblGrid>
                <a:gridCol w="1295953">
                  <a:extLst>
                    <a:ext uri="{9D8B030D-6E8A-4147-A177-3AD203B41FA5}">
                      <a16:colId xmlns:a16="http://schemas.microsoft.com/office/drawing/2014/main" xmlns="" val="20000"/>
                    </a:ext>
                  </a:extLst>
                </a:gridCol>
                <a:gridCol w="2691599">
                  <a:extLst>
                    <a:ext uri="{9D8B030D-6E8A-4147-A177-3AD203B41FA5}">
                      <a16:colId xmlns:a16="http://schemas.microsoft.com/office/drawing/2014/main" xmlns="" val="20001"/>
                    </a:ext>
                  </a:extLst>
                </a:gridCol>
              </a:tblGrid>
              <a:tr h="498851">
                <a:tc>
                  <a:txBody>
                    <a:bodyPr/>
                    <a:lstStyle>
                      <a:lvl1pPr marL="0" algn="l" defTabSz="914400" rtl="0" eaLnBrk="1" latinLnBrk="0" hangingPunct="1">
                        <a:defRPr sz="1800" b="1" kern="1200">
                          <a:solidFill>
                            <a:schemeClr val="lt1"/>
                          </a:solidFill>
                          <a:latin typeface="Calibri"/>
                          <a:ea typeface=""/>
                          <a:cs typeface=""/>
                        </a:defRPr>
                      </a:lvl1pPr>
                      <a:lvl2pPr marL="457200" algn="l" defTabSz="914400" rtl="0" eaLnBrk="1" latinLnBrk="0" hangingPunct="1">
                        <a:defRPr sz="1800" b="1" kern="1200">
                          <a:solidFill>
                            <a:schemeClr val="lt1"/>
                          </a:solidFill>
                          <a:latin typeface="Calibri"/>
                          <a:ea typeface=""/>
                          <a:cs typeface=""/>
                        </a:defRPr>
                      </a:lvl2pPr>
                      <a:lvl3pPr marL="914400" algn="l" defTabSz="914400" rtl="0" eaLnBrk="1" latinLnBrk="0" hangingPunct="1">
                        <a:defRPr sz="1800" b="1" kern="1200">
                          <a:solidFill>
                            <a:schemeClr val="lt1"/>
                          </a:solidFill>
                          <a:latin typeface="Calibri"/>
                          <a:ea typeface=""/>
                          <a:cs typeface=""/>
                        </a:defRPr>
                      </a:lvl3pPr>
                      <a:lvl4pPr marL="1371600" algn="l" defTabSz="914400" rtl="0" eaLnBrk="1" latinLnBrk="0" hangingPunct="1">
                        <a:defRPr sz="1800" b="1" kern="1200">
                          <a:solidFill>
                            <a:schemeClr val="lt1"/>
                          </a:solidFill>
                          <a:latin typeface="Calibri"/>
                          <a:ea typeface=""/>
                          <a:cs typeface=""/>
                        </a:defRPr>
                      </a:lvl4pPr>
                      <a:lvl5pPr marL="1828800" algn="l" defTabSz="914400" rtl="0" eaLnBrk="1" latinLnBrk="0" hangingPunct="1">
                        <a:defRPr sz="1800" b="1" kern="1200">
                          <a:solidFill>
                            <a:schemeClr val="lt1"/>
                          </a:solidFill>
                          <a:latin typeface="Calibri"/>
                          <a:ea typeface=""/>
                          <a:cs typeface=""/>
                        </a:defRPr>
                      </a:lvl5pPr>
                      <a:lvl6pPr marL="2286000" algn="l" defTabSz="914400" rtl="0" eaLnBrk="1" latinLnBrk="0" hangingPunct="1">
                        <a:defRPr sz="1800" b="1" kern="1200">
                          <a:solidFill>
                            <a:schemeClr val="lt1"/>
                          </a:solidFill>
                          <a:latin typeface="Calibri"/>
                          <a:ea typeface=""/>
                          <a:cs typeface=""/>
                        </a:defRPr>
                      </a:lvl6pPr>
                      <a:lvl7pPr marL="2743200" algn="l" defTabSz="914400" rtl="0" eaLnBrk="1" latinLnBrk="0" hangingPunct="1">
                        <a:defRPr sz="1800" b="1" kern="1200">
                          <a:solidFill>
                            <a:schemeClr val="lt1"/>
                          </a:solidFill>
                          <a:latin typeface="Calibri"/>
                          <a:ea typeface=""/>
                          <a:cs typeface=""/>
                        </a:defRPr>
                      </a:lvl7pPr>
                      <a:lvl8pPr marL="3200400" algn="l" defTabSz="914400" rtl="0" eaLnBrk="1" latinLnBrk="0" hangingPunct="1">
                        <a:defRPr sz="1800" b="1" kern="1200">
                          <a:solidFill>
                            <a:schemeClr val="lt1"/>
                          </a:solidFill>
                          <a:latin typeface="Calibri"/>
                          <a:ea typeface=""/>
                          <a:cs typeface=""/>
                        </a:defRPr>
                      </a:lvl8pPr>
                      <a:lvl9pPr marL="3657600" algn="l" defTabSz="914400" rtl="0" eaLnBrk="1" latinLnBrk="0" hangingPunct="1">
                        <a:defRPr sz="1800" b="1" kern="1200">
                          <a:solidFill>
                            <a:schemeClr val="lt1"/>
                          </a:solidFill>
                          <a:latin typeface="Calibri"/>
                          <a:ea typeface=""/>
                          <a:cs typeface=""/>
                        </a:defRPr>
                      </a:lvl9pPr>
                    </a:lstStyle>
                    <a:p>
                      <a:pPr marL="0" marR="0" algn="ctr">
                        <a:lnSpc>
                          <a:spcPct val="107000"/>
                        </a:lnSpc>
                        <a:spcBef>
                          <a:spcPts val="0"/>
                        </a:spcBef>
                        <a:spcAft>
                          <a:spcPts val="0"/>
                        </a:spcAft>
                      </a:pPr>
                      <a:r>
                        <a:rPr lang="en-US" sz="1800" dirty="0">
                          <a:effectLst/>
                        </a:rPr>
                        <a:t>Years</a:t>
                      </a:r>
                      <a:endParaRPr lang="en-US" sz="1800" dirty="0">
                        <a:solidFill>
                          <a:sysClr val="windowText" lastClr="000000"/>
                        </a:solidFill>
                        <a:effectLst/>
                        <a:latin typeface="Lucida Sans" panose="020B0602030504020204" pitchFamily="34" charset="0"/>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lvl1pPr marL="0" algn="l" defTabSz="914400" rtl="0" eaLnBrk="1" latinLnBrk="0" hangingPunct="1">
                        <a:defRPr sz="1800" b="1" kern="1200">
                          <a:solidFill>
                            <a:schemeClr val="lt1"/>
                          </a:solidFill>
                          <a:latin typeface="Calibri"/>
                          <a:ea typeface=""/>
                          <a:cs typeface=""/>
                        </a:defRPr>
                      </a:lvl1pPr>
                      <a:lvl2pPr marL="457200" algn="l" defTabSz="914400" rtl="0" eaLnBrk="1" latinLnBrk="0" hangingPunct="1">
                        <a:defRPr sz="1800" b="1" kern="1200">
                          <a:solidFill>
                            <a:schemeClr val="lt1"/>
                          </a:solidFill>
                          <a:latin typeface="Calibri"/>
                          <a:ea typeface=""/>
                          <a:cs typeface=""/>
                        </a:defRPr>
                      </a:lvl2pPr>
                      <a:lvl3pPr marL="914400" algn="l" defTabSz="914400" rtl="0" eaLnBrk="1" latinLnBrk="0" hangingPunct="1">
                        <a:defRPr sz="1800" b="1" kern="1200">
                          <a:solidFill>
                            <a:schemeClr val="lt1"/>
                          </a:solidFill>
                          <a:latin typeface="Calibri"/>
                          <a:ea typeface=""/>
                          <a:cs typeface=""/>
                        </a:defRPr>
                      </a:lvl3pPr>
                      <a:lvl4pPr marL="1371600" algn="l" defTabSz="914400" rtl="0" eaLnBrk="1" latinLnBrk="0" hangingPunct="1">
                        <a:defRPr sz="1800" b="1" kern="1200">
                          <a:solidFill>
                            <a:schemeClr val="lt1"/>
                          </a:solidFill>
                          <a:latin typeface="Calibri"/>
                          <a:ea typeface=""/>
                          <a:cs typeface=""/>
                        </a:defRPr>
                      </a:lvl4pPr>
                      <a:lvl5pPr marL="1828800" algn="l" defTabSz="914400" rtl="0" eaLnBrk="1" latinLnBrk="0" hangingPunct="1">
                        <a:defRPr sz="1800" b="1" kern="1200">
                          <a:solidFill>
                            <a:schemeClr val="lt1"/>
                          </a:solidFill>
                          <a:latin typeface="Calibri"/>
                          <a:ea typeface=""/>
                          <a:cs typeface=""/>
                        </a:defRPr>
                      </a:lvl5pPr>
                      <a:lvl6pPr marL="2286000" algn="l" defTabSz="914400" rtl="0" eaLnBrk="1" latinLnBrk="0" hangingPunct="1">
                        <a:defRPr sz="1800" b="1" kern="1200">
                          <a:solidFill>
                            <a:schemeClr val="lt1"/>
                          </a:solidFill>
                          <a:latin typeface="Calibri"/>
                          <a:ea typeface=""/>
                          <a:cs typeface=""/>
                        </a:defRPr>
                      </a:lvl6pPr>
                      <a:lvl7pPr marL="2743200" algn="l" defTabSz="914400" rtl="0" eaLnBrk="1" latinLnBrk="0" hangingPunct="1">
                        <a:defRPr sz="1800" b="1" kern="1200">
                          <a:solidFill>
                            <a:schemeClr val="lt1"/>
                          </a:solidFill>
                          <a:latin typeface="Calibri"/>
                          <a:ea typeface=""/>
                          <a:cs typeface=""/>
                        </a:defRPr>
                      </a:lvl7pPr>
                      <a:lvl8pPr marL="3200400" algn="l" defTabSz="914400" rtl="0" eaLnBrk="1" latinLnBrk="0" hangingPunct="1">
                        <a:defRPr sz="1800" b="1" kern="1200">
                          <a:solidFill>
                            <a:schemeClr val="lt1"/>
                          </a:solidFill>
                          <a:latin typeface="Calibri"/>
                          <a:ea typeface=""/>
                          <a:cs typeface=""/>
                        </a:defRPr>
                      </a:lvl8pPr>
                      <a:lvl9pPr marL="3657600" algn="l" defTabSz="914400" rtl="0" eaLnBrk="1" latinLnBrk="0" hangingPunct="1">
                        <a:defRPr sz="1800" b="1" kern="1200">
                          <a:solidFill>
                            <a:schemeClr val="lt1"/>
                          </a:solidFill>
                          <a:latin typeface="Calibri"/>
                          <a:ea typeface=""/>
                          <a:cs typeface=""/>
                        </a:defRPr>
                      </a:lvl9pPr>
                    </a:lstStyle>
                    <a:p>
                      <a:pPr marL="0" marR="0" algn="ctr">
                        <a:lnSpc>
                          <a:spcPct val="107000"/>
                        </a:lnSpc>
                        <a:spcBef>
                          <a:spcPts val="0"/>
                        </a:spcBef>
                        <a:spcAft>
                          <a:spcPts val="0"/>
                        </a:spcAft>
                      </a:pPr>
                      <a:r>
                        <a:rPr lang="en-US" sz="1800" dirty="0">
                          <a:effectLst/>
                        </a:rPr>
                        <a:t>No.</a:t>
                      </a:r>
                      <a:r>
                        <a:rPr lang="en-US" sz="1800" baseline="0" dirty="0">
                          <a:effectLst/>
                        </a:rPr>
                        <a:t> </a:t>
                      </a:r>
                      <a:r>
                        <a:rPr lang="en-US" sz="1800" baseline="0" dirty="0" smtClean="0">
                          <a:effectLst/>
                        </a:rPr>
                        <a:t>of FDPs attended by faculty members</a:t>
                      </a:r>
                      <a:endParaRPr lang="en-US" sz="1800" dirty="0">
                        <a:solidFill>
                          <a:sysClr val="windowText" lastClr="000000"/>
                        </a:solidFill>
                        <a:effectLst/>
                        <a:latin typeface="Lucida Sans" panose="020B0602030504020204" pitchFamily="34" charset="0"/>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0"/>
                  </a:ext>
                </a:extLst>
              </a:tr>
              <a:tr h="397345">
                <a:tc>
                  <a:txBody>
                    <a:bodyPr/>
                    <a:lstStyle/>
                    <a:p>
                      <a:pPr marL="0" marR="0" algn="ctr">
                        <a:lnSpc>
                          <a:spcPct val="107000"/>
                        </a:lnSpc>
                        <a:spcBef>
                          <a:spcPts val="0"/>
                        </a:spcBef>
                        <a:spcAft>
                          <a:spcPts val="0"/>
                        </a:spcAft>
                      </a:pPr>
                      <a:r>
                        <a:rPr lang="en-US" sz="1800" dirty="0" smtClean="0">
                          <a:effectLst/>
                        </a:rPr>
                        <a:t>2020-21</a:t>
                      </a:r>
                      <a:endParaRPr lang="en-US" sz="1800" b="1" dirty="0">
                        <a:solidFill>
                          <a:sysClr val="windowText" lastClr="000000"/>
                        </a:solidFill>
                        <a:effectLst/>
                        <a:latin typeface="Lucida Sans" panose="020B0602030504020204" pitchFamily="34" charset="0"/>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800" b="1" dirty="0" smtClean="0">
                          <a:solidFill>
                            <a:srgbClr val="002060"/>
                          </a:solidFill>
                          <a:effectLst/>
                          <a:latin typeface="Lucida Sans" panose="020B0602030504020204" pitchFamily="34" charset="0"/>
                          <a:ea typeface="Calibri"/>
                          <a:cs typeface="Times New Roman"/>
                        </a:rPr>
                        <a:t>122</a:t>
                      </a:r>
                      <a:endParaRPr lang="en-US" sz="1800" b="1" dirty="0">
                        <a:solidFill>
                          <a:srgbClr val="002060"/>
                        </a:solidFill>
                        <a:effectLst/>
                        <a:latin typeface="Lucida Sans" panose="020B0602030504020204" pitchFamily="34" charset="0"/>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1"/>
                  </a:ext>
                </a:extLst>
              </a:tr>
              <a:tr h="397345">
                <a:tc>
                  <a:txBody>
                    <a:bodyPr/>
                    <a:lstStyle/>
                    <a:p>
                      <a:pPr marL="0" marR="0" algn="ctr">
                        <a:lnSpc>
                          <a:spcPct val="107000"/>
                        </a:lnSpc>
                        <a:spcBef>
                          <a:spcPts val="0"/>
                        </a:spcBef>
                        <a:spcAft>
                          <a:spcPts val="0"/>
                        </a:spcAft>
                      </a:pPr>
                      <a:r>
                        <a:rPr lang="en-US" sz="1800" dirty="0">
                          <a:effectLst/>
                        </a:rPr>
                        <a:t>2019-20</a:t>
                      </a:r>
                      <a:endParaRPr lang="en-US" sz="1800" b="1" dirty="0">
                        <a:solidFill>
                          <a:sysClr val="windowText" lastClr="000000"/>
                        </a:solidFill>
                        <a:effectLst/>
                        <a:latin typeface="Lucida Sans" panose="020B0602030504020204" pitchFamily="34" charset="0"/>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800" b="1" dirty="0" smtClean="0">
                          <a:solidFill>
                            <a:srgbClr val="002060"/>
                          </a:solidFill>
                          <a:effectLst/>
                          <a:latin typeface="Lucida Sans" panose="020B0602030504020204" pitchFamily="34" charset="0"/>
                          <a:ea typeface="Calibri"/>
                          <a:cs typeface="Times New Roman"/>
                        </a:rPr>
                        <a:t>52</a:t>
                      </a:r>
                      <a:endParaRPr lang="en-US" sz="1800" b="1" dirty="0">
                        <a:solidFill>
                          <a:srgbClr val="002060"/>
                        </a:solidFill>
                        <a:effectLst/>
                        <a:latin typeface="Lucida Sans" panose="020B0602030504020204" pitchFamily="34" charset="0"/>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97345">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marL="0" marR="0" algn="ctr">
                        <a:lnSpc>
                          <a:spcPct val="107000"/>
                        </a:lnSpc>
                        <a:spcBef>
                          <a:spcPts val="0"/>
                        </a:spcBef>
                        <a:spcAft>
                          <a:spcPts val="0"/>
                        </a:spcAft>
                      </a:pPr>
                      <a:r>
                        <a:rPr lang="en-US" sz="1800" dirty="0">
                          <a:effectLst/>
                        </a:rPr>
                        <a:t>2018-19</a:t>
                      </a:r>
                      <a:endParaRPr lang="en-US" sz="1800" b="1" dirty="0">
                        <a:solidFill>
                          <a:sysClr val="windowText" lastClr="000000"/>
                        </a:solidFill>
                        <a:effectLst/>
                        <a:latin typeface="Lucida Sans" panose="020B0602030504020204" pitchFamily="34" charset="0"/>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marL="0" marR="0" algn="ctr">
                        <a:lnSpc>
                          <a:spcPct val="107000"/>
                        </a:lnSpc>
                        <a:spcBef>
                          <a:spcPts val="0"/>
                        </a:spcBef>
                        <a:spcAft>
                          <a:spcPts val="0"/>
                        </a:spcAft>
                      </a:pPr>
                      <a:r>
                        <a:rPr lang="en-US" sz="1800" b="1" dirty="0" smtClean="0">
                          <a:solidFill>
                            <a:srgbClr val="002060"/>
                          </a:solidFill>
                          <a:effectLst/>
                          <a:latin typeface="Lucida Sans" panose="020B0602030504020204" pitchFamily="34" charset="0"/>
                          <a:ea typeface="Calibri"/>
                          <a:cs typeface="Times New Roman"/>
                        </a:rPr>
                        <a:t>19</a:t>
                      </a:r>
                      <a:endParaRPr lang="en-US" sz="1800" b="1" dirty="0">
                        <a:solidFill>
                          <a:srgbClr val="002060"/>
                        </a:solidFill>
                        <a:effectLst/>
                        <a:latin typeface="Lucida Sans" panose="020B0602030504020204" pitchFamily="34" charset="0"/>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2"/>
                  </a:ext>
                </a:extLst>
              </a:tr>
              <a:tr h="397345">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marL="0" marR="0" algn="ctr">
                        <a:lnSpc>
                          <a:spcPct val="107000"/>
                        </a:lnSpc>
                        <a:spcBef>
                          <a:spcPts val="0"/>
                        </a:spcBef>
                        <a:spcAft>
                          <a:spcPts val="0"/>
                        </a:spcAft>
                      </a:pPr>
                      <a:r>
                        <a:rPr lang="en-US" sz="1800" dirty="0">
                          <a:effectLst/>
                        </a:rPr>
                        <a:t>2017-18</a:t>
                      </a:r>
                      <a:endParaRPr lang="en-US" sz="1800" b="1" dirty="0">
                        <a:solidFill>
                          <a:sysClr val="windowText" lastClr="000000"/>
                        </a:solidFill>
                        <a:effectLst/>
                        <a:latin typeface="Lucida Sans" panose="020B0602030504020204" pitchFamily="34" charset="0"/>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marL="0" marR="0" algn="ctr">
                        <a:lnSpc>
                          <a:spcPct val="107000"/>
                        </a:lnSpc>
                        <a:spcBef>
                          <a:spcPts val="0"/>
                        </a:spcBef>
                        <a:spcAft>
                          <a:spcPts val="0"/>
                        </a:spcAft>
                      </a:pPr>
                      <a:r>
                        <a:rPr lang="en-US" sz="1800" b="1" dirty="0" smtClean="0">
                          <a:solidFill>
                            <a:srgbClr val="002060"/>
                          </a:solidFill>
                          <a:effectLst/>
                          <a:latin typeface="Lucida Sans" panose="020B0602030504020204" pitchFamily="34" charset="0"/>
                          <a:ea typeface="Calibri"/>
                          <a:cs typeface="Times New Roman"/>
                        </a:rPr>
                        <a:t>28</a:t>
                      </a:r>
                      <a:endParaRPr lang="en-US" sz="1800" b="1" dirty="0">
                        <a:solidFill>
                          <a:srgbClr val="002060"/>
                        </a:solidFill>
                        <a:effectLst/>
                        <a:latin typeface="Lucida Sans" panose="020B0602030504020204" pitchFamily="34" charset="0"/>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3"/>
                  </a:ext>
                </a:extLst>
              </a:tr>
            </a:tbl>
          </a:graphicData>
        </a:graphic>
      </p:graphicFrame>
      <p:sp>
        <p:nvSpPr>
          <p:cNvPr id="25" name="Title 1"/>
          <p:cNvSpPr txBox="1">
            <a:spLocks/>
          </p:cNvSpPr>
          <p:nvPr/>
        </p:nvSpPr>
        <p:spPr>
          <a:xfrm>
            <a:off x="1896696" y="3664521"/>
            <a:ext cx="4417454" cy="427038"/>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000" b="1" dirty="0">
                <a:solidFill>
                  <a:srgbClr val="C00000"/>
                </a:solidFill>
                <a:latin typeface="Calibri" pitchFamily="34" charset="0"/>
              </a:rPr>
              <a:t>Technical Events/FDP Attended</a:t>
            </a:r>
          </a:p>
        </p:txBody>
      </p:sp>
      <p:graphicFrame>
        <p:nvGraphicFramePr>
          <p:cNvPr id="26" name="Content Placeholder 3"/>
          <p:cNvGraphicFramePr>
            <a:graphicFrameLocks/>
          </p:cNvGraphicFramePr>
          <p:nvPr>
            <p:extLst>
              <p:ext uri="{D42A27DB-BD31-4B8C-83A1-F6EECF244321}">
                <p14:modId xmlns:p14="http://schemas.microsoft.com/office/powerpoint/2010/main" val="2240879691"/>
              </p:ext>
            </p:extLst>
          </p:nvPr>
        </p:nvGraphicFramePr>
        <p:xfrm>
          <a:off x="7328043" y="4140200"/>
          <a:ext cx="3888432" cy="2082800"/>
        </p:xfrm>
        <a:graphic>
          <a:graphicData uri="http://schemas.openxmlformats.org/drawingml/2006/table">
            <a:tbl>
              <a:tblPr firstRow="1" bandRow="1">
                <a:tableStyleId>{912C8C85-51F0-491E-9774-3900AFEF0FD7}</a:tableStyleId>
              </a:tblPr>
              <a:tblGrid>
                <a:gridCol w="1360952">
                  <a:extLst>
                    <a:ext uri="{9D8B030D-6E8A-4147-A177-3AD203B41FA5}">
                      <a16:colId xmlns:a16="http://schemas.microsoft.com/office/drawing/2014/main" xmlns="" val="20000"/>
                    </a:ext>
                  </a:extLst>
                </a:gridCol>
                <a:gridCol w="2527480">
                  <a:extLst>
                    <a:ext uri="{9D8B030D-6E8A-4147-A177-3AD203B41FA5}">
                      <a16:colId xmlns:a16="http://schemas.microsoft.com/office/drawing/2014/main" xmlns="" val="20001"/>
                    </a:ext>
                  </a:extLst>
                </a:gridCol>
              </a:tblGrid>
              <a:tr h="543545">
                <a:tc>
                  <a:txBody>
                    <a:bodyPr/>
                    <a:lstStyle>
                      <a:lvl1pPr marL="0" algn="l" defTabSz="914400" rtl="0" eaLnBrk="1" latinLnBrk="0" hangingPunct="1">
                        <a:defRPr sz="1800" b="1" kern="1200">
                          <a:solidFill>
                            <a:schemeClr val="lt1"/>
                          </a:solidFill>
                          <a:latin typeface="Calibri"/>
                          <a:ea typeface=""/>
                          <a:cs typeface=""/>
                        </a:defRPr>
                      </a:lvl1pPr>
                      <a:lvl2pPr marL="457200" algn="l" defTabSz="914400" rtl="0" eaLnBrk="1" latinLnBrk="0" hangingPunct="1">
                        <a:defRPr sz="1800" b="1" kern="1200">
                          <a:solidFill>
                            <a:schemeClr val="lt1"/>
                          </a:solidFill>
                          <a:latin typeface="Calibri"/>
                          <a:ea typeface=""/>
                          <a:cs typeface=""/>
                        </a:defRPr>
                      </a:lvl2pPr>
                      <a:lvl3pPr marL="914400" algn="l" defTabSz="914400" rtl="0" eaLnBrk="1" latinLnBrk="0" hangingPunct="1">
                        <a:defRPr sz="1800" b="1" kern="1200">
                          <a:solidFill>
                            <a:schemeClr val="lt1"/>
                          </a:solidFill>
                          <a:latin typeface="Calibri"/>
                          <a:ea typeface=""/>
                          <a:cs typeface=""/>
                        </a:defRPr>
                      </a:lvl3pPr>
                      <a:lvl4pPr marL="1371600" algn="l" defTabSz="914400" rtl="0" eaLnBrk="1" latinLnBrk="0" hangingPunct="1">
                        <a:defRPr sz="1800" b="1" kern="1200">
                          <a:solidFill>
                            <a:schemeClr val="lt1"/>
                          </a:solidFill>
                          <a:latin typeface="Calibri"/>
                          <a:ea typeface=""/>
                          <a:cs typeface=""/>
                        </a:defRPr>
                      </a:lvl4pPr>
                      <a:lvl5pPr marL="1828800" algn="l" defTabSz="914400" rtl="0" eaLnBrk="1" latinLnBrk="0" hangingPunct="1">
                        <a:defRPr sz="1800" b="1" kern="1200">
                          <a:solidFill>
                            <a:schemeClr val="lt1"/>
                          </a:solidFill>
                          <a:latin typeface="Calibri"/>
                          <a:ea typeface=""/>
                          <a:cs typeface=""/>
                        </a:defRPr>
                      </a:lvl5pPr>
                      <a:lvl6pPr marL="2286000" algn="l" defTabSz="914400" rtl="0" eaLnBrk="1" latinLnBrk="0" hangingPunct="1">
                        <a:defRPr sz="1800" b="1" kern="1200">
                          <a:solidFill>
                            <a:schemeClr val="lt1"/>
                          </a:solidFill>
                          <a:latin typeface="Calibri"/>
                          <a:ea typeface=""/>
                          <a:cs typeface=""/>
                        </a:defRPr>
                      </a:lvl6pPr>
                      <a:lvl7pPr marL="2743200" algn="l" defTabSz="914400" rtl="0" eaLnBrk="1" latinLnBrk="0" hangingPunct="1">
                        <a:defRPr sz="1800" b="1" kern="1200">
                          <a:solidFill>
                            <a:schemeClr val="lt1"/>
                          </a:solidFill>
                          <a:latin typeface="Calibri"/>
                          <a:ea typeface=""/>
                          <a:cs typeface=""/>
                        </a:defRPr>
                      </a:lvl7pPr>
                      <a:lvl8pPr marL="3200400" algn="l" defTabSz="914400" rtl="0" eaLnBrk="1" latinLnBrk="0" hangingPunct="1">
                        <a:defRPr sz="1800" b="1" kern="1200">
                          <a:solidFill>
                            <a:schemeClr val="lt1"/>
                          </a:solidFill>
                          <a:latin typeface="Calibri"/>
                          <a:ea typeface=""/>
                          <a:cs typeface=""/>
                        </a:defRPr>
                      </a:lvl8pPr>
                      <a:lvl9pPr marL="3657600" algn="l" defTabSz="914400" rtl="0" eaLnBrk="1" latinLnBrk="0" hangingPunct="1">
                        <a:defRPr sz="1800" b="1" kern="1200">
                          <a:solidFill>
                            <a:schemeClr val="lt1"/>
                          </a:solidFill>
                          <a:latin typeface="Calibri"/>
                          <a:ea typeface=""/>
                          <a:cs typeface=""/>
                        </a:defRPr>
                      </a:lvl9pPr>
                    </a:lstStyle>
                    <a:p>
                      <a:pPr marL="0" marR="0" algn="ctr">
                        <a:lnSpc>
                          <a:spcPct val="107000"/>
                        </a:lnSpc>
                        <a:spcBef>
                          <a:spcPts val="0"/>
                        </a:spcBef>
                        <a:spcAft>
                          <a:spcPts val="0"/>
                        </a:spcAft>
                      </a:pPr>
                      <a:r>
                        <a:rPr lang="en-US" sz="1800" dirty="0">
                          <a:effectLst/>
                        </a:rPr>
                        <a:t>Years</a:t>
                      </a:r>
                      <a:endParaRPr lang="en-US" sz="1800" dirty="0">
                        <a:solidFill>
                          <a:schemeClr val="tx1"/>
                        </a:solidFill>
                        <a:effectLst/>
                        <a:latin typeface="Lucida Sans" panose="020B0602030504020204" pitchFamily="34" charset="0"/>
                        <a:ea typeface="Calibri"/>
                        <a:cs typeface="Times New Roman"/>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lvl1pPr marL="0" algn="l" defTabSz="914400" rtl="0" eaLnBrk="1" latinLnBrk="0" hangingPunct="1">
                        <a:defRPr sz="1800" b="1" kern="1200">
                          <a:solidFill>
                            <a:schemeClr val="lt1"/>
                          </a:solidFill>
                          <a:latin typeface="Calibri"/>
                          <a:ea typeface=""/>
                          <a:cs typeface=""/>
                        </a:defRPr>
                      </a:lvl1pPr>
                      <a:lvl2pPr marL="457200" algn="l" defTabSz="914400" rtl="0" eaLnBrk="1" latinLnBrk="0" hangingPunct="1">
                        <a:defRPr sz="1800" b="1" kern="1200">
                          <a:solidFill>
                            <a:schemeClr val="lt1"/>
                          </a:solidFill>
                          <a:latin typeface="Calibri"/>
                          <a:ea typeface=""/>
                          <a:cs typeface=""/>
                        </a:defRPr>
                      </a:lvl2pPr>
                      <a:lvl3pPr marL="914400" algn="l" defTabSz="914400" rtl="0" eaLnBrk="1" latinLnBrk="0" hangingPunct="1">
                        <a:defRPr sz="1800" b="1" kern="1200">
                          <a:solidFill>
                            <a:schemeClr val="lt1"/>
                          </a:solidFill>
                          <a:latin typeface="Calibri"/>
                          <a:ea typeface=""/>
                          <a:cs typeface=""/>
                        </a:defRPr>
                      </a:lvl3pPr>
                      <a:lvl4pPr marL="1371600" algn="l" defTabSz="914400" rtl="0" eaLnBrk="1" latinLnBrk="0" hangingPunct="1">
                        <a:defRPr sz="1800" b="1" kern="1200">
                          <a:solidFill>
                            <a:schemeClr val="lt1"/>
                          </a:solidFill>
                          <a:latin typeface="Calibri"/>
                          <a:ea typeface=""/>
                          <a:cs typeface=""/>
                        </a:defRPr>
                      </a:lvl4pPr>
                      <a:lvl5pPr marL="1828800" algn="l" defTabSz="914400" rtl="0" eaLnBrk="1" latinLnBrk="0" hangingPunct="1">
                        <a:defRPr sz="1800" b="1" kern="1200">
                          <a:solidFill>
                            <a:schemeClr val="lt1"/>
                          </a:solidFill>
                          <a:latin typeface="Calibri"/>
                          <a:ea typeface=""/>
                          <a:cs typeface=""/>
                        </a:defRPr>
                      </a:lvl5pPr>
                      <a:lvl6pPr marL="2286000" algn="l" defTabSz="914400" rtl="0" eaLnBrk="1" latinLnBrk="0" hangingPunct="1">
                        <a:defRPr sz="1800" b="1" kern="1200">
                          <a:solidFill>
                            <a:schemeClr val="lt1"/>
                          </a:solidFill>
                          <a:latin typeface="Calibri"/>
                          <a:ea typeface=""/>
                          <a:cs typeface=""/>
                        </a:defRPr>
                      </a:lvl6pPr>
                      <a:lvl7pPr marL="2743200" algn="l" defTabSz="914400" rtl="0" eaLnBrk="1" latinLnBrk="0" hangingPunct="1">
                        <a:defRPr sz="1800" b="1" kern="1200">
                          <a:solidFill>
                            <a:schemeClr val="lt1"/>
                          </a:solidFill>
                          <a:latin typeface="Calibri"/>
                          <a:ea typeface=""/>
                          <a:cs typeface=""/>
                        </a:defRPr>
                      </a:lvl7pPr>
                      <a:lvl8pPr marL="3200400" algn="l" defTabSz="914400" rtl="0" eaLnBrk="1" latinLnBrk="0" hangingPunct="1">
                        <a:defRPr sz="1800" b="1" kern="1200">
                          <a:solidFill>
                            <a:schemeClr val="lt1"/>
                          </a:solidFill>
                          <a:latin typeface="Calibri"/>
                          <a:ea typeface=""/>
                          <a:cs typeface=""/>
                        </a:defRPr>
                      </a:lvl8pPr>
                      <a:lvl9pPr marL="3657600" algn="l" defTabSz="914400" rtl="0" eaLnBrk="1" latinLnBrk="0" hangingPunct="1">
                        <a:defRPr sz="1800" b="1" kern="1200">
                          <a:solidFill>
                            <a:schemeClr val="lt1"/>
                          </a:solidFill>
                          <a:latin typeface="Calibri"/>
                          <a:ea typeface=""/>
                          <a:cs typeface=""/>
                        </a:defRPr>
                      </a:lvl9pPr>
                    </a:lstStyle>
                    <a:p>
                      <a:pPr marL="0" marR="0" algn="ctr">
                        <a:lnSpc>
                          <a:spcPct val="107000"/>
                        </a:lnSpc>
                        <a:spcBef>
                          <a:spcPts val="0"/>
                        </a:spcBef>
                        <a:spcAft>
                          <a:spcPts val="0"/>
                        </a:spcAft>
                      </a:pPr>
                      <a:r>
                        <a:rPr lang="en-US" sz="1800" dirty="0">
                          <a:effectLst/>
                        </a:rPr>
                        <a:t>Publications</a:t>
                      </a:r>
                      <a:endParaRPr lang="en-US" sz="1800" dirty="0">
                        <a:solidFill>
                          <a:schemeClr val="tx1"/>
                        </a:solidFill>
                        <a:effectLst/>
                        <a:latin typeface="Lucida Sans" panose="020B0602030504020204" pitchFamily="34" charset="0"/>
                        <a:ea typeface="Calibri"/>
                        <a:cs typeface="Times New Roman"/>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0"/>
                  </a:ext>
                </a:extLst>
              </a:tr>
              <a:tr h="388212">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marL="0" marR="0" algn="ctr">
                        <a:lnSpc>
                          <a:spcPct val="107000"/>
                        </a:lnSpc>
                        <a:spcBef>
                          <a:spcPts val="0"/>
                        </a:spcBef>
                        <a:spcAft>
                          <a:spcPts val="0"/>
                        </a:spcAft>
                      </a:pPr>
                      <a:r>
                        <a:rPr lang="en-US" sz="1800" dirty="0">
                          <a:effectLst/>
                        </a:rPr>
                        <a:t>2020-21</a:t>
                      </a:r>
                      <a:endParaRPr lang="en-US" sz="1800" b="1" dirty="0">
                        <a:solidFill>
                          <a:schemeClr val="tx1"/>
                        </a:solidFill>
                        <a:effectLst/>
                        <a:latin typeface="Lucida Sans" panose="020B0602030504020204" pitchFamily="34" charset="0"/>
                        <a:ea typeface="Calibri"/>
                        <a:cs typeface="Times New Roman"/>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1" dirty="0" smtClean="0">
                          <a:solidFill>
                            <a:srgbClr val="002060"/>
                          </a:solidFill>
                          <a:effectLst/>
                          <a:latin typeface="+mn-lt"/>
                          <a:ea typeface="+mn-ea"/>
                          <a:cs typeface="+mn-cs"/>
                        </a:rPr>
                        <a:t>39</a:t>
                      </a:r>
                      <a:endParaRPr lang="en-US" sz="1800" b="1" dirty="0">
                        <a:solidFill>
                          <a:srgbClr val="002060"/>
                        </a:solidFill>
                        <a:effectLst/>
                        <a:latin typeface="Lucida Sans" panose="020B0602030504020204" pitchFamily="34" charset="0"/>
                        <a:ea typeface="Calibri"/>
                        <a:cs typeface="Times New Roman"/>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1"/>
                  </a:ext>
                </a:extLst>
              </a:tr>
              <a:tr h="387238">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marL="0" marR="0" algn="ctr">
                        <a:lnSpc>
                          <a:spcPct val="107000"/>
                        </a:lnSpc>
                        <a:spcBef>
                          <a:spcPts val="0"/>
                        </a:spcBef>
                        <a:spcAft>
                          <a:spcPts val="0"/>
                        </a:spcAft>
                      </a:pPr>
                      <a:r>
                        <a:rPr lang="en-US" sz="1800" dirty="0">
                          <a:effectLst/>
                        </a:rPr>
                        <a:t>2019-20</a:t>
                      </a:r>
                      <a:endParaRPr lang="en-US" sz="1800" b="1" dirty="0">
                        <a:solidFill>
                          <a:schemeClr val="tx1"/>
                        </a:solidFill>
                        <a:effectLst/>
                        <a:latin typeface="Lucida Sans" panose="020B0602030504020204" pitchFamily="34" charset="0"/>
                        <a:ea typeface="Calibri"/>
                        <a:cs typeface="Times New Roman"/>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marL="0" marR="0" algn="ctr">
                        <a:lnSpc>
                          <a:spcPct val="107000"/>
                        </a:lnSpc>
                        <a:spcBef>
                          <a:spcPts val="0"/>
                        </a:spcBef>
                        <a:spcAft>
                          <a:spcPts val="0"/>
                        </a:spcAft>
                      </a:pPr>
                      <a:r>
                        <a:rPr lang="en-US" sz="1800" b="1" dirty="0" smtClean="0">
                          <a:solidFill>
                            <a:srgbClr val="002060"/>
                          </a:solidFill>
                          <a:effectLst/>
                          <a:latin typeface="+mn-lt"/>
                          <a:ea typeface="+mn-ea"/>
                          <a:cs typeface="+mn-cs"/>
                        </a:rPr>
                        <a:t>12</a:t>
                      </a:r>
                      <a:endParaRPr lang="en-US" sz="1800" b="1" dirty="0">
                        <a:solidFill>
                          <a:srgbClr val="002060"/>
                        </a:solidFill>
                        <a:effectLst/>
                        <a:latin typeface="Lucida Sans" panose="020B0602030504020204" pitchFamily="34" charset="0"/>
                        <a:ea typeface="Calibri"/>
                        <a:cs typeface="Times New Roman"/>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2"/>
                  </a:ext>
                </a:extLst>
              </a:tr>
              <a:tr h="386266">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marL="0" marR="0" algn="ctr">
                        <a:lnSpc>
                          <a:spcPct val="107000"/>
                        </a:lnSpc>
                        <a:spcBef>
                          <a:spcPts val="0"/>
                        </a:spcBef>
                        <a:spcAft>
                          <a:spcPts val="0"/>
                        </a:spcAft>
                      </a:pPr>
                      <a:r>
                        <a:rPr lang="en-US" sz="1800" dirty="0">
                          <a:effectLst/>
                        </a:rPr>
                        <a:t>2018-19</a:t>
                      </a:r>
                      <a:endParaRPr lang="en-US" sz="1800" b="1" dirty="0">
                        <a:solidFill>
                          <a:schemeClr val="tx1"/>
                        </a:solidFill>
                        <a:effectLst/>
                        <a:latin typeface="Lucida Sans" panose="020B0602030504020204" pitchFamily="34" charset="0"/>
                        <a:ea typeface="Calibri"/>
                        <a:cs typeface="Times New Roman"/>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marL="0" marR="0" algn="ctr">
                        <a:lnSpc>
                          <a:spcPct val="107000"/>
                        </a:lnSpc>
                        <a:spcBef>
                          <a:spcPts val="0"/>
                        </a:spcBef>
                        <a:spcAft>
                          <a:spcPts val="0"/>
                        </a:spcAft>
                      </a:pPr>
                      <a:r>
                        <a:rPr lang="en-US" sz="1800" b="1" dirty="0" smtClean="0">
                          <a:solidFill>
                            <a:srgbClr val="002060"/>
                          </a:solidFill>
                          <a:effectLst/>
                          <a:latin typeface="+mn-lt"/>
                          <a:ea typeface="+mn-ea"/>
                          <a:cs typeface="+mn-cs"/>
                        </a:rPr>
                        <a:t>47</a:t>
                      </a:r>
                      <a:endParaRPr lang="en-US" sz="1800" b="1" dirty="0">
                        <a:solidFill>
                          <a:srgbClr val="002060"/>
                        </a:solidFill>
                        <a:effectLst/>
                        <a:latin typeface="Lucida Sans" panose="020B0602030504020204" pitchFamily="34" charset="0"/>
                        <a:ea typeface="Calibri"/>
                        <a:cs typeface="Times New Roman"/>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3"/>
                  </a:ext>
                </a:extLst>
              </a:tr>
              <a:tr h="377539">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marL="0" marR="0" algn="ctr">
                        <a:lnSpc>
                          <a:spcPct val="107000"/>
                        </a:lnSpc>
                        <a:spcBef>
                          <a:spcPts val="0"/>
                        </a:spcBef>
                        <a:spcAft>
                          <a:spcPts val="0"/>
                        </a:spcAft>
                      </a:pPr>
                      <a:r>
                        <a:rPr lang="en-US" sz="1800" dirty="0">
                          <a:effectLst/>
                        </a:rPr>
                        <a:t>2017-18</a:t>
                      </a:r>
                      <a:endParaRPr lang="en-US" sz="1800" b="1" dirty="0">
                        <a:solidFill>
                          <a:schemeClr val="tx1"/>
                        </a:solidFill>
                        <a:effectLst/>
                        <a:latin typeface="Lucida Sans" panose="020B0602030504020204" pitchFamily="34" charset="0"/>
                        <a:ea typeface="Calibri"/>
                        <a:cs typeface="Times New Roman"/>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marL="0" marR="0" algn="ctr">
                        <a:lnSpc>
                          <a:spcPct val="107000"/>
                        </a:lnSpc>
                        <a:spcBef>
                          <a:spcPts val="0"/>
                        </a:spcBef>
                        <a:spcAft>
                          <a:spcPts val="0"/>
                        </a:spcAft>
                      </a:pPr>
                      <a:r>
                        <a:rPr lang="en-US" sz="1800" b="1" dirty="0" smtClean="0">
                          <a:solidFill>
                            <a:srgbClr val="002060"/>
                          </a:solidFill>
                          <a:effectLst/>
                          <a:latin typeface="+mn-lt"/>
                          <a:ea typeface="+mn-ea"/>
                          <a:cs typeface="+mn-cs"/>
                        </a:rPr>
                        <a:t>43</a:t>
                      </a:r>
                      <a:endParaRPr lang="en-US" sz="1800" b="1" dirty="0">
                        <a:solidFill>
                          <a:srgbClr val="002060"/>
                        </a:solidFill>
                        <a:effectLst/>
                        <a:latin typeface="Lucida Sans" panose="020B0602030504020204" pitchFamily="34" charset="0"/>
                        <a:ea typeface="Calibri"/>
                        <a:cs typeface="Times New Roman"/>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4"/>
                  </a:ext>
                </a:extLst>
              </a:tr>
            </a:tbl>
          </a:graphicData>
        </a:graphic>
      </p:graphicFrame>
      <p:sp>
        <p:nvSpPr>
          <p:cNvPr id="27" name="Title 1"/>
          <p:cNvSpPr txBox="1">
            <a:spLocks/>
          </p:cNvSpPr>
          <p:nvPr/>
        </p:nvSpPr>
        <p:spPr>
          <a:xfrm>
            <a:off x="7442365" y="3729173"/>
            <a:ext cx="3765150" cy="427038"/>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000" b="1" dirty="0">
                <a:solidFill>
                  <a:srgbClr val="C00000"/>
                </a:solidFill>
                <a:latin typeface="Calibri" pitchFamily="34" charset="0"/>
              </a:rPr>
              <a:t>Faculty Publications</a:t>
            </a:r>
          </a:p>
        </p:txBody>
      </p:sp>
    </p:spTree>
    <p:extLst>
      <p:ext uri="{BB962C8B-B14F-4D97-AF65-F5344CB8AC3E}">
        <p14:creationId xmlns:p14="http://schemas.microsoft.com/office/powerpoint/2010/main" val="179593527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 y="0"/>
            <a:ext cx="1415442" cy="6858000"/>
          </a:xfrm>
          <a:prstGeom prst="rect">
            <a:avLst/>
          </a:prstGeom>
          <a:solidFill>
            <a:schemeClr val="accent4">
              <a:lumMod val="20000"/>
              <a:lumOff val="8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 name="Rectangle 4"/>
          <p:cNvSpPr/>
          <p:nvPr/>
        </p:nvSpPr>
        <p:spPr>
          <a:xfrm>
            <a:off x="1415442" y="6538586"/>
            <a:ext cx="9870510" cy="319414"/>
          </a:xfrm>
          <a:prstGeom prst="rect">
            <a:avLst/>
          </a:prstGeom>
          <a:solidFill>
            <a:schemeClr val="accent4">
              <a:lumMod val="20000"/>
              <a:lumOff val="8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C00000"/>
                </a:solidFill>
              </a:rPr>
              <a:t>Department of Electronics and Communication Engineering</a:t>
            </a:r>
            <a:endParaRPr lang="en-IN" b="1" dirty="0">
              <a:solidFill>
                <a:srgbClr val="C00000"/>
              </a:solidFill>
            </a:endParaRPr>
          </a:p>
        </p:txBody>
      </p:sp>
      <p:sp>
        <p:nvSpPr>
          <p:cNvPr id="6" name="Rectangle 5"/>
          <p:cNvSpPr/>
          <p:nvPr/>
        </p:nvSpPr>
        <p:spPr>
          <a:xfrm>
            <a:off x="1240077" y="0"/>
            <a:ext cx="175364" cy="6858000"/>
          </a:xfrm>
          <a:prstGeom prst="rect">
            <a:avLst/>
          </a:prstGeom>
          <a:solidFill>
            <a:srgbClr val="C0000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 name="Rounded Rectangle 6"/>
          <p:cNvSpPr/>
          <p:nvPr/>
        </p:nvSpPr>
        <p:spPr>
          <a:xfrm>
            <a:off x="11586575" y="6538586"/>
            <a:ext cx="488515" cy="319414"/>
          </a:xfrm>
          <a:prstGeom prst="roundRect">
            <a:avLst/>
          </a:prstGeom>
          <a:solidFill>
            <a:srgbClr val="C00000"/>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smtClean="0">
                <a:solidFill>
                  <a:schemeClr val="bg1"/>
                </a:solidFill>
              </a:rPr>
              <a:t>44</a:t>
            </a:r>
            <a:endParaRPr lang="en-IN" dirty="0">
              <a:solidFill>
                <a:schemeClr val="bg1"/>
              </a:solidFill>
            </a:endParaRPr>
          </a:p>
        </p:txBody>
      </p:sp>
      <p:cxnSp>
        <p:nvCxnSpPr>
          <p:cNvPr id="11" name="Straight Connector 10"/>
          <p:cNvCxnSpPr/>
          <p:nvPr/>
        </p:nvCxnSpPr>
        <p:spPr>
          <a:xfrm flipV="1">
            <a:off x="1791222" y="759629"/>
            <a:ext cx="10039610" cy="12527"/>
          </a:xfrm>
          <a:prstGeom prst="line">
            <a:avLst/>
          </a:prstGeom>
          <a:ln w="38100"/>
        </p:spPr>
        <p:style>
          <a:lnRef idx="3">
            <a:schemeClr val="accent2"/>
          </a:lnRef>
          <a:fillRef idx="0">
            <a:schemeClr val="accent2"/>
          </a:fillRef>
          <a:effectRef idx="2">
            <a:schemeClr val="accent2"/>
          </a:effectRef>
          <a:fontRef idx="minor">
            <a:schemeClr val="tx1"/>
          </a:fontRef>
        </p:style>
      </p:cxnSp>
      <p:pic>
        <p:nvPicPr>
          <p:cNvPr id="21"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1033" y="116632"/>
            <a:ext cx="1026591" cy="960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ectangle 11"/>
          <p:cNvSpPr/>
          <p:nvPr/>
        </p:nvSpPr>
        <p:spPr>
          <a:xfrm>
            <a:off x="1791222" y="116632"/>
            <a:ext cx="10039610" cy="523220"/>
          </a:xfrm>
          <a:prstGeom prst="rect">
            <a:avLst/>
          </a:prstGeom>
        </p:spPr>
        <p:txBody>
          <a:bodyPr wrap="square">
            <a:spAutoFit/>
          </a:bodyPr>
          <a:lstStyle/>
          <a:p>
            <a:pPr algn="ctr"/>
            <a:r>
              <a:rPr lang="en-IN" sz="2800" b="1" dirty="0" smtClean="0">
                <a:solidFill>
                  <a:srgbClr val="002060"/>
                </a:solidFill>
                <a:latin typeface="Times New Roman" pitchFamily="18" charset="0"/>
                <a:cs typeface="Times New Roman" pitchFamily="18" charset="0"/>
              </a:rPr>
              <a:t>Criterion 5 -  Faculty Information and Contribution</a:t>
            </a:r>
            <a:endParaRPr lang="en-IN" sz="2800" b="1" dirty="0">
              <a:solidFill>
                <a:srgbClr val="002060"/>
              </a:solidFill>
              <a:latin typeface="Times New Roman" pitchFamily="18" charset="0"/>
              <a:cs typeface="Times New Roman" pitchFamily="18" charset="0"/>
            </a:endParaRPr>
          </a:p>
        </p:txBody>
      </p:sp>
      <p:graphicFrame>
        <p:nvGraphicFramePr>
          <p:cNvPr id="16" name="Table 15"/>
          <p:cNvGraphicFramePr>
            <a:graphicFrameLocks noGrp="1"/>
          </p:cNvGraphicFramePr>
          <p:nvPr>
            <p:extLst>
              <p:ext uri="{D42A27DB-BD31-4B8C-83A1-F6EECF244321}">
                <p14:modId xmlns:p14="http://schemas.microsoft.com/office/powerpoint/2010/main" val="1891258491"/>
              </p:ext>
            </p:extLst>
          </p:nvPr>
        </p:nvGraphicFramePr>
        <p:xfrm>
          <a:off x="1946412" y="1330734"/>
          <a:ext cx="9796854" cy="4665472"/>
        </p:xfrm>
        <a:graphic>
          <a:graphicData uri="http://schemas.openxmlformats.org/drawingml/2006/table">
            <a:tbl>
              <a:tblPr firstRow="1" firstCol="1" bandRow="1">
                <a:tableStyleId>{F2DE63D5-997A-4646-A377-4702673A728D}</a:tableStyleId>
              </a:tblPr>
              <a:tblGrid>
                <a:gridCol w="888597">
                  <a:extLst>
                    <a:ext uri="{9D8B030D-6E8A-4147-A177-3AD203B41FA5}">
                      <a16:colId xmlns:a16="http://schemas.microsoft.com/office/drawing/2014/main" xmlns="" val="20000"/>
                    </a:ext>
                  </a:extLst>
                </a:gridCol>
                <a:gridCol w="2253791">
                  <a:extLst>
                    <a:ext uri="{9D8B030D-6E8A-4147-A177-3AD203B41FA5}">
                      <a16:colId xmlns:a16="http://schemas.microsoft.com/office/drawing/2014/main" xmlns="" val="20001"/>
                    </a:ext>
                  </a:extLst>
                </a:gridCol>
                <a:gridCol w="1399322">
                  <a:extLst>
                    <a:ext uri="{9D8B030D-6E8A-4147-A177-3AD203B41FA5}">
                      <a16:colId xmlns:a16="http://schemas.microsoft.com/office/drawing/2014/main" xmlns="" val="20002"/>
                    </a:ext>
                  </a:extLst>
                </a:gridCol>
                <a:gridCol w="1385878">
                  <a:extLst>
                    <a:ext uri="{9D8B030D-6E8A-4147-A177-3AD203B41FA5}">
                      <a16:colId xmlns:a16="http://schemas.microsoft.com/office/drawing/2014/main" xmlns="" val="20003"/>
                    </a:ext>
                  </a:extLst>
                </a:gridCol>
                <a:gridCol w="2294467">
                  <a:extLst>
                    <a:ext uri="{9D8B030D-6E8A-4147-A177-3AD203B41FA5}">
                      <a16:colId xmlns:a16="http://schemas.microsoft.com/office/drawing/2014/main" xmlns="" val="20004"/>
                    </a:ext>
                  </a:extLst>
                </a:gridCol>
                <a:gridCol w="1574799">
                  <a:extLst>
                    <a:ext uri="{9D8B030D-6E8A-4147-A177-3AD203B41FA5}">
                      <a16:colId xmlns:a16="http://schemas.microsoft.com/office/drawing/2014/main" xmlns="" val="20005"/>
                    </a:ext>
                  </a:extLst>
                </a:gridCol>
              </a:tblGrid>
              <a:tr h="576579">
                <a:tc>
                  <a:txBody>
                    <a:bodyPr/>
                    <a:lstStyle/>
                    <a:p>
                      <a:pPr algn="ctr">
                        <a:lnSpc>
                          <a:spcPct val="107000"/>
                        </a:lnSpc>
                        <a:spcBef>
                          <a:spcPts val="5"/>
                        </a:spcBef>
                        <a:spcAft>
                          <a:spcPts val="0"/>
                        </a:spcAft>
                        <a:tabLst>
                          <a:tab pos="533400" algn="l"/>
                          <a:tab pos="534035" algn="l"/>
                        </a:tabLst>
                      </a:pPr>
                      <a:r>
                        <a:rPr lang="en-US" sz="1400" dirty="0" err="1">
                          <a:solidFill>
                            <a:schemeClr val="tx1"/>
                          </a:solidFill>
                          <a:effectLst/>
                          <a:latin typeface="+mn-lt"/>
                        </a:rPr>
                        <a:t>Sl.No</a:t>
                      </a:r>
                      <a:endParaRPr lang="en-IN" sz="1400" dirty="0">
                        <a:solidFill>
                          <a:schemeClr val="tx1"/>
                        </a:solidFill>
                        <a:effectLst/>
                        <a:latin typeface="+mn-lt"/>
                        <a:ea typeface="Times New Roman" panose="02020603050405020304" pitchFamily="18" charset="0"/>
                        <a:cs typeface="Tunga"/>
                      </a:endParaRPr>
                    </a:p>
                  </a:txBody>
                  <a:tcPr marL="25175" marR="25175"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lnSpc>
                          <a:spcPct val="107000"/>
                        </a:lnSpc>
                        <a:spcBef>
                          <a:spcPts val="5"/>
                        </a:spcBef>
                        <a:spcAft>
                          <a:spcPts val="0"/>
                        </a:spcAft>
                        <a:tabLst>
                          <a:tab pos="533400" algn="l"/>
                          <a:tab pos="534035" algn="l"/>
                        </a:tabLst>
                      </a:pPr>
                      <a:r>
                        <a:rPr lang="en-US" sz="1400" dirty="0">
                          <a:solidFill>
                            <a:schemeClr val="tx1"/>
                          </a:solidFill>
                          <a:effectLst/>
                          <a:latin typeface="+mn-lt"/>
                        </a:rPr>
                        <a:t>Applicant Name</a:t>
                      </a:r>
                      <a:endParaRPr lang="en-IN" sz="1400" dirty="0">
                        <a:solidFill>
                          <a:schemeClr val="tx1"/>
                        </a:solidFill>
                        <a:effectLst/>
                        <a:latin typeface="+mn-lt"/>
                        <a:ea typeface="Times New Roman" panose="02020603050405020304" pitchFamily="18" charset="0"/>
                        <a:cs typeface="Tunga"/>
                      </a:endParaRPr>
                    </a:p>
                  </a:txBody>
                  <a:tcPr marL="25175" marR="25175"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lnSpc>
                          <a:spcPct val="107000"/>
                        </a:lnSpc>
                        <a:spcBef>
                          <a:spcPts val="5"/>
                        </a:spcBef>
                        <a:spcAft>
                          <a:spcPts val="0"/>
                        </a:spcAft>
                        <a:tabLst>
                          <a:tab pos="533400" algn="l"/>
                          <a:tab pos="534035" algn="l"/>
                        </a:tabLst>
                      </a:pPr>
                      <a:r>
                        <a:rPr lang="en-US" sz="1400" dirty="0">
                          <a:solidFill>
                            <a:schemeClr val="tx1"/>
                          </a:solidFill>
                          <a:effectLst/>
                          <a:latin typeface="+mn-lt"/>
                        </a:rPr>
                        <a:t>Ref. No/ Application No.</a:t>
                      </a:r>
                      <a:endParaRPr lang="en-IN" sz="1400" dirty="0">
                        <a:solidFill>
                          <a:schemeClr val="tx1"/>
                        </a:solidFill>
                        <a:effectLst/>
                        <a:latin typeface="+mn-lt"/>
                        <a:ea typeface="Times New Roman" panose="02020603050405020304" pitchFamily="18" charset="0"/>
                        <a:cs typeface="Tunga"/>
                      </a:endParaRPr>
                    </a:p>
                  </a:txBody>
                  <a:tcPr marL="25175" marR="25175"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lnSpc>
                          <a:spcPct val="107000"/>
                        </a:lnSpc>
                        <a:spcBef>
                          <a:spcPts val="5"/>
                        </a:spcBef>
                        <a:spcAft>
                          <a:spcPts val="0"/>
                        </a:spcAft>
                        <a:tabLst>
                          <a:tab pos="533400" algn="l"/>
                          <a:tab pos="534035" algn="l"/>
                        </a:tabLst>
                      </a:pPr>
                      <a:r>
                        <a:rPr lang="en-US" sz="1400" dirty="0">
                          <a:solidFill>
                            <a:schemeClr val="tx1"/>
                          </a:solidFill>
                          <a:effectLst/>
                          <a:latin typeface="+mn-lt"/>
                        </a:rPr>
                        <a:t>Date of filing</a:t>
                      </a:r>
                      <a:endParaRPr lang="en-IN" sz="1400" dirty="0">
                        <a:solidFill>
                          <a:schemeClr val="tx1"/>
                        </a:solidFill>
                        <a:effectLst/>
                        <a:latin typeface="+mn-lt"/>
                        <a:ea typeface="Times New Roman" panose="02020603050405020304" pitchFamily="18" charset="0"/>
                        <a:cs typeface="Tunga"/>
                      </a:endParaRPr>
                    </a:p>
                  </a:txBody>
                  <a:tcPr marL="25175" marR="25175"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lnSpc>
                          <a:spcPct val="107000"/>
                        </a:lnSpc>
                        <a:spcBef>
                          <a:spcPts val="5"/>
                        </a:spcBef>
                        <a:spcAft>
                          <a:spcPts val="0"/>
                        </a:spcAft>
                        <a:tabLst>
                          <a:tab pos="533400" algn="l"/>
                          <a:tab pos="534035" algn="l"/>
                        </a:tabLst>
                      </a:pPr>
                      <a:r>
                        <a:rPr lang="en-US" sz="1400" dirty="0">
                          <a:solidFill>
                            <a:schemeClr val="tx1"/>
                          </a:solidFill>
                          <a:effectLst/>
                          <a:latin typeface="+mn-lt"/>
                        </a:rPr>
                        <a:t>Title of Invention</a:t>
                      </a:r>
                      <a:endParaRPr lang="en-IN" sz="1400" dirty="0">
                        <a:solidFill>
                          <a:schemeClr val="tx1"/>
                        </a:solidFill>
                        <a:effectLst/>
                        <a:latin typeface="+mn-lt"/>
                        <a:ea typeface="Times New Roman" panose="02020603050405020304" pitchFamily="18" charset="0"/>
                        <a:cs typeface="Tunga"/>
                      </a:endParaRPr>
                    </a:p>
                  </a:txBody>
                  <a:tcPr marL="25175" marR="25175"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lnSpc>
                          <a:spcPct val="107000"/>
                        </a:lnSpc>
                        <a:spcBef>
                          <a:spcPts val="5"/>
                        </a:spcBef>
                        <a:spcAft>
                          <a:spcPts val="0"/>
                        </a:spcAft>
                        <a:tabLst>
                          <a:tab pos="533400" algn="l"/>
                          <a:tab pos="534035" algn="l"/>
                        </a:tabLst>
                      </a:pPr>
                      <a:r>
                        <a:rPr lang="en-US" sz="1400" dirty="0">
                          <a:solidFill>
                            <a:schemeClr val="tx1"/>
                          </a:solidFill>
                          <a:effectLst/>
                          <a:latin typeface="+mn-lt"/>
                        </a:rPr>
                        <a:t>National/ International </a:t>
                      </a:r>
                      <a:endParaRPr lang="en-IN" sz="1400" dirty="0">
                        <a:solidFill>
                          <a:schemeClr val="tx1"/>
                        </a:solidFill>
                        <a:effectLst/>
                        <a:latin typeface="+mn-lt"/>
                        <a:ea typeface="Times New Roman" panose="02020603050405020304" pitchFamily="18" charset="0"/>
                        <a:cs typeface="Tunga"/>
                      </a:endParaRPr>
                    </a:p>
                  </a:txBody>
                  <a:tcPr marL="25175" marR="25175"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xmlns="" val="10000"/>
                  </a:ext>
                </a:extLst>
              </a:tr>
              <a:tr h="431044">
                <a:tc>
                  <a:txBody>
                    <a:bodyPr/>
                    <a:lstStyle/>
                    <a:p>
                      <a:pPr algn="ctr">
                        <a:lnSpc>
                          <a:spcPct val="107000"/>
                        </a:lnSpc>
                        <a:spcBef>
                          <a:spcPts val="5"/>
                        </a:spcBef>
                        <a:spcAft>
                          <a:spcPts val="0"/>
                        </a:spcAft>
                        <a:tabLst>
                          <a:tab pos="533400" algn="l"/>
                          <a:tab pos="534035" algn="l"/>
                        </a:tabLst>
                      </a:pPr>
                      <a:r>
                        <a:rPr lang="en-US" sz="1400" dirty="0">
                          <a:effectLst/>
                          <a:latin typeface="+mn-lt"/>
                        </a:rPr>
                        <a:t>1</a:t>
                      </a:r>
                      <a:endParaRPr lang="en-IN" sz="1400" dirty="0">
                        <a:effectLst/>
                        <a:latin typeface="+mn-lt"/>
                        <a:ea typeface="Times New Roman" panose="02020603050405020304" pitchFamily="18" charset="0"/>
                        <a:cs typeface="Tunga"/>
                      </a:endParaRPr>
                    </a:p>
                  </a:txBody>
                  <a:tcPr marL="25175" marR="25175"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lnSpc>
                          <a:spcPct val="107000"/>
                        </a:lnSpc>
                        <a:spcBef>
                          <a:spcPts val="5"/>
                        </a:spcBef>
                        <a:spcAft>
                          <a:spcPts val="0"/>
                        </a:spcAft>
                        <a:tabLst>
                          <a:tab pos="533400" algn="l"/>
                          <a:tab pos="534035" algn="l"/>
                        </a:tabLst>
                      </a:pPr>
                      <a:r>
                        <a:rPr lang="en-US" sz="1400" dirty="0">
                          <a:effectLst/>
                          <a:latin typeface="+mn-lt"/>
                        </a:rPr>
                        <a:t>Dr. Naveen K B</a:t>
                      </a:r>
                      <a:endParaRPr lang="en-IN" sz="1400" dirty="0">
                        <a:effectLst/>
                        <a:latin typeface="+mn-lt"/>
                        <a:ea typeface="Times New Roman" panose="02020603050405020304" pitchFamily="18" charset="0"/>
                        <a:cs typeface="Tunga"/>
                      </a:endParaRPr>
                    </a:p>
                  </a:txBody>
                  <a:tcPr marL="25175" marR="25175"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lnSpc>
                          <a:spcPct val="107000"/>
                        </a:lnSpc>
                        <a:spcBef>
                          <a:spcPts val="5"/>
                        </a:spcBef>
                        <a:spcAft>
                          <a:spcPts val="0"/>
                        </a:spcAft>
                        <a:tabLst>
                          <a:tab pos="533400" algn="l"/>
                          <a:tab pos="534035" algn="l"/>
                        </a:tabLst>
                      </a:pPr>
                      <a:r>
                        <a:rPr lang="en-US" sz="1400" dirty="0">
                          <a:effectLst/>
                          <a:latin typeface="+mn-lt"/>
                        </a:rPr>
                        <a:t>202041029775 A</a:t>
                      </a:r>
                    </a:p>
                  </a:txBody>
                  <a:tcPr marL="25175" marR="25175"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lnSpc>
                          <a:spcPct val="107000"/>
                        </a:lnSpc>
                        <a:spcBef>
                          <a:spcPts val="5"/>
                        </a:spcBef>
                        <a:spcAft>
                          <a:spcPts val="0"/>
                        </a:spcAft>
                        <a:tabLst>
                          <a:tab pos="533400" algn="l"/>
                          <a:tab pos="534035" algn="l"/>
                        </a:tabLst>
                      </a:pPr>
                      <a:r>
                        <a:rPr lang="en-US" sz="1400">
                          <a:effectLst/>
                          <a:latin typeface="+mn-lt"/>
                        </a:rPr>
                        <a:t>13/07/2020</a:t>
                      </a:r>
                      <a:endParaRPr lang="en-IN" sz="1400">
                        <a:effectLst/>
                        <a:latin typeface="+mn-lt"/>
                        <a:ea typeface="Times New Roman" panose="02020603050405020304" pitchFamily="18" charset="0"/>
                        <a:cs typeface="Tunga"/>
                      </a:endParaRPr>
                    </a:p>
                  </a:txBody>
                  <a:tcPr marL="25175" marR="25175"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lnSpc>
                          <a:spcPct val="107000"/>
                        </a:lnSpc>
                        <a:spcBef>
                          <a:spcPts val="5"/>
                        </a:spcBef>
                        <a:spcAft>
                          <a:spcPts val="0"/>
                        </a:spcAft>
                        <a:tabLst>
                          <a:tab pos="533400" algn="l"/>
                          <a:tab pos="534035" algn="l"/>
                        </a:tabLst>
                      </a:pPr>
                      <a:r>
                        <a:rPr lang="en-US" sz="1400">
                          <a:effectLst/>
                          <a:latin typeface="+mn-lt"/>
                        </a:rPr>
                        <a:t>Smart Kitchen Using Altering System and IOT</a:t>
                      </a:r>
                      <a:endParaRPr lang="en-IN" sz="1400">
                        <a:effectLst/>
                        <a:latin typeface="+mn-lt"/>
                        <a:ea typeface="Times New Roman" panose="02020603050405020304" pitchFamily="18" charset="0"/>
                        <a:cs typeface="Tunga"/>
                      </a:endParaRPr>
                    </a:p>
                  </a:txBody>
                  <a:tcPr marL="25175" marR="25175"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lnSpc>
                          <a:spcPct val="107000"/>
                        </a:lnSpc>
                        <a:spcBef>
                          <a:spcPts val="5"/>
                        </a:spcBef>
                        <a:spcAft>
                          <a:spcPts val="0"/>
                        </a:spcAft>
                        <a:tabLst>
                          <a:tab pos="533400" algn="l"/>
                          <a:tab pos="534035" algn="l"/>
                        </a:tabLst>
                      </a:pPr>
                      <a:r>
                        <a:rPr lang="en-US" sz="1400">
                          <a:effectLst/>
                          <a:latin typeface="+mn-lt"/>
                        </a:rPr>
                        <a:t>National</a:t>
                      </a:r>
                      <a:endParaRPr lang="en-IN" sz="1400">
                        <a:effectLst/>
                        <a:latin typeface="+mn-lt"/>
                        <a:ea typeface="Times New Roman" panose="02020603050405020304" pitchFamily="18" charset="0"/>
                        <a:cs typeface="Tunga"/>
                      </a:endParaRPr>
                    </a:p>
                  </a:txBody>
                  <a:tcPr marL="25175" marR="25175"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1"/>
                  </a:ext>
                </a:extLst>
              </a:tr>
              <a:tr h="574725">
                <a:tc>
                  <a:txBody>
                    <a:bodyPr/>
                    <a:lstStyle/>
                    <a:p>
                      <a:pPr algn="ctr">
                        <a:lnSpc>
                          <a:spcPct val="107000"/>
                        </a:lnSpc>
                        <a:spcBef>
                          <a:spcPts val="5"/>
                        </a:spcBef>
                        <a:spcAft>
                          <a:spcPts val="0"/>
                        </a:spcAft>
                        <a:tabLst>
                          <a:tab pos="533400" algn="l"/>
                          <a:tab pos="534035" algn="l"/>
                        </a:tabLst>
                      </a:pPr>
                      <a:r>
                        <a:rPr lang="en-US" sz="1400">
                          <a:effectLst/>
                          <a:latin typeface="+mn-lt"/>
                        </a:rPr>
                        <a:t>2</a:t>
                      </a:r>
                      <a:endParaRPr lang="en-IN" sz="1400">
                        <a:effectLst/>
                        <a:latin typeface="+mn-lt"/>
                        <a:ea typeface="Times New Roman" panose="02020603050405020304" pitchFamily="18" charset="0"/>
                        <a:cs typeface="Tunga"/>
                      </a:endParaRPr>
                    </a:p>
                  </a:txBody>
                  <a:tcPr marL="25175" marR="25175"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lnSpc>
                          <a:spcPct val="107000"/>
                        </a:lnSpc>
                        <a:spcBef>
                          <a:spcPts val="5"/>
                        </a:spcBef>
                        <a:spcAft>
                          <a:spcPts val="0"/>
                        </a:spcAft>
                        <a:tabLst>
                          <a:tab pos="533400" algn="l"/>
                          <a:tab pos="534035" algn="l"/>
                        </a:tabLst>
                      </a:pPr>
                      <a:r>
                        <a:rPr lang="en-US" sz="1400" dirty="0">
                          <a:effectLst/>
                          <a:latin typeface="+mn-lt"/>
                        </a:rPr>
                        <a:t>Dr. M B Anandaraju</a:t>
                      </a:r>
                      <a:endParaRPr lang="en-IN" sz="1400" dirty="0">
                        <a:effectLst/>
                        <a:latin typeface="+mn-lt"/>
                      </a:endParaRPr>
                    </a:p>
                    <a:p>
                      <a:pPr algn="ctr">
                        <a:lnSpc>
                          <a:spcPct val="107000"/>
                        </a:lnSpc>
                        <a:spcBef>
                          <a:spcPts val="5"/>
                        </a:spcBef>
                        <a:spcAft>
                          <a:spcPts val="0"/>
                        </a:spcAft>
                        <a:tabLst>
                          <a:tab pos="533400" algn="l"/>
                          <a:tab pos="534035" algn="l"/>
                        </a:tabLst>
                      </a:pPr>
                      <a:r>
                        <a:rPr lang="en-US" sz="1400" dirty="0" smtClean="0">
                          <a:effectLst/>
                          <a:latin typeface="+mn-lt"/>
                        </a:rPr>
                        <a:t>Dr</a:t>
                      </a:r>
                      <a:r>
                        <a:rPr lang="en-US" sz="1400" dirty="0">
                          <a:effectLst/>
                          <a:latin typeface="+mn-lt"/>
                        </a:rPr>
                        <a:t>. Naveen K B</a:t>
                      </a:r>
                      <a:endParaRPr lang="en-IN" sz="1400" dirty="0">
                        <a:effectLst/>
                        <a:latin typeface="+mn-lt"/>
                      </a:endParaRPr>
                    </a:p>
                    <a:p>
                      <a:pPr algn="ctr">
                        <a:lnSpc>
                          <a:spcPct val="107000"/>
                        </a:lnSpc>
                        <a:spcBef>
                          <a:spcPts val="5"/>
                        </a:spcBef>
                        <a:spcAft>
                          <a:spcPts val="0"/>
                        </a:spcAft>
                        <a:tabLst>
                          <a:tab pos="533400" algn="l"/>
                          <a:tab pos="534035" algn="l"/>
                        </a:tabLst>
                      </a:pPr>
                      <a:r>
                        <a:rPr lang="en-US" sz="1400" dirty="0">
                          <a:effectLst/>
                          <a:latin typeface="+mn-lt"/>
                        </a:rPr>
                        <a:t>Dr. Naveen </a:t>
                      </a:r>
                      <a:r>
                        <a:rPr lang="en-US" sz="1400" dirty="0" smtClean="0">
                          <a:effectLst/>
                          <a:latin typeface="+mn-lt"/>
                        </a:rPr>
                        <a:t>B</a:t>
                      </a:r>
                    </a:p>
                    <a:p>
                      <a:pPr algn="ctr">
                        <a:lnSpc>
                          <a:spcPct val="107000"/>
                        </a:lnSpc>
                        <a:spcBef>
                          <a:spcPts val="5"/>
                        </a:spcBef>
                        <a:spcAft>
                          <a:spcPts val="0"/>
                        </a:spcAft>
                        <a:tabLst>
                          <a:tab pos="533400" algn="l"/>
                          <a:tab pos="534035" algn="l"/>
                        </a:tabLst>
                      </a:pPr>
                      <a:endParaRPr lang="en-IN" sz="1400" dirty="0">
                        <a:effectLst/>
                        <a:latin typeface="+mn-lt"/>
                        <a:ea typeface="Times New Roman" panose="02020603050405020304" pitchFamily="18" charset="0"/>
                        <a:cs typeface="Tunga"/>
                      </a:endParaRPr>
                    </a:p>
                  </a:txBody>
                  <a:tcPr marL="25175" marR="25175"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7000"/>
                        </a:lnSpc>
                        <a:spcBef>
                          <a:spcPts val="5"/>
                        </a:spcBef>
                        <a:spcAft>
                          <a:spcPts val="0"/>
                        </a:spcAft>
                        <a:buClrTx/>
                        <a:buSzTx/>
                        <a:buFontTx/>
                        <a:buNone/>
                        <a:tabLst>
                          <a:tab pos="533400" algn="l"/>
                          <a:tab pos="534035" algn="l"/>
                        </a:tabLst>
                        <a:defRPr/>
                      </a:pPr>
                      <a:r>
                        <a:rPr lang="en-US" sz="1400" dirty="0">
                          <a:effectLst/>
                          <a:latin typeface="+mn-lt"/>
                        </a:rPr>
                        <a:t>17015220</a:t>
                      </a:r>
                      <a:endParaRPr lang="en-IN" sz="1400" dirty="0">
                        <a:effectLst/>
                        <a:latin typeface="+mn-lt"/>
                        <a:ea typeface="Times New Roman" panose="02020603050405020304" pitchFamily="18" charset="0"/>
                        <a:cs typeface="Tunga"/>
                      </a:endParaRPr>
                    </a:p>
                  </a:txBody>
                  <a:tcPr marL="25175" marR="25175"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lnSpc>
                          <a:spcPct val="107000"/>
                        </a:lnSpc>
                        <a:spcBef>
                          <a:spcPts val="5"/>
                        </a:spcBef>
                        <a:spcAft>
                          <a:spcPts val="0"/>
                        </a:spcAft>
                        <a:tabLst>
                          <a:tab pos="533400" algn="l"/>
                          <a:tab pos="534035" algn="l"/>
                        </a:tabLst>
                      </a:pPr>
                      <a:r>
                        <a:rPr lang="en-US" sz="1400" dirty="0">
                          <a:effectLst/>
                          <a:latin typeface="+mn-lt"/>
                        </a:rPr>
                        <a:t>09.09.2020</a:t>
                      </a:r>
                      <a:endParaRPr lang="en-IN" sz="1400" dirty="0">
                        <a:effectLst/>
                        <a:latin typeface="+mn-lt"/>
                        <a:ea typeface="Times New Roman" panose="02020603050405020304" pitchFamily="18" charset="0"/>
                        <a:cs typeface="Tunga"/>
                      </a:endParaRPr>
                    </a:p>
                  </a:txBody>
                  <a:tcPr marL="25175" marR="25175"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lnSpc>
                          <a:spcPct val="107000"/>
                        </a:lnSpc>
                        <a:spcBef>
                          <a:spcPts val="5"/>
                        </a:spcBef>
                        <a:spcAft>
                          <a:spcPts val="0"/>
                        </a:spcAft>
                        <a:tabLst>
                          <a:tab pos="533400" algn="l"/>
                          <a:tab pos="534035" algn="l"/>
                        </a:tabLst>
                      </a:pPr>
                      <a:r>
                        <a:rPr lang="en-US" sz="1400">
                          <a:effectLst/>
                          <a:latin typeface="+mn-lt"/>
                        </a:rPr>
                        <a:t>Method of auto tuning PID controller using evolutionary computational technique </a:t>
                      </a:r>
                      <a:endParaRPr lang="en-IN" sz="1400">
                        <a:effectLst/>
                        <a:latin typeface="+mn-lt"/>
                        <a:ea typeface="Times New Roman" panose="02020603050405020304" pitchFamily="18" charset="0"/>
                        <a:cs typeface="Tunga"/>
                      </a:endParaRPr>
                    </a:p>
                  </a:txBody>
                  <a:tcPr marL="25175" marR="25175"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lnSpc>
                          <a:spcPct val="107000"/>
                        </a:lnSpc>
                        <a:spcBef>
                          <a:spcPts val="5"/>
                        </a:spcBef>
                        <a:spcAft>
                          <a:spcPts val="0"/>
                        </a:spcAft>
                      </a:pPr>
                      <a:r>
                        <a:rPr lang="en-US" sz="1400" dirty="0">
                          <a:effectLst/>
                          <a:latin typeface="+mn-lt"/>
                        </a:rPr>
                        <a:t>International (USA)</a:t>
                      </a:r>
                      <a:endParaRPr lang="en-IN" sz="1400" dirty="0">
                        <a:effectLst/>
                        <a:latin typeface="+mn-lt"/>
                        <a:ea typeface="Times New Roman" panose="02020603050405020304" pitchFamily="18" charset="0"/>
                        <a:cs typeface="Tunga"/>
                      </a:endParaRPr>
                    </a:p>
                  </a:txBody>
                  <a:tcPr marL="25175" marR="25175"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2"/>
                  </a:ext>
                </a:extLst>
              </a:tr>
              <a:tr h="574725">
                <a:tc>
                  <a:txBody>
                    <a:bodyPr/>
                    <a:lstStyle/>
                    <a:p>
                      <a:pPr algn="ctr">
                        <a:lnSpc>
                          <a:spcPct val="107000"/>
                        </a:lnSpc>
                        <a:spcBef>
                          <a:spcPts val="5"/>
                        </a:spcBef>
                        <a:spcAft>
                          <a:spcPts val="0"/>
                        </a:spcAft>
                        <a:tabLst>
                          <a:tab pos="533400" algn="l"/>
                          <a:tab pos="534035" algn="l"/>
                        </a:tabLst>
                      </a:pPr>
                      <a:r>
                        <a:rPr lang="en-US" sz="1400">
                          <a:effectLst/>
                          <a:latin typeface="+mn-lt"/>
                        </a:rPr>
                        <a:t>3</a:t>
                      </a:r>
                      <a:endParaRPr lang="en-IN" sz="1400">
                        <a:effectLst/>
                        <a:latin typeface="+mn-lt"/>
                        <a:ea typeface="Times New Roman" panose="02020603050405020304" pitchFamily="18" charset="0"/>
                        <a:cs typeface="Tunga"/>
                      </a:endParaRPr>
                    </a:p>
                  </a:txBody>
                  <a:tcPr marL="25175" marR="25175"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lnSpc>
                          <a:spcPct val="107000"/>
                        </a:lnSpc>
                        <a:spcBef>
                          <a:spcPts val="5"/>
                        </a:spcBef>
                        <a:spcAft>
                          <a:spcPts val="0"/>
                        </a:spcAft>
                        <a:tabLst>
                          <a:tab pos="533400" algn="l"/>
                          <a:tab pos="534035" algn="l"/>
                        </a:tabLst>
                      </a:pPr>
                      <a:r>
                        <a:rPr lang="en-US" sz="1400" dirty="0">
                          <a:effectLst/>
                          <a:latin typeface="+mn-lt"/>
                        </a:rPr>
                        <a:t>Dr. Naveen K B</a:t>
                      </a:r>
                      <a:endParaRPr lang="en-IN" sz="1400" dirty="0">
                        <a:effectLst/>
                        <a:latin typeface="+mn-lt"/>
                      </a:endParaRPr>
                    </a:p>
                    <a:p>
                      <a:pPr algn="ctr">
                        <a:lnSpc>
                          <a:spcPct val="107000"/>
                        </a:lnSpc>
                        <a:spcBef>
                          <a:spcPts val="5"/>
                        </a:spcBef>
                        <a:spcAft>
                          <a:spcPts val="0"/>
                        </a:spcAft>
                        <a:tabLst>
                          <a:tab pos="533400" algn="l"/>
                          <a:tab pos="534035" algn="l"/>
                        </a:tabLst>
                      </a:pPr>
                      <a:r>
                        <a:rPr lang="en-US" sz="1400" dirty="0">
                          <a:effectLst/>
                          <a:latin typeface="+mn-lt"/>
                        </a:rPr>
                        <a:t>Dr. M B Anandaraju</a:t>
                      </a:r>
                      <a:endParaRPr lang="en-IN" sz="1400" dirty="0">
                        <a:effectLst/>
                        <a:latin typeface="+mn-lt"/>
                      </a:endParaRPr>
                    </a:p>
                    <a:p>
                      <a:pPr algn="ctr">
                        <a:lnSpc>
                          <a:spcPct val="107000"/>
                        </a:lnSpc>
                        <a:spcBef>
                          <a:spcPts val="5"/>
                        </a:spcBef>
                        <a:spcAft>
                          <a:spcPts val="0"/>
                        </a:spcAft>
                        <a:tabLst>
                          <a:tab pos="533400" algn="l"/>
                          <a:tab pos="534035" algn="l"/>
                        </a:tabLst>
                      </a:pPr>
                      <a:r>
                        <a:rPr lang="en-US" sz="1400" dirty="0">
                          <a:effectLst/>
                          <a:latin typeface="+mn-lt"/>
                        </a:rPr>
                        <a:t> </a:t>
                      </a:r>
                      <a:r>
                        <a:rPr lang="en-US" sz="1400" dirty="0" smtClean="0">
                          <a:effectLst/>
                          <a:latin typeface="+mn-lt"/>
                        </a:rPr>
                        <a:t>Dr</a:t>
                      </a:r>
                      <a:r>
                        <a:rPr lang="en-US" sz="1400" dirty="0">
                          <a:effectLst/>
                          <a:latin typeface="+mn-lt"/>
                        </a:rPr>
                        <a:t>. Naveen </a:t>
                      </a:r>
                      <a:r>
                        <a:rPr lang="en-US" sz="1400" dirty="0" smtClean="0">
                          <a:effectLst/>
                          <a:latin typeface="+mn-lt"/>
                        </a:rPr>
                        <a:t>B</a:t>
                      </a:r>
                      <a:endParaRPr lang="en-IN" sz="1400" dirty="0">
                        <a:effectLst/>
                        <a:latin typeface="+mn-lt"/>
                      </a:endParaRPr>
                    </a:p>
                    <a:p>
                      <a:pPr algn="ctr">
                        <a:lnSpc>
                          <a:spcPct val="107000"/>
                        </a:lnSpc>
                        <a:spcBef>
                          <a:spcPts val="5"/>
                        </a:spcBef>
                        <a:spcAft>
                          <a:spcPts val="0"/>
                        </a:spcAft>
                        <a:tabLst>
                          <a:tab pos="533400" algn="l"/>
                          <a:tab pos="534035" algn="l"/>
                        </a:tabLst>
                      </a:pPr>
                      <a:r>
                        <a:rPr lang="en-US" sz="1400" dirty="0">
                          <a:effectLst/>
                          <a:latin typeface="+mn-lt"/>
                        </a:rPr>
                        <a:t> </a:t>
                      </a:r>
                      <a:endParaRPr lang="en-IN" sz="1400" dirty="0">
                        <a:effectLst/>
                        <a:latin typeface="+mn-lt"/>
                        <a:ea typeface="Times New Roman" panose="02020603050405020304" pitchFamily="18" charset="0"/>
                        <a:cs typeface="Tunga"/>
                      </a:endParaRPr>
                    </a:p>
                  </a:txBody>
                  <a:tcPr marL="25175" marR="25175"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7000"/>
                        </a:lnSpc>
                        <a:spcBef>
                          <a:spcPts val="5"/>
                        </a:spcBef>
                        <a:spcAft>
                          <a:spcPts val="0"/>
                        </a:spcAft>
                        <a:buClrTx/>
                        <a:buSzTx/>
                        <a:buFontTx/>
                        <a:buNone/>
                        <a:tabLst>
                          <a:tab pos="533400" algn="l"/>
                          <a:tab pos="534035" algn="l"/>
                        </a:tabLst>
                        <a:defRPr/>
                      </a:pPr>
                      <a:r>
                        <a:rPr lang="en-US" sz="1400" dirty="0">
                          <a:effectLst/>
                          <a:latin typeface="+mn-lt"/>
                        </a:rPr>
                        <a:t>17015232</a:t>
                      </a:r>
                      <a:endParaRPr lang="en-IN" sz="1400" b="1" dirty="0">
                        <a:solidFill>
                          <a:srgbClr val="002060"/>
                        </a:solidFill>
                        <a:effectLst/>
                        <a:latin typeface="+mn-lt"/>
                        <a:ea typeface="Century Gothic"/>
                        <a:cs typeface="Times New Roman"/>
                      </a:endParaRPr>
                    </a:p>
                  </a:txBody>
                  <a:tcPr marL="25175" marR="25175"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lnSpc>
                          <a:spcPct val="107000"/>
                        </a:lnSpc>
                        <a:spcBef>
                          <a:spcPts val="5"/>
                        </a:spcBef>
                        <a:spcAft>
                          <a:spcPts val="0"/>
                        </a:spcAft>
                        <a:tabLst>
                          <a:tab pos="533400" algn="l"/>
                          <a:tab pos="534035" algn="l"/>
                        </a:tabLst>
                      </a:pPr>
                      <a:r>
                        <a:rPr lang="en-US" sz="1400" dirty="0">
                          <a:solidFill>
                            <a:schemeClr val="tx1"/>
                          </a:solidFill>
                          <a:effectLst/>
                          <a:latin typeface="+mn-lt"/>
                        </a:rPr>
                        <a:t>09.09.2020</a:t>
                      </a:r>
                      <a:endParaRPr lang="en-IN" sz="1400" dirty="0">
                        <a:solidFill>
                          <a:schemeClr val="tx1"/>
                        </a:solidFill>
                        <a:effectLst/>
                        <a:latin typeface="+mn-lt"/>
                        <a:ea typeface="Times New Roman" panose="02020603050405020304" pitchFamily="18" charset="0"/>
                        <a:cs typeface="Tunga"/>
                      </a:endParaRPr>
                    </a:p>
                  </a:txBody>
                  <a:tcPr marL="25175" marR="25175"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lnSpc>
                          <a:spcPct val="107000"/>
                        </a:lnSpc>
                        <a:spcBef>
                          <a:spcPts val="5"/>
                        </a:spcBef>
                        <a:spcAft>
                          <a:spcPts val="0"/>
                        </a:spcAft>
                        <a:tabLst>
                          <a:tab pos="533400" algn="l"/>
                          <a:tab pos="534035" algn="l"/>
                        </a:tabLst>
                      </a:pPr>
                      <a:r>
                        <a:rPr lang="en-US" sz="1400" dirty="0">
                          <a:effectLst/>
                          <a:latin typeface="+mn-lt"/>
                        </a:rPr>
                        <a:t>Method of lung cancer detection by using deep learning technique</a:t>
                      </a:r>
                      <a:endParaRPr lang="en-IN" sz="1400" dirty="0">
                        <a:effectLst/>
                        <a:latin typeface="+mn-lt"/>
                        <a:ea typeface="Times New Roman" panose="02020603050405020304" pitchFamily="18" charset="0"/>
                        <a:cs typeface="Tunga"/>
                      </a:endParaRPr>
                    </a:p>
                  </a:txBody>
                  <a:tcPr marL="25175" marR="25175"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lnSpc>
                          <a:spcPct val="107000"/>
                        </a:lnSpc>
                        <a:spcBef>
                          <a:spcPts val="5"/>
                        </a:spcBef>
                        <a:spcAft>
                          <a:spcPts val="0"/>
                        </a:spcAft>
                        <a:tabLst>
                          <a:tab pos="533400" algn="l"/>
                          <a:tab pos="534035" algn="l"/>
                        </a:tabLst>
                      </a:pPr>
                      <a:r>
                        <a:rPr lang="en-US" sz="1400" dirty="0">
                          <a:effectLst/>
                          <a:latin typeface="+mn-lt"/>
                        </a:rPr>
                        <a:t>International (USA)</a:t>
                      </a:r>
                      <a:endParaRPr lang="en-IN" sz="1400" dirty="0">
                        <a:effectLst/>
                        <a:latin typeface="+mn-lt"/>
                        <a:ea typeface="Times New Roman" panose="02020603050405020304" pitchFamily="18" charset="0"/>
                        <a:cs typeface="Tunga"/>
                      </a:endParaRPr>
                    </a:p>
                  </a:txBody>
                  <a:tcPr marL="25175" marR="25175"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3"/>
                  </a:ext>
                </a:extLst>
              </a:tr>
              <a:tr h="431044">
                <a:tc>
                  <a:txBody>
                    <a:bodyPr/>
                    <a:lstStyle/>
                    <a:p>
                      <a:pPr algn="ctr">
                        <a:lnSpc>
                          <a:spcPct val="107000"/>
                        </a:lnSpc>
                        <a:spcBef>
                          <a:spcPts val="5"/>
                        </a:spcBef>
                        <a:spcAft>
                          <a:spcPts val="0"/>
                        </a:spcAft>
                        <a:tabLst>
                          <a:tab pos="533400" algn="l"/>
                          <a:tab pos="534035" algn="l"/>
                        </a:tabLst>
                      </a:pPr>
                      <a:r>
                        <a:rPr lang="en-US" sz="1400" dirty="0">
                          <a:effectLst/>
                          <a:latin typeface="+mn-lt"/>
                        </a:rPr>
                        <a:t>4</a:t>
                      </a:r>
                      <a:endParaRPr lang="en-IN" sz="1400" dirty="0">
                        <a:effectLst/>
                        <a:latin typeface="+mn-lt"/>
                        <a:ea typeface="Times New Roman" panose="02020603050405020304" pitchFamily="18" charset="0"/>
                        <a:cs typeface="Tunga"/>
                      </a:endParaRPr>
                    </a:p>
                  </a:txBody>
                  <a:tcPr marL="25175" marR="25175"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lnSpc>
                          <a:spcPct val="107000"/>
                        </a:lnSpc>
                        <a:spcBef>
                          <a:spcPts val="5"/>
                        </a:spcBef>
                        <a:spcAft>
                          <a:spcPts val="0"/>
                        </a:spcAft>
                        <a:tabLst>
                          <a:tab pos="533400" algn="l"/>
                          <a:tab pos="534035" algn="l"/>
                        </a:tabLst>
                      </a:pPr>
                      <a:r>
                        <a:rPr lang="en-US" sz="1400" dirty="0">
                          <a:effectLst/>
                          <a:latin typeface="+mn-lt"/>
                        </a:rPr>
                        <a:t>Dr. Naveen B</a:t>
                      </a:r>
                      <a:endParaRPr lang="en-IN" sz="1400" dirty="0">
                        <a:effectLst/>
                        <a:latin typeface="+mn-lt"/>
                      </a:endParaRPr>
                    </a:p>
                    <a:p>
                      <a:pPr algn="ctr">
                        <a:lnSpc>
                          <a:spcPct val="107000"/>
                        </a:lnSpc>
                        <a:spcBef>
                          <a:spcPts val="5"/>
                        </a:spcBef>
                        <a:spcAft>
                          <a:spcPts val="0"/>
                        </a:spcAft>
                        <a:tabLst>
                          <a:tab pos="533400" algn="l"/>
                          <a:tab pos="534035" algn="l"/>
                        </a:tabLst>
                      </a:pPr>
                      <a:r>
                        <a:rPr lang="en-US" sz="1400" dirty="0">
                          <a:effectLst/>
                          <a:latin typeface="+mn-lt"/>
                        </a:rPr>
                        <a:t>Dr. Naveen K B</a:t>
                      </a:r>
                      <a:endParaRPr lang="en-IN" sz="1400" dirty="0">
                        <a:effectLst/>
                        <a:latin typeface="+mn-lt"/>
                      </a:endParaRPr>
                    </a:p>
                    <a:p>
                      <a:pPr algn="ctr">
                        <a:lnSpc>
                          <a:spcPct val="107000"/>
                        </a:lnSpc>
                        <a:spcBef>
                          <a:spcPts val="5"/>
                        </a:spcBef>
                        <a:spcAft>
                          <a:spcPts val="0"/>
                        </a:spcAft>
                        <a:tabLst>
                          <a:tab pos="533400" algn="l"/>
                          <a:tab pos="534035" algn="l"/>
                        </a:tabLst>
                      </a:pPr>
                      <a:r>
                        <a:rPr lang="en-US" sz="1400" dirty="0">
                          <a:effectLst/>
                          <a:latin typeface="+mn-lt"/>
                        </a:rPr>
                        <a:t>Dr. M B Anandaraju</a:t>
                      </a:r>
                      <a:endParaRPr lang="en-IN" sz="1400" dirty="0">
                        <a:effectLst/>
                        <a:latin typeface="+mn-lt"/>
                      </a:endParaRPr>
                    </a:p>
                    <a:p>
                      <a:pPr algn="ctr">
                        <a:lnSpc>
                          <a:spcPct val="107000"/>
                        </a:lnSpc>
                        <a:spcBef>
                          <a:spcPts val="5"/>
                        </a:spcBef>
                        <a:spcAft>
                          <a:spcPts val="0"/>
                        </a:spcAft>
                        <a:tabLst>
                          <a:tab pos="533400" algn="l"/>
                          <a:tab pos="534035" algn="l"/>
                        </a:tabLst>
                      </a:pPr>
                      <a:r>
                        <a:rPr lang="en-US" sz="1400" dirty="0">
                          <a:effectLst/>
                          <a:latin typeface="+mn-lt"/>
                        </a:rPr>
                        <a:t> </a:t>
                      </a:r>
                      <a:endParaRPr lang="en-IN" sz="1400" dirty="0">
                        <a:effectLst/>
                        <a:latin typeface="+mn-lt"/>
                        <a:ea typeface="Times New Roman" panose="02020603050405020304" pitchFamily="18" charset="0"/>
                        <a:cs typeface="Tunga"/>
                      </a:endParaRPr>
                    </a:p>
                  </a:txBody>
                  <a:tcPr marL="25175" marR="25175"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7000"/>
                        </a:lnSpc>
                        <a:spcBef>
                          <a:spcPts val="5"/>
                        </a:spcBef>
                        <a:spcAft>
                          <a:spcPts val="0"/>
                        </a:spcAft>
                        <a:buClrTx/>
                        <a:buSzTx/>
                        <a:buFontTx/>
                        <a:buNone/>
                        <a:tabLst>
                          <a:tab pos="533400" algn="l"/>
                          <a:tab pos="534035" algn="l"/>
                        </a:tabLst>
                        <a:defRPr/>
                      </a:pPr>
                      <a:r>
                        <a:rPr lang="en-US" sz="1400" dirty="0">
                          <a:effectLst/>
                          <a:latin typeface="+mn-lt"/>
                        </a:rPr>
                        <a:t>202041038831</a:t>
                      </a:r>
                      <a:endParaRPr lang="en-IN" sz="1400" b="1" dirty="0">
                        <a:solidFill>
                          <a:srgbClr val="C00000"/>
                        </a:solidFill>
                        <a:effectLst/>
                        <a:latin typeface="+mn-lt"/>
                        <a:ea typeface="Century Gothic"/>
                        <a:cs typeface="Times New Roman"/>
                      </a:endParaRPr>
                    </a:p>
                  </a:txBody>
                  <a:tcPr marL="25175" marR="25175"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lnSpc>
                          <a:spcPct val="107000"/>
                        </a:lnSpc>
                        <a:spcBef>
                          <a:spcPts val="5"/>
                        </a:spcBef>
                        <a:spcAft>
                          <a:spcPts val="0"/>
                        </a:spcAft>
                        <a:tabLst>
                          <a:tab pos="533400" algn="l"/>
                          <a:tab pos="534035" algn="l"/>
                        </a:tabLst>
                      </a:pPr>
                      <a:r>
                        <a:rPr lang="en-US" sz="1400" dirty="0">
                          <a:effectLst/>
                          <a:latin typeface="+mn-lt"/>
                        </a:rPr>
                        <a:t>09.09.2020</a:t>
                      </a:r>
                      <a:endParaRPr lang="en-IN" sz="1400" dirty="0">
                        <a:effectLst/>
                        <a:latin typeface="+mn-lt"/>
                        <a:ea typeface="Times New Roman" panose="02020603050405020304" pitchFamily="18" charset="0"/>
                        <a:cs typeface="Tunga"/>
                      </a:endParaRPr>
                    </a:p>
                  </a:txBody>
                  <a:tcPr marL="25175" marR="25175"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lnSpc>
                          <a:spcPct val="107000"/>
                        </a:lnSpc>
                        <a:spcBef>
                          <a:spcPts val="5"/>
                        </a:spcBef>
                        <a:spcAft>
                          <a:spcPts val="0"/>
                        </a:spcAft>
                        <a:tabLst>
                          <a:tab pos="533400" algn="l"/>
                          <a:tab pos="534035" algn="l"/>
                        </a:tabLst>
                      </a:pPr>
                      <a:r>
                        <a:rPr lang="en-US" sz="1400" dirty="0">
                          <a:effectLst/>
                          <a:latin typeface="+mn-lt"/>
                        </a:rPr>
                        <a:t>Content based image retrieval for ECG reports using data analytics </a:t>
                      </a:r>
                      <a:endParaRPr lang="en-IN" sz="1400" dirty="0">
                        <a:effectLst/>
                        <a:latin typeface="+mn-lt"/>
                        <a:ea typeface="Times New Roman" panose="02020603050405020304" pitchFamily="18" charset="0"/>
                        <a:cs typeface="Tunga"/>
                      </a:endParaRPr>
                    </a:p>
                  </a:txBody>
                  <a:tcPr marL="25175" marR="25175"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lnSpc>
                          <a:spcPct val="107000"/>
                        </a:lnSpc>
                        <a:spcBef>
                          <a:spcPts val="5"/>
                        </a:spcBef>
                        <a:spcAft>
                          <a:spcPts val="0"/>
                        </a:spcAft>
                        <a:tabLst>
                          <a:tab pos="533400" algn="l"/>
                          <a:tab pos="534035" algn="l"/>
                        </a:tabLst>
                      </a:pPr>
                      <a:r>
                        <a:rPr lang="en-US" sz="1400" dirty="0">
                          <a:effectLst/>
                          <a:latin typeface="+mn-lt"/>
                        </a:rPr>
                        <a:t>National</a:t>
                      </a:r>
                      <a:endParaRPr lang="en-IN" sz="1400" dirty="0">
                        <a:effectLst/>
                        <a:latin typeface="+mn-lt"/>
                        <a:ea typeface="Times New Roman" panose="02020603050405020304" pitchFamily="18" charset="0"/>
                        <a:cs typeface="Tunga"/>
                      </a:endParaRPr>
                    </a:p>
                  </a:txBody>
                  <a:tcPr marL="25175" marR="25175"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4"/>
                  </a:ext>
                </a:extLst>
              </a:tr>
              <a:tr h="431044">
                <a:tc>
                  <a:txBody>
                    <a:bodyPr/>
                    <a:lstStyle/>
                    <a:p>
                      <a:pPr algn="ctr">
                        <a:lnSpc>
                          <a:spcPct val="107000"/>
                        </a:lnSpc>
                        <a:spcBef>
                          <a:spcPts val="5"/>
                        </a:spcBef>
                        <a:spcAft>
                          <a:spcPts val="0"/>
                        </a:spcAft>
                        <a:tabLst>
                          <a:tab pos="533400" algn="l"/>
                          <a:tab pos="534035" algn="l"/>
                        </a:tabLst>
                      </a:pPr>
                      <a:r>
                        <a:rPr lang="en-IN" sz="1400" dirty="0" smtClean="0">
                          <a:effectLst/>
                          <a:latin typeface="+mn-lt"/>
                          <a:ea typeface="Times New Roman" panose="02020603050405020304" pitchFamily="18" charset="0"/>
                          <a:cs typeface="Tunga"/>
                        </a:rPr>
                        <a:t>5</a:t>
                      </a:r>
                      <a:endParaRPr lang="en-IN" sz="1400" dirty="0">
                        <a:effectLst/>
                        <a:latin typeface="+mn-lt"/>
                        <a:ea typeface="Times New Roman" panose="02020603050405020304" pitchFamily="18" charset="0"/>
                        <a:cs typeface="Tunga"/>
                      </a:endParaRPr>
                    </a:p>
                  </a:txBody>
                  <a:tcPr marL="25175" marR="25175"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lnSpc>
                          <a:spcPct val="107000"/>
                        </a:lnSpc>
                        <a:spcBef>
                          <a:spcPts val="5"/>
                        </a:spcBef>
                        <a:spcAft>
                          <a:spcPts val="0"/>
                        </a:spcAft>
                        <a:tabLst>
                          <a:tab pos="533400" algn="l"/>
                          <a:tab pos="534035" algn="l"/>
                        </a:tabLst>
                      </a:pPr>
                      <a:r>
                        <a:rPr lang="en-US" sz="1400" dirty="0">
                          <a:effectLst/>
                          <a:latin typeface="+mn-lt"/>
                        </a:rPr>
                        <a:t>Dr. Naveen B</a:t>
                      </a:r>
                      <a:endParaRPr lang="en-IN" sz="1400" dirty="0">
                        <a:effectLst/>
                        <a:latin typeface="+mn-lt"/>
                      </a:endParaRPr>
                    </a:p>
                    <a:p>
                      <a:pPr algn="ctr">
                        <a:lnSpc>
                          <a:spcPct val="107000"/>
                        </a:lnSpc>
                        <a:spcBef>
                          <a:spcPts val="5"/>
                        </a:spcBef>
                        <a:spcAft>
                          <a:spcPts val="0"/>
                        </a:spcAft>
                        <a:tabLst>
                          <a:tab pos="533400" algn="l"/>
                          <a:tab pos="534035" algn="l"/>
                        </a:tabLst>
                      </a:pPr>
                      <a:r>
                        <a:rPr lang="en-US" sz="1400" dirty="0">
                          <a:effectLst/>
                          <a:latin typeface="+mn-lt"/>
                        </a:rPr>
                        <a:t>Dr. Naveen K B</a:t>
                      </a:r>
                      <a:endParaRPr lang="en-IN" sz="1400" dirty="0">
                        <a:effectLst/>
                        <a:latin typeface="+mn-lt"/>
                      </a:endParaRPr>
                    </a:p>
                    <a:p>
                      <a:pPr algn="ctr">
                        <a:lnSpc>
                          <a:spcPct val="107000"/>
                        </a:lnSpc>
                        <a:spcBef>
                          <a:spcPts val="5"/>
                        </a:spcBef>
                        <a:spcAft>
                          <a:spcPts val="0"/>
                        </a:spcAft>
                        <a:tabLst>
                          <a:tab pos="533400" algn="l"/>
                          <a:tab pos="534035" algn="l"/>
                        </a:tabLst>
                      </a:pPr>
                      <a:r>
                        <a:rPr lang="en-US" sz="1400" dirty="0">
                          <a:effectLst/>
                          <a:latin typeface="+mn-lt"/>
                        </a:rPr>
                        <a:t>Dr. M B </a:t>
                      </a:r>
                      <a:r>
                        <a:rPr lang="en-US" sz="1400" dirty="0" err="1">
                          <a:effectLst/>
                          <a:latin typeface="+mn-lt"/>
                        </a:rPr>
                        <a:t>Anandaraju</a:t>
                      </a:r>
                      <a:endParaRPr lang="en-IN" sz="1400" dirty="0">
                        <a:effectLst/>
                        <a:latin typeface="+mn-lt"/>
                      </a:endParaRPr>
                    </a:p>
                    <a:p>
                      <a:pPr algn="ctr">
                        <a:lnSpc>
                          <a:spcPct val="107000"/>
                        </a:lnSpc>
                        <a:spcBef>
                          <a:spcPts val="5"/>
                        </a:spcBef>
                        <a:spcAft>
                          <a:spcPts val="0"/>
                        </a:spcAft>
                        <a:tabLst>
                          <a:tab pos="533400" algn="l"/>
                          <a:tab pos="534035" algn="l"/>
                        </a:tabLst>
                      </a:pPr>
                      <a:r>
                        <a:rPr lang="en-US" sz="1400" dirty="0">
                          <a:effectLst/>
                          <a:latin typeface="+mn-lt"/>
                        </a:rPr>
                        <a:t> </a:t>
                      </a:r>
                      <a:endParaRPr lang="en-IN" sz="1400" dirty="0">
                        <a:effectLst/>
                        <a:latin typeface="+mn-lt"/>
                        <a:ea typeface="Times New Roman" panose="02020603050405020304" pitchFamily="18" charset="0"/>
                        <a:cs typeface="Times New Roman" panose="02020603050405020304" pitchFamily="18" charset="0"/>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7000"/>
                        </a:lnSpc>
                        <a:spcBef>
                          <a:spcPts val="5"/>
                        </a:spcBef>
                        <a:spcAft>
                          <a:spcPts val="0"/>
                        </a:spcAft>
                        <a:buClrTx/>
                        <a:buSzTx/>
                        <a:buFontTx/>
                        <a:buNone/>
                        <a:tabLst>
                          <a:tab pos="533400" algn="l"/>
                          <a:tab pos="534035" algn="l"/>
                        </a:tabLst>
                        <a:defRPr/>
                      </a:pPr>
                      <a:r>
                        <a:rPr lang="en-US" sz="1400" dirty="0">
                          <a:effectLst/>
                          <a:latin typeface="+mn-lt"/>
                        </a:rPr>
                        <a:t>202041038832</a:t>
                      </a:r>
                      <a:endParaRPr lang="en-IN" sz="1400" b="1" dirty="0">
                        <a:solidFill>
                          <a:srgbClr val="C00000"/>
                        </a:solidFill>
                        <a:effectLst/>
                        <a:latin typeface="+mn-lt"/>
                        <a:ea typeface="Century Gothic"/>
                        <a:cs typeface="Times New Roman"/>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lnSpc>
                          <a:spcPct val="107000"/>
                        </a:lnSpc>
                        <a:spcBef>
                          <a:spcPts val="5"/>
                        </a:spcBef>
                        <a:spcAft>
                          <a:spcPts val="0"/>
                        </a:spcAft>
                        <a:tabLst>
                          <a:tab pos="533400" algn="l"/>
                          <a:tab pos="534035" algn="l"/>
                        </a:tabLst>
                      </a:pPr>
                      <a:r>
                        <a:rPr lang="en-US" sz="1400" dirty="0">
                          <a:effectLst/>
                          <a:latin typeface="+mn-lt"/>
                        </a:rPr>
                        <a:t>09.09.2020</a:t>
                      </a:r>
                      <a:endParaRPr lang="en-IN" sz="1400" dirty="0">
                        <a:effectLst/>
                        <a:latin typeface="+mn-lt"/>
                        <a:ea typeface="Times New Roman" panose="02020603050405020304" pitchFamily="18" charset="0"/>
                        <a:cs typeface="Times New Roman" panose="02020603050405020304" pitchFamily="18" charset="0"/>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lnSpc>
                          <a:spcPct val="107000"/>
                        </a:lnSpc>
                        <a:spcBef>
                          <a:spcPts val="5"/>
                        </a:spcBef>
                        <a:spcAft>
                          <a:spcPts val="0"/>
                        </a:spcAft>
                        <a:tabLst>
                          <a:tab pos="533400" algn="l"/>
                          <a:tab pos="534035" algn="l"/>
                        </a:tabLst>
                      </a:pPr>
                      <a:r>
                        <a:rPr lang="en-US" sz="1400" dirty="0">
                          <a:effectLst/>
                          <a:latin typeface="+mn-lt"/>
                        </a:rPr>
                        <a:t>Method for detection &amp; localization of dental caries using deep learning</a:t>
                      </a:r>
                      <a:endParaRPr lang="en-IN" sz="1400" dirty="0">
                        <a:effectLst/>
                        <a:latin typeface="+mn-lt"/>
                        <a:ea typeface="Times New Roman" panose="02020603050405020304" pitchFamily="18" charset="0"/>
                        <a:cs typeface="Times New Roman" panose="02020603050405020304" pitchFamily="18" charset="0"/>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lnSpc>
                          <a:spcPct val="107000"/>
                        </a:lnSpc>
                        <a:spcBef>
                          <a:spcPts val="5"/>
                        </a:spcBef>
                        <a:spcAft>
                          <a:spcPts val="0"/>
                        </a:spcAft>
                        <a:tabLst>
                          <a:tab pos="533400" algn="l"/>
                          <a:tab pos="534035" algn="l"/>
                        </a:tabLst>
                      </a:pPr>
                      <a:r>
                        <a:rPr lang="en-US" sz="1400" dirty="0">
                          <a:effectLst/>
                          <a:latin typeface="+mn-lt"/>
                        </a:rPr>
                        <a:t>National</a:t>
                      </a:r>
                      <a:endParaRPr lang="en-IN" sz="1400" dirty="0">
                        <a:effectLst/>
                        <a:latin typeface="+mn-lt"/>
                        <a:ea typeface="Times New Roman" panose="02020603050405020304" pitchFamily="18" charset="0"/>
                        <a:cs typeface="Times New Roman" panose="02020603050405020304" pitchFamily="18" charset="0"/>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r>
            </a:tbl>
          </a:graphicData>
        </a:graphic>
      </p:graphicFrame>
      <p:sp>
        <p:nvSpPr>
          <p:cNvPr id="2" name="TextBox 1"/>
          <p:cNvSpPr txBox="1"/>
          <p:nvPr/>
        </p:nvSpPr>
        <p:spPr>
          <a:xfrm>
            <a:off x="1591566" y="859758"/>
            <a:ext cx="1606465" cy="400110"/>
          </a:xfrm>
          <a:prstGeom prst="rect">
            <a:avLst/>
          </a:prstGeom>
          <a:solidFill>
            <a:schemeClr val="accent2">
              <a:lumMod val="60000"/>
              <a:lumOff val="40000"/>
            </a:schemeClr>
          </a:solidFill>
        </p:spPr>
        <p:txBody>
          <a:bodyPr wrap="none" rtlCol="0">
            <a:spAutoFit/>
          </a:bodyPr>
          <a:lstStyle/>
          <a:p>
            <a:r>
              <a:rPr lang="en-IN" sz="2000" b="1" dirty="0" smtClean="0"/>
              <a:t>Patents Filed </a:t>
            </a:r>
            <a:endParaRPr lang="en-IN" sz="2000" b="1" dirty="0"/>
          </a:p>
        </p:txBody>
      </p:sp>
    </p:spTree>
    <p:extLst>
      <p:ext uri="{BB962C8B-B14F-4D97-AF65-F5344CB8AC3E}">
        <p14:creationId xmlns:p14="http://schemas.microsoft.com/office/powerpoint/2010/main" val="74283076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 y="0"/>
            <a:ext cx="1415442" cy="6858000"/>
          </a:xfrm>
          <a:prstGeom prst="rect">
            <a:avLst/>
          </a:prstGeom>
          <a:solidFill>
            <a:schemeClr val="accent4">
              <a:lumMod val="20000"/>
              <a:lumOff val="8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 name="Rectangle 4"/>
          <p:cNvSpPr/>
          <p:nvPr/>
        </p:nvSpPr>
        <p:spPr>
          <a:xfrm>
            <a:off x="1415442" y="6538586"/>
            <a:ext cx="9870510" cy="319414"/>
          </a:xfrm>
          <a:prstGeom prst="rect">
            <a:avLst/>
          </a:prstGeom>
          <a:solidFill>
            <a:schemeClr val="accent4">
              <a:lumMod val="20000"/>
              <a:lumOff val="8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C00000"/>
                </a:solidFill>
              </a:rPr>
              <a:t>Department of Electronics and Communication Engineering</a:t>
            </a:r>
            <a:endParaRPr lang="en-IN" b="1" dirty="0">
              <a:solidFill>
                <a:srgbClr val="C00000"/>
              </a:solidFill>
            </a:endParaRPr>
          </a:p>
        </p:txBody>
      </p:sp>
      <p:sp>
        <p:nvSpPr>
          <p:cNvPr id="6" name="Rectangle 5"/>
          <p:cNvSpPr/>
          <p:nvPr/>
        </p:nvSpPr>
        <p:spPr>
          <a:xfrm>
            <a:off x="1240077" y="0"/>
            <a:ext cx="175364" cy="6858000"/>
          </a:xfrm>
          <a:prstGeom prst="rect">
            <a:avLst/>
          </a:prstGeom>
          <a:solidFill>
            <a:srgbClr val="C0000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 name="Rounded Rectangle 6"/>
          <p:cNvSpPr/>
          <p:nvPr/>
        </p:nvSpPr>
        <p:spPr>
          <a:xfrm>
            <a:off x="11586575" y="6538586"/>
            <a:ext cx="488515" cy="319414"/>
          </a:xfrm>
          <a:prstGeom prst="roundRect">
            <a:avLst/>
          </a:prstGeom>
          <a:solidFill>
            <a:srgbClr val="C00000"/>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solidFill>
              </a:rPr>
              <a:t>45</a:t>
            </a:r>
            <a:endParaRPr lang="en-IN" dirty="0">
              <a:solidFill>
                <a:schemeClr val="bg1"/>
              </a:solidFill>
            </a:endParaRPr>
          </a:p>
        </p:txBody>
      </p:sp>
      <p:cxnSp>
        <p:nvCxnSpPr>
          <p:cNvPr id="11" name="Straight Connector 10"/>
          <p:cNvCxnSpPr/>
          <p:nvPr/>
        </p:nvCxnSpPr>
        <p:spPr>
          <a:xfrm flipV="1">
            <a:off x="1791222" y="759629"/>
            <a:ext cx="10039610" cy="12527"/>
          </a:xfrm>
          <a:prstGeom prst="line">
            <a:avLst/>
          </a:prstGeom>
          <a:ln w="38100"/>
        </p:spPr>
        <p:style>
          <a:lnRef idx="3">
            <a:schemeClr val="accent2"/>
          </a:lnRef>
          <a:fillRef idx="0">
            <a:schemeClr val="accent2"/>
          </a:fillRef>
          <a:effectRef idx="2">
            <a:schemeClr val="accent2"/>
          </a:effectRef>
          <a:fontRef idx="minor">
            <a:schemeClr val="tx1"/>
          </a:fontRef>
        </p:style>
      </p:cxnSp>
      <p:pic>
        <p:nvPicPr>
          <p:cNvPr id="21"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1033" y="116632"/>
            <a:ext cx="1026591" cy="960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ectangle 11"/>
          <p:cNvSpPr/>
          <p:nvPr/>
        </p:nvSpPr>
        <p:spPr>
          <a:xfrm>
            <a:off x="1791222" y="116632"/>
            <a:ext cx="10039610" cy="523220"/>
          </a:xfrm>
          <a:prstGeom prst="rect">
            <a:avLst/>
          </a:prstGeom>
        </p:spPr>
        <p:txBody>
          <a:bodyPr wrap="square">
            <a:spAutoFit/>
          </a:bodyPr>
          <a:lstStyle/>
          <a:p>
            <a:pPr algn="ctr"/>
            <a:r>
              <a:rPr lang="en-IN" sz="2800" b="1" dirty="0" smtClean="0">
                <a:solidFill>
                  <a:srgbClr val="002060"/>
                </a:solidFill>
                <a:latin typeface="Times New Roman" pitchFamily="18" charset="0"/>
                <a:cs typeface="Times New Roman" pitchFamily="18" charset="0"/>
              </a:rPr>
              <a:t>Criterion 5 -  Faculty Information and Contribution</a:t>
            </a:r>
            <a:endParaRPr lang="en-IN" sz="2800" b="1" dirty="0">
              <a:solidFill>
                <a:srgbClr val="002060"/>
              </a:solidFill>
              <a:latin typeface="Times New Roman" pitchFamily="18" charset="0"/>
              <a:cs typeface="Times New Roman" pitchFamily="18" charset="0"/>
            </a:endParaRPr>
          </a:p>
        </p:txBody>
      </p:sp>
      <p:graphicFrame>
        <p:nvGraphicFramePr>
          <p:cNvPr id="10" name="Table 9"/>
          <p:cNvGraphicFramePr>
            <a:graphicFrameLocks noGrp="1"/>
          </p:cNvGraphicFramePr>
          <p:nvPr>
            <p:extLst>
              <p:ext uri="{D42A27DB-BD31-4B8C-83A1-F6EECF244321}">
                <p14:modId xmlns:p14="http://schemas.microsoft.com/office/powerpoint/2010/main" val="233363882"/>
              </p:ext>
            </p:extLst>
          </p:nvPr>
        </p:nvGraphicFramePr>
        <p:xfrm>
          <a:off x="2154468" y="1076747"/>
          <a:ext cx="9055398" cy="5196897"/>
        </p:xfrm>
        <a:graphic>
          <a:graphicData uri="http://schemas.openxmlformats.org/drawingml/2006/table">
            <a:tbl>
              <a:tblPr firstRow="1" firstCol="1" bandRow="1">
                <a:tableStyleId>{F2DE63D5-997A-4646-A377-4702673A728D}</a:tableStyleId>
              </a:tblPr>
              <a:tblGrid>
                <a:gridCol w="766437">
                  <a:extLst>
                    <a:ext uri="{9D8B030D-6E8A-4147-A177-3AD203B41FA5}">
                      <a16:colId xmlns:a16="http://schemas.microsoft.com/office/drawing/2014/main" xmlns="" val="20000"/>
                    </a:ext>
                  </a:extLst>
                </a:gridCol>
                <a:gridCol w="1940222">
                  <a:extLst>
                    <a:ext uri="{9D8B030D-6E8A-4147-A177-3AD203B41FA5}">
                      <a16:colId xmlns:a16="http://schemas.microsoft.com/office/drawing/2014/main" xmlns="" val="20001"/>
                    </a:ext>
                  </a:extLst>
                </a:gridCol>
                <a:gridCol w="1918452">
                  <a:extLst>
                    <a:ext uri="{9D8B030D-6E8A-4147-A177-3AD203B41FA5}">
                      <a16:colId xmlns:a16="http://schemas.microsoft.com/office/drawing/2014/main" xmlns="" val="20002"/>
                    </a:ext>
                  </a:extLst>
                </a:gridCol>
                <a:gridCol w="1050273">
                  <a:extLst>
                    <a:ext uri="{9D8B030D-6E8A-4147-A177-3AD203B41FA5}">
                      <a16:colId xmlns:a16="http://schemas.microsoft.com/office/drawing/2014/main" xmlns="" val="20003"/>
                    </a:ext>
                  </a:extLst>
                </a:gridCol>
                <a:gridCol w="2127168">
                  <a:extLst>
                    <a:ext uri="{9D8B030D-6E8A-4147-A177-3AD203B41FA5}">
                      <a16:colId xmlns:a16="http://schemas.microsoft.com/office/drawing/2014/main" xmlns="" val="20004"/>
                    </a:ext>
                  </a:extLst>
                </a:gridCol>
                <a:gridCol w="1252846">
                  <a:extLst>
                    <a:ext uri="{9D8B030D-6E8A-4147-A177-3AD203B41FA5}">
                      <a16:colId xmlns:a16="http://schemas.microsoft.com/office/drawing/2014/main" xmlns="" val="20005"/>
                    </a:ext>
                  </a:extLst>
                </a:gridCol>
              </a:tblGrid>
              <a:tr h="611156">
                <a:tc>
                  <a:txBody>
                    <a:bodyPr/>
                    <a:lstStyle/>
                    <a:p>
                      <a:pPr algn="ctr">
                        <a:lnSpc>
                          <a:spcPct val="107000"/>
                        </a:lnSpc>
                        <a:spcBef>
                          <a:spcPts val="5"/>
                        </a:spcBef>
                        <a:spcAft>
                          <a:spcPts val="0"/>
                        </a:spcAft>
                        <a:tabLst>
                          <a:tab pos="533400" algn="l"/>
                          <a:tab pos="534035" algn="l"/>
                        </a:tabLst>
                      </a:pPr>
                      <a:r>
                        <a:rPr lang="en-US" sz="1400" dirty="0" err="1">
                          <a:solidFill>
                            <a:schemeClr val="tx1"/>
                          </a:solidFill>
                          <a:effectLst/>
                        </a:rPr>
                        <a:t>Sl.No</a:t>
                      </a:r>
                      <a:endParaRPr lang="en-IN" sz="1400" dirty="0">
                        <a:solidFill>
                          <a:schemeClr val="tx1"/>
                        </a:solidFill>
                        <a:effectLst/>
                        <a:latin typeface="+mn-lt"/>
                        <a:ea typeface="Times New Roman" panose="02020603050405020304" pitchFamily="18" charset="0"/>
                        <a:cs typeface="Times New Roman" panose="02020603050405020304" pitchFamily="18" charset="0"/>
                      </a:endParaRPr>
                    </a:p>
                  </a:txBody>
                  <a:tcPr marL="25175" marR="25175"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lnSpc>
                          <a:spcPct val="107000"/>
                        </a:lnSpc>
                        <a:spcBef>
                          <a:spcPts val="5"/>
                        </a:spcBef>
                        <a:spcAft>
                          <a:spcPts val="0"/>
                        </a:spcAft>
                        <a:tabLst>
                          <a:tab pos="533400" algn="l"/>
                          <a:tab pos="534035" algn="l"/>
                        </a:tabLst>
                      </a:pPr>
                      <a:r>
                        <a:rPr lang="en-US" sz="1400" dirty="0">
                          <a:solidFill>
                            <a:schemeClr val="tx1"/>
                          </a:solidFill>
                          <a:effectLst/>
                        </a:rPr>
                        <a:t>Applicant Name</a:t>
                      </a:r>
                      <a:endParaRPr lang="en-IN" sz="1400" dirty="0">
                        <a:solidFill>
                          <a:schemeClr val="tx1"/>
                        </a:solidFill>
                        <a:effectLst/>
                        <a:latin typeface="+mn-lt"/>
                        <a:ea typeface="Times New Roman" panose="02020603050405020304" pitchFamily="18" charset="0"/>
                        <a:cs typeface="Times New Roman" panose="02020603050405020304" pitchFamily="18" charset="0"/>
                      </a:endParaRPr>
                    </a:p>
                  </a:txBody>
                  <a:tcPr marL="25175" marR="25175"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lnSpc>
                          <a:spcPct val="107000"/>
                        </a:lnSpc>
                        <a:spcBef>
                          <a:spcPts val="5"/>
                        </a:spcBef>
                        <a:spcAft>
                          <a:spcPts val="0"/>
                        </a:spcAft>
                        <a:tabLst>
                          <a:tab pos="533400" algn="l"/>
                          <a:tab pos="534035" algn="l"/>
                        </a:tabLst>
                      </a:pPr>
                      <a:r>
                        <a:rPr lang="en-US" sz="1400" dirty="0">
                          <a:solidFill>
                            <a:schemeClr val="tx1"/>
                          </a:solidFill>
                          <a:effectLst/>
                        </a:rPr>
                        <a:t>Ref. No/ Application No.</a:t>
                      </a:r>
                      <a:endParaRPr lang="en-IN" sz="1400" dirty="0">
                        <a:solidFill>
                          <a:schemeClr val="tx1"/>
                        </a:solidFill>
                        <a:effectLst/>
                        <a:latin typeface="+mn-lt"/>
                        <a:ea typeface="Times New Roman" panose="02020603050405020304" pitchFamily="18" charset="0"/>
                        <a:cs typeface="Times New Roman" panose="02020603050405020304" pitchFamily="18" charset="0"/>
                      </a:endParaRPr>
                    </a:p>
                  </a:txBody>
                  <a:tcPr marL="25175" marR="25175"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lnSpc>
                          <a:spcPct val="107000"/>
                        </a:lnSpc>
                        <a:spcBef>
                          <a:spcPts val="5"/>
                        </a:spcBef>
                        <a:spcAft>
                          <a:spcPts val="0"/>
                        </a:spcAft>
                        <a:tabLst>
                          <a:tab pos="533400" algn="l"/>
                          <a:tab pos="534035" algn="l"/>
                        </a:tabLst>
                      </a:pPr>
                      <a:r>
                        <a:rPr lang="en-US" sz="1400" dirty="0">
                          <a:solidFill>
                            <a:schemeClr val="tx1"/>
                          </a:solidFill>
                          <a:effectLst/>
                        </a:rPr>
                        <a:t>Date of filing</a:t>
                      </a:r>
                      <a:endParaRPr lang="en-IN" sz="1400" dirty="0">
                        <a:solidFill>
                          <a:schemeClr val="tx1"/>
                        </a:solidFill>
                        <a:effectLst/>
                        <a:latin typeface="+mn-lt"/>
                        <a:ea typeface="Times New Roman" panose="02020603050405020304" pitchFamily="18" charset="0"/>
                        <a:cs typeface="Times New Roman" panose="02020603050405020304" pitchFamily="18" charset="0"/>
                      </a:endParaRPr>
                    </a:p>
                  </a:txBody>
                  <a:tcPr marL="25175" marR="25175"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lnSpc>
                          <a:spcPct val="107000"/>
                        </a:lnSpc>
                        <a:spcBef>
                          <a:spcPts val="5"/>
                        </a:spcBef>
                        <a:spcAft>
                          <a:spcPts val="0"/>
                        </a:spcAft>
                        <a:tabLst>
                          <a:tab pos="533400" algn="l"/>
                          <a:tab pos="534035" algn="l"/>
                        </a:tabLst>
                      </a:pPr>
                      <a:r>
                        <a:rPr lang="en-US" sz="1400" dirty="0">
                          <a:solidFill>
                            <a:schemeClr val="tx1"/>
                          </a:solidFill>
                          <a:effectLst/>
                        </a:rPr>
                        <a:t>Title of Invention</a:t>
                      </a:r>
                      <a:endParaRPr lang="en-IN" sz="1400" dirty="0">
                        <a:solidFill>
                          <a:schemeClr val="tx1"/>
                        </a:solidFill>
                        <a:effectLst/>
                        <a:latin typeface="+mn-lt"/>
                        <a:ea typeface="Times New Roman" panose="02020603050405020304" pitchFamily="18" charset="0"/>
                        <a:cs typeface="Times New Roman" panose="02020603050405020304" pitchFamily="18" charset="0"/>
                      </a:endParaRPr>
                    </a:p>
                  </a:txBody>
                  <a:tcPr marL="25175" marR="25175"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lnSpc>
                          <a:spcPct val="107000"/>
                        </a:lnSpc>
                        <a:spcBef>
                          <a:spcPts val="5"/>
                        </a:spcBef>
                        <a:spcAft>
                          <a:spcPts val="0"/>
                        </a:spcAft>
                        <a:tabLst>
                          <a:tab pos="533400" algn="l"/>
                          <a:tab pos="534035" algn="l"/>
                        </a:tabLst>
                      </a:pPr>
                      <a:r>
                        <a:rPr lang="en-US" sz="1400" dirty="0">
                          <a:solidFill>
                            <a:schemeClr val="tx1"/>
                          </a:solidFill>
                          <a:effectLst/>
                        </a:rPr>
                        <a:t>National/ International </a:t>
                      </a:r>
                      <a:endParaRPr lang="en-IN" sz="1400" dirty="0">
                        <a:solidFill>
                          <a:schemeClr val="tx1"/>
                        </a:solidFill>
                        <a:effectLst/>
                        <a:latin typeface="+mn-lt"/>
                        <a:ea typeface="Times New Roman" panose="02020603050405020304" pitchFamily="18" charset="0"/>
                        <a:cs typeface="Times New Roman" panose="02020603050405020304" pitchFamily="18" charset="0"/>
                      </a:endParaRPr>
                    </a:p>
                  </a:txBody>
                  <a:tcPr marL="25175" marR="25175"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xmlns="" val="10000"/>
                  </a:ext>
                </a:extLst>
              </a:tr>
              <a:tr h="1231457">
                <a:tc>
                  <a:txBody>
                    <a:bodyPr/>
                    <a:lstStyle/>
                    <a:p>
                      <a:pPr algn="ctr">
                        <a:lnSpc>
                          <a:spcPct val="107000"/>
                        </a:lnSpc>
                        <a:spcBef>
                          <a:spcPts val="5"/>
                        </a:spcBef>
                        <a:spcAft>
                          <a:spcPts val="0"/>
                        </a:spcAft>
                        <a:tabLst>
                          <a:tab pos="533400" algn="l"/>
                          <a:tab pos="534035" algn="l"/>
                        </a:tabLst>
                      </a:pPr>
                      <a:r>
                        <a:rPr lang="en-US" sz="1400" dirty="0">
                          <a:effectLst/>
                        </a:rPr>
                        <a:t>6</a:t>
                      </a:r>
                      <a:endParaRPr lang="en-IN" sz="1400" dirty="0">
                        <a:effectLst/>
                        <a:latin typeface="+mn-lt"/>
                        <a:ea typeface="Times New Roman" panose="02020603050405020304" pitchFamily="18" charset="0"/>
                        <a:cs typeface="Times New Roman" panose="02020603050405020304" pitchFamily="18" charset="0"/>
                      </a:endParaRPr>
                    </a:p>
                  </a:txBody>
                  <a:tcPr marL="25175" marR="25175"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lnSpc>
                          <a:spcPct val="107000"/>
                        </a:lnSpc>
                        <a:spcBef>
                          <a:spcPts val="5"/>
                        </a:spcBef>
                        <a:spcAft>
                          <a:spcPts val="0"/>
                        </a:spcAft>
                        <a:tabLst>
                          <a:tab pos="533400" algn="l"/>
                          <a:tab pos="534035" algn="l"/>
                        </a:tabLst>
                      </a:pPr>
                      <a:r>
                        <a:rPr lang="en-US" sz="1400" dirty="0" err="1">
                          <a:effectLst/>
                        </a:rPr>
                        <a:t>Dr.Naveen</a:t>
                      </a:r>
                      <a:r>
                        <a:rPr lang="en-US" sz="1400" dirty="0">
                          <a:effectLst/>
                        </a:rPr>
                        <a:t> B</a:t>
                      </a:r>
                      <a:endParaRPr lang="en-IN" sz="1400" dirty="0">
                        <a:effectLst/>
                        <a:latin typeface="+mn-lt"/>
                        <a:ea typeface="Times New Roman" panose="02020603050405020304" pitchFamily="18" charset="0"/>
                        <a:cs typeface="Times New Roman" panose="02020603050405020304" pitchFamily="18" charset="0"/>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7000"/>
                        </a:lnSpc>
                        <a:spcBef>
                          <a:spcPts val="5"/>
                        </a:spcBef>
                        <a:spcAft>
                          <a:spcPts val="0"/>
                        </a:spcAft>
                        <a:buClrTx/>
                        <a:buSzTx/>
                        <a:buFontTx/>
                        <a:buNone/>
                        <a:tabLst>
                          <a:tab pos="533400" algn="l"/>
                          <a:tab pos="534035" algn="l"/>
                        </a:tabLst>
                        <a:defRPr/>
                      </a:pPr>
                      <a:r>
                        <a:rPr lang="en-US" sz="1400" dirty="0">
                          <a:effectLst/>
                        </a:rPr>
                        <a:t>202041029920</a:t>
                      </a:r>
                      <a:endParaRPr lang="en-IN" sz="1400" b="1" dirty="0">
                        <a:solidFill>
                          <a:srgbClr val="C00000"/>
                        </a:solidFill>
                        <a:effectLst/>
                        <a:latin typeface="Century Gothic"/>
                        <a:ea typeface="Century Gothic"/>
                        <a:cs typeface="Times New Roman"/>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lnSpc>
                          <a:spcPct val="107000"/>
                        </a:lnSpc>
                        <a:spcBef>
                          <a:spcPts val="5"/>
                        </a:spcBef>
                        <a:spcAft>
                          <a:spcPts val="0"/>
                        </a:spcAft>
                        <a:tabLst>
                          <a:tab pos="533400" algn="l"/>
                          <a:tab pos="534035" algn="l"/>
                        </a:tabLst>
                      </a:pPr>
                      <a:r>
                        <a:rPr lang="en-US" sz="1400">
                          <a:effectLst/>
                        </a:rPr>
                        <a:t>11.07.2020</a:t>
                      </a:r>
                      <a:endParaRPr lang="en-IN" sz="1400">
                        <a:effectLst/>
                        <a:latin typeface="+mn-lt"/>
                        <a:ea typeface="Times New Roman" panose="02020603050405020304" pitchFamily="18" charset="0"/>
                        <a:cs typeface="Times New Roman" panose="02020603050405020304" pitchFamily="18" charset="0"/>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lnSpc>
                          <a:spcPct val="107000"/>
                        </a:lnSpc>
                        <a:spcBef>
                          <a:spcPts val="5"/>
                        </a:spcBef>
                        <a:spcAft>
                          <a:spcPts val="0"/>
                        </a:spcAft>
                        <a:tabLst>
                          <a:tab pos="533400" algn="l"/>
                          <a:tab pos="534035" algn="l"/>
                        </a:tabLst>
                      </a:pPr>
                      <a:r>
                        <a:rPr lang="en-US" sz="1400">
                          <a:effectLst/>
                        </a:rPr>
                        <a:t>A Single window documentation procedure for multiple assessment and appraisal requirents</a:t>
                      </a:r>
                      <a:endParaRPr lang="en-IN" sz="1400">
                        <a:effectLst/>
                        <a:latin typeface="+mn-lt"/>
                        <a:ea typeface="Times New Roman" panose="02020603050405020304" pitchFamily="18" charset="0"/>
                        <a:cs typeface="Times New Roman" panose="02020603050405020304" pitchFamily="18" charset="0"/>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lnSpc>
                          <a:spcPct val="107000"/>
                        </a:lnSpc>
                        <a:spcBef>
                          <a:spcPts val="5"/>
                        </a:spcBef>
                        <a:spcAft>
                          <a:spcPts val="0"/>
                        </a:spcAft>
                        <a:tabLst>
                          <a:tab pos="533400" algn="l"/>
                          <a:tab pos="534035" algn="l"/>
                        </a:tabLst>
                      </a:pPr>
                      <a:r>
                        <a:rPr lang="en-US" sz="1400" dirty="0">
                          <a:effectLst/>
                        </a:rPr>
                        <a:t>National</a:t>
                      </a:r>
                      <a:endParaRPr lang="en-IN" sz="1400" dirty="0">
                        <a:effectLst/>
                        <a:latin typeface="+mn-lt"/>
                        <a:ea typeface="Times New Roman" panose="02020603050405020304" pitchFamily="18" charset="0"/>
                        <a:cs typeface="Times New Roman" panose="02020603050405020304" pitchFamily="18" charset="0"/>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2"/>
                  </a:ext>
                </a:extLst>
              </a:tr>
              <a:tr h="1024690">
                <a:tc>
                  <a:txBody>
                    <a:bodyPr/>
                    <a:lstStyle/>
                    <a:p>
                      <a:pPr algn="ctr">
                        <a:lnSpc>
                          <a:spcPct val="107000"/>
                        </a:lnSpc>
                        <a:spcBef>
                          <a:spcPts val="5"/>
                        </a:spcBef>
                        <a:spcAft>
                          <a:spcPts val="0"/>
                        </a:spcAft>
                        <a:tabLst>
                          <a:tab pos="533400" algn="l"/>
                          <a:tab pos="534035" algn="l"/>
                        </a:tabLst>
                      </a:pPr>
                      <a:r>
                        <a:rPr lang="en-US" sz="1400" dirty="0">
                          <a:effectLst/>
                        </a:rPr>
                        <a:t>7</a:t>
                      </a:r>
                      <a:endParaRPr lang="en-IN" sz="1400" dirty="0">
                        <a:effectLst/>
                        <a:latin typeface="+mn-lt"/>
                        <a:ea typeface="Times New Roman" panose="02020603050405020304" pitchFamily="18" charset="0"/>
                        <a:cs typeface="Times New Roman" panose="02020603050405020304" pitchFamily="18" charset="0"/>
                      </a:endParaRPr>
                    </a:p>
                  </a:txBody>
                  <a:tcPr marL="25175" marR="25175"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7000"/>
                        </a:lnSpc>
                        <a:spcBef>
                          <a:spcPts val="5"/>
                        </a:spcBef>
                        <a:spcAft>
                          <a:spcPts val="0"/>
                        </a:spcAft>
                        <a:buClrTx/>
                        <a:buSzTx/>
                        <a:buFontTx/>
                        <a:buNone/>
                        <a:tabLst>
                          <a:tab pos="533400" algn="l"/>
                          <a:tab pos="534035" algn="l"/>
                        </a:tabLst>
                        <a:defRPr/>
                      </a:pPr>
                      <a:r>
                        <a:rPr lang="en-US" sz="1400" dirty="0" smtClean="0">
                          <a:effectLst/>
                        </a:rPr>
                        <a:t>Dr. Naveen K B</a:t>
                      </a:r>
                      <a:endParaRPr lang="en-IN" sz="1400" dirty="0" smtClean="0">
                        <a:effectLst/>
                        <a:latin typeface="+mn-lt"/>
                        <a:ea typeface="Times New Roman" panose="02020603050405020304" pitchFamily="18" charset="0"/>
                        <a:cs typeface="Times New Roman" panose="02020603050405020304" pitchFamily="18" charset="0"/>
                      </a:endParaRPr>
                    </a:p>
                    <a:p>
                      <a:pPr algn="ctr">
                        <a:lnSpc>
                          <a:spcPct val="107000"/>
                        </a:lnSpc>
                        <a:spcBef>
                          <a:spcPts val="5"/>
                        </a:spcBef>
                        <a:spcAft>
                          <a:spcPts val="0"/>
                        </a:spcAft>
                        <a:tabLst>
                          <a:tab pos="533400" algn="l"/>
                          <a:tab pos="534035" algn="l"/>
                        </a:tabLst>
                      </a:pPr>
                      <a:r>
                        <a:rPr lang="en-US" sz="1400" dirty="0" smtClean="0">
                          <a:effectLst/>
                        </a:rPr>
                        <a:t>Manoj Kumar </a:t>
                      </a:r>
                      <a:r>
                        <a:rPr lang="en-US" sz="1400" dirty="0">
                          <a:effectLst/>
                        </a:rPr>
                        <a:t>S B</a:t>
                      </a:r>
                      <a:endParaRPr lang="en-IN" sz="1400" dirty="0">
                        <a:effectLst/>
                        <a:latin typeface="+mn-lt"/>
                        <a:ea typeface="Times New Roman" panose="02020603050405020304" pitchFamily="18" charset="0"/>
                        <a:cs typeface="Times New Roman" panose="02020603050405020304" pitchFamily="18" charset="0"/>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7000"/>
                        </a:lnSpc>
                        <a:spcBef>
                          <a:spcPts val="5"/>
                        </a:spcBef>
                        <a:spcAft>
                          <a:spcPts val="0"/>
                        </a:spcAft>
                        <a:buClrTx/>
                        <a:buSzTx/>
                        <a:buFontTx/>
                        <a:buNone/>
                        <a:tabLst>
                          <a:tab pos="533400" algn="l"/>
                          <a:tab pos="534035" algn="l"/>
                        </a:tabLst>
                        <a:defRPr/>
                      </a:pPr>
                      <a:r>
                        <a:rPr lang="en-US" sz="1400" dirty="0">
                          <a:effectLst/>
                        </a:rPr>
                        <a:t>202141002572</a:t>
                      </a:r>
                      <a:endParaRPr lang="en-IN" sz="1400" b="1" dirty="0">
                        <a:solidFill>
                          <a:srgbClr val="C00000"/>
                        </a:solidFill>
                        <a:effectLst/>
                        <a:latin typeface="Century Gothic"/>
                        <a:ea typeface="Century Gothic"/>
                        <a:cs typeface="Times New Roman"/>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lnSpc>
                          <a:spcPct val="107000"/>
                        </a:lnSpc>
                        <a:spcBef>
                          <a:spcPts val="5"/>
                        </a:spcBef>
                        <a:spcAft>
                          <a:spcPts val="0"/>
                        </a:spcAft>
                        <a:tabLst>
                          <a:tab pos="533400" algn="l"/>
                          <a:tab pos="534035" algn="l"/>
                        </a:tabLst>
                      </a:pPr>
                      <a:r>
                        <a:rPr lang="en-US" sz="1400">
                          <a:effectLst/>
                        </a:rPr>
                        <a:t>20/01/2021</a:t>
                      </a:r>
                      <a:endParaRPr lang="en-IN" sz="1400">
                        <a:effectLst/>
                        <a:latin typeface="+mn-lt"/>
                        <a:ea typeface="Times New Roman" panose="02020603050405020304" pitchFamily="18" charset="0"/>
                        <a:cs typeface="Times New Roman" panose="02020603050405020304" pitchFamily="18" charset="0"/>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lnSpc>
                          <a:spcPct val="107000"/>
                        </a:lnSpc>
                        <a:spcBef>
                          <a:spcPts val="5"/>
                        </a:spcBef>
                        <a:spcAft>
                          <a:spcPts val="0"/>
                        </a:spcAft>
                        <a:tabLst>
                          <a:tab pos="533400" algn="l"/>
                          <a:tab pos="534035" algn="l"/>
                        </a:tabLst>
                      </a:pPr>
                      <a:r>
                        <a:rPr lang="en-US" sz="1400">
                          <a:effectLst/>
                        </a:rPr>
                        <a:t>Motorcycle Pitch With Non-Linear Control And Accident-Avoidance System Using IOT</a:t>
                      </a:r>
                      <a:endParaRPr lang="en-IN" sz="1400">
                        <a:effectLst/>
                        <a:latin typeface="+mn-lt"/>
                        <a:ea typeface="Times New Roman" panose="02020603050405020304" pitchFamily="18" charset="0"/>
                        <a:cs typeface="Times New Roman" panose="02020603050405020304" pitchFamily="18" charset="0"/>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lnSpc>
                          <a:spcPct val="107000"/>
                        </a:lnSpc>
                        <a:spcBef>
                          <a:spcPts val="5"/>
                        </a:spcBef>
                        <a:spcAft>
                          <a:spcPts val="0"/>
                        </a:spcAft>
                        <a:tabLst>
                          <a:tab pos="533400" algn="l"/>
                          <a:tab pos="534035" algn="l"/>
                        </a:tabLst>
                      </a:pPr>
                      <a:r>
                        <a:rPr lang="en-US" sz="1400" dirty="0">
                          <a:effectLst/>
                        </a:rPr>
                        <a:t>National</a:t>
                      </a:r>
                      <a:endParaRPr lang="en-IN" sz="1400" dirty="0">
                        <a:effectLst/>
                        <a:latin typeface="+mn-lt"/>
                        <a:ea typeface="Times New Roman" panose="02020603050405020304" pitchFamily="18" charset="0"/>
                        <a:cs typeface="Times New Roman" panose="02020603050405020304" pitchFamily="18" charset="0"/>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3"/>
                  </a:ext>
                </a:extLst>
              </a:tr>
              <a:tr h="1231457">
                <a:tc>
                  <a:txBody>
                    <a:bodyPr/>
                    <a:lstStyle/>
                    <a:p>
                      <a:pPr algn="ctr">
                        <a:lnSpc>
                          <a:spcPct val="107000"/>
                        </a:lnSpc>
                        <a:spcBef>
                          <a:spcPts val="5"/>
                        </a:spcBef>
                        <a:spcAft>
                          <a:spcPts val="0"/>
                        </a:spcAft>
                        <a:tabLst>
                          <a:tab pos="533400" algn="l"/>
                          <a:tab pos="534035" algn="l"/>
                        </a:tabLst>
                      </a:pPr>
                      <a:r>
                        <a:rPr lang="en-US" sz="1400" dirty="0">
                          <a:effectLst/>
                        </a:rPr>
                        <a:t>8</a:t>
                      </a:r>
                      <a:endParaRPr lang="en-IN" sz="1400" dirty="0">
                        <a:effectLst/>
                        <a:latin typeface="+mn-lt"/>
                        <a:ea typeface="Times New Roman" panose="02020603050405020304" pitchFamily="18" charset="0"/>
                        <a:cs typeface="Times New Roman" panose="02020603050405020304" pitchFamily="18" charset="0"/>
                      </a:endParaRPr>
                    </a:p>
                  </a:txBody>
                  <a:tcPr marL="25175" marR="25175"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lnSpc>
                          <a:spcPct val="107000"/>
                        </a:lnSpc>
                        <a:spcBef>
                          <a:spcPts val="5"/>
                        </a:spcBef>
                        <a:spcAft>
                          <a:spcPts val="0"/>
                        </a:spcAft>
                        <a:tabLst>
                          <a:tab pos="533400" algn="l"/>
                          <a:tab pos="534035" algn="l"/>
                        </a:tabLst>
                      </a:pPr>
                      <a:r>
                        <a:rPr lang="en-US" sz="1400" dirty="0" smtClean="0">
                          <a:effectLst/>
                        </a:rPr>
                        <a:t>Manoj Kumar </a:t>
                      </a:r>
                      <a:r>
                        <a:rPr lang="en-US" sz="1400" dirty="0">
                          <a:effectLst/>
                        </a:rPr>
                        <a:t>S B</a:t>
                      </a:r>
                      <a:endParaRPr lang="en-IN" sz="1400" dirty="0">
                        <a:effectLst/>
                        <a:latin typeface="+mn-lt"/>
                        <a:ea typeface="Times New Roman" panose="02020603050405020304" pitchFamily="18" charset="0"/>
                        <a:cs typeface="Times New Roman" panose="02020603050405020304" pitchFamily="18" charset="0"/>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7000"/>
                        </a:lnSpc>
                        <a:spcBef>
                          <a:spcPts val="5"/>
                        </a:spcBef>
                        <a:spcAft>
                          <a:spcPts val="0"/>
                        </a:spcAft>
                        <a:buClrTx/>
                        <a:buSzTx/>
                        <a:buFontTx/>
                        <a:buNone/>
                        <a:tabLst>
                          <a:tab pos="533400" algn="l"/>
                          <a:tab pos="534035" algn="l"/>
                        </a:tabLst>
                        <a:defRPr/>
                      </a:pPr>
                      <a:r>
                        <a:rPr lang="en-US" sz="1400" dirty="0">
                          <a:effectLst/>
                        </a:rPr>
                        <a:t>202141017421</a:t>
                      </a:r>
                      <a:endParaRPr lang="en-IN" sz="1400" b="1" dirty="0">
                        <a:solidFill>
                          <a:srgbClr val="C00000"/>
                        </a:solidFill>
                        <a:effectLst/>
                        <a:latin typeface="Century Gothic"/>
                        <a:ea typeface="Century Gothic"/>
                        <a:cs typeface="Times New Roman"/>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lnSpc>
                          <a:spcPct val="107000"/>
                        </a:lnSpc>
                        <a:spcBef>
                          <a:spcPts val="5"/>
                        </a:spcBef>
                        <a:spcAft>
                          <a:spcPts val="0"/>
                        </a:spcAft>
                        <a:tabLst>
                          <a:tab pos="533400" algn="l"/>
                          <a:tab pos="534035" algn="l"/>
                        </a:tabLst>
                      </a:pPr>
                      <a:r>
                        <a:rPr lang="en-US" sz="1400" dirty="0">
                          <a:effectLst/>
                        </a:rPr>
                        <a:t>14/04/2021</a:t>
                      </a:r>
                      <a:endParaRPr lang="en-IN" sz="1400" dirty="0">
                        <a:effectLst/>
                        <a:latin typeface="+mn-lt"/>
                        <a:ea typeface="Times New Roman" panose="02020603050405020304" pitchFamily="18" charset="0"/>
                        <a:cs typeface="Times New Roman" panose="02020603050405020304" pitchFamily="18" charset="0"/>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lnSpc>
                          <a:spcPct val="107000"/>
                        </a:lnSpc>
                        <a:spcBef>
                          <a:spcPts val="5"/>
                        </a:spcBef>
                        <a:spcAft>
                          <a:spcPts val="0"/>
                        </a:spcAft>
                        <a:tabLst>
                          <a:tab pos="533400" algn="l"/>
                          <a:tab pos="534035" algn="l"/>
                        </a:tabLst>
                      </a:pPr>
                      <a:r>
                        <a:rPr lang="en-US" sz="1400" dirty="0">
                          <a:effectLst/>
                        </a:rPr>
                        <a:t>Women Safety using Intelligence of Things.</a:t>
                      </a:r>
                      <a:endParaRPr lang="en-IN" sz="1400" dirty="0">
                        <a:effectLst/>
                      </a:endParaRPr>
                    </a:p>
                    <a:p>
                      <a:pPr algn="ctr">
                        <a:lnSpc>
                          <a:spcPct val="107000"/>
                        </a:lnSpc>
                        <a:spcBef>
                          <a:spcPts val="5"/>
                        </a:spcBef>
                        <a:spcAft>
                          <a:spcPts val="0"/>
                        </a:spcAft>
                        <a:tabLst>
                          <a:tab pos="533400" algn="l"/>
                          <a:tab pos="534035" algn="l"/>
                        </a:tabLst>
                      </a:pPr>
                      <a:r>
                        <a:rPr lang="en-US" sz="1400" dirty="0">
                          <a:effectLst/>
                        </a:rPr>
                        <a:t>All details will be shared once it is published.</a:t>
                      </a:r>
                      <a:endParaRPr lang="en-IN" sz="1400" dirty="0">
                        <a:effectLst/>
                        <a:latin typeface="+mn-lt"/>
                        <a:ea typeface="Times New Roman" panose="02020603050405020304" pitchFamily="18" charset="0"/>
                        <a:cs typeface="Times New Roman" panose="02020603050405020304" pitchFamily="18" charset="0"/>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lnSpc>
                          <a:spcPct val="107000"/>
                        </a:lnSpc>
                        <a:spcBef>
                          <a:spcPts val="5"/>
                        </a:spcBef>
                        <a:spcAft>
                          <a:spcPts val="0"/>
                        </a:spcAft>
                        <a:tabLst>
                          <a:tab pos="533400" algn="l"/>
                          <a:tab pos="534035" algn="l"/>
                        </a:tabLst>
                      </a:pPr>
                      <a:r>
                        <a:rPr lang="en-US" sz="1400" dirty="0">
                          <a:effectLst/>
                        </a:rPr>
                        <a:t>National</a:t>
                      </a:r>
                      <a:endParaRPr lang="en-IN" sz="1400" dirty="0">
                        <a:effectLst/>
                        <a:latin typeface="+mn-lt"/>
                        <a:ea typeface="Times New Roman" panose="02020603050405020304" pitchFamily="18" charset="0"/>
                        <a:cs typeface="Times New Roman" panose="02020603050405020304" pitchFamily="18" charset="0"/>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4"/>
                  </a:ext>
                </a:extLst>
              </a:tr>
              <a:tr h="1098137">
                <a:tc>
                  <a:txBody>
                    <a:bodyPr/>
                    <a:lstStyle/>
                    <a:p>
                      <a:pPr algn="ctr">
                        <a:lnSpc>
                          <a:spcPct val="107000"/>
                        </a:lnSpc>
                        <a:spcBef>
                          <a:spcPts val="5"/>
                        </a:spcBef>
                        <a:spcAft>
                          <a:spcPts val="0"/>
                        </a:spcAft>
                        <a:tabLst>
                          <a:tab pos="533400" algn="l"/>
                          <a:tab pos="534035" algn="l"/>
                        </a:tabLst>
                      </a:pPr>
                      <a:r>
                        <a:rPr lang="en-IN" sz="1400" dirty="0" smtClean="0">
                          <a:effectLst/>
                          <a:latin typeface="+mn-lt"/>
                          <a:ea typeface="Times New Roman" panose="02020603050405020304" pitchFamily="18" charset="0"/>
                          <a:cs typeface="Times New Roman" panose="02020603050405020304" pitchFamily="18" charset="0"/>
                        </a:rPr>
                        <a:t>9</a:t>
                      </a:r>
                      <a:endParaRPr lang="en-IN" sz="1400" dirty="0">
                        <a:effectLst/>
                        <a:latin typeface="+mn-lt"/>
                        <a:ea typeface="Times New Roman" panose="02020603050405020304" pitchFamily="18" charset="0"/>
                        <a:cs typeface="Times New Roman" panose="02020603050405020304" pitchFamily="18" charset="0"/>
                      </a:endParaRPr>
                    </a:p>
                  </a:txBody>
                  <a:tcPr marL="25175" marR="25175"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nSpc>
                          <a:spcPct val="115000"/>
                        </a:lnSpc>
                        <a:spcAft>
                          <a:spcPts val="1000"/>
                        </a:spcAft>
                      </a:pPr>
                      <a:r>
                        <a:rPr lang="en-IN" sz="1400" b="0" dirty="0">
                          <a:effectLst/>
                          <a:latin typeface="+mj-lt"/>
                          <a:ea typeface="Century Gothic"/>
                          <a:cs typeface="Arial"/>
                        </a:rPr>
                        <a:t>Mr. </a:t>
                      </a:r>
                      <a:r>
                        <a:rPr lang="en-IN" sz="1400" b="0" dirty="0" smtClean="0">
                          <a:effectLst/>
                          <a:latin typeface="+mj-lt"/>
                          <a:ea typeface="Century Gothic"/>
                          <a:cs typeface="Arial"/>
                        </a:rPr>
                        <a:t>Manoj Kumar </a:t>
                      </a:r>
                      <a:r>
                        <a:rPr lang="en-IN" sz="1400" b="0" dirty="0">
                          <a:effectLst/>
                          <a:latin typeface="+mj-lt"/>
                          <a:ea typeface="Century Gothic"/>
                          <a:cs typeface="Arial"/>
                        </a:rPr>
                        <a:t>S B</a:t>
                      </a:r>
                      <a:endParaRPr lang="en-IN" sz="1400" b="0" dirty="0">
                        <a:effectLst/>
                        <a:latin typeface="+mj-lt"/>
                        <a:ea typeface="Century Gothic"/>
                        <a:cs typeface="Times New Roman"/>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lnSpc>
                          <a:spcPct val="115000"/>
                        </a:lnSpc>
                        <a:spcAft>
                          <a:spcPts val="0"/>
                        </a:spcAft>
                        <a:tabLst>
                          <a:tab pos="533400" algn="l"/>
                          <a:tab pos="534035" algn="l"/>
                        </a:tabLst>
                      </a:pPr>
                      <a:r>
                        <a:rPr lang="en-IN" sz="1400" b="0" i="0" kern="1200" dirty="0" smtClean="0">
                          <a:solidFill>
                            <a:schemeClr val="tx1"/>
                          </a:solidFill>
                          <a:effectLst/>
                          <a:latin typeface="+mn-lt"/>
                          <a:ea typeface="+mn-ea"/>
                          <a:cs typeface="+mn-cs"/>
                        </a:rPr>
                        <a:t>202141035429 A</a:t>
                      </a:r>
                      <a:endParaRPr lang="en-IN" sz="1100" b="0" dirty="0">
                        <a:effectLst/>
                        <a:latin typeface="+mj-lt"/>
                        <a:ea typeface="Century Gothic"/>
                        <a:cs typeface="Times New Roman"/>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lnSpc>
                          <a:spcPct val="115000"/>
                        </a:lnSpc>
                        <a:spcAft>
                          <a:spcPts val="0"/>
                        </a:spcAft>
                        <a:tabLst>
                          <a:tab pos="533400" algn="l"/>
                          <a:tab pos="534035" algn="l"/>
                        </a:tabLst>
                      </a:pPr>
                      <a:r>
                        <a:rPr lang="en-IN" sz="1400" b="0" dirty="0">
                          <a:effectLst/>
                          <a:latin typeface="+mj-lt"/>
                          <a:ea typeface="Century Gothic"/>
                          <a:cs typeface="Times New Roman"/>
                        </a:rPr>
                        <a:t>13.08.2021</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lnSpc>
                          <a:spcPct val="115000"/>
                        </a:lnSpc>
                        <a:spcAft>
                          <a:spcPts val="0"/>
                        </a:spcAft>
                        <a:tabLst>
                          <a:tab pos="533400" algn="l"/>
                          <a:tab pos="534035" algn="l"/>
                        </a:tabLst>
                      </a:pPr>
                      <a:r>
                        <a:rPr lang="en-IN" sz="1400" b="0" kern="1200" dirty="0" smtClean="0">
                          <a:solidFill>
                            <a:schemeClr val="tx1"/>
                          </a:solidFill>
                          <a:effectLst/>
                          <a:latin typeface="+mn-lt"/>
                          <a:ea typeface="Century Gothic"/>
                          <a:cs typeface="Arial"/>
                        </a:rPr>
                        <a:t>Machine Learning and IOT Based Automated Health evaluation using medical images</a:t>
                      </a:r>
                      <a:endParaRPr lang="en-IN" sz="1400" b="0" kern="1200" dirty="0">
                        <a:solidFill>
                          <a:schemeClr val="tx1"/>
                        </a:solidFill>
                        <a:effectLst/>
                        <a:latin typeface="+mn-lt"/>
                        <a:ea typeface="Century Gothic"/>
                        <a:cs typeface="Times New Roman"/>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lnSpc>
                          <a:spcPct val="115000"/>
                        </a:lnSpc>
                        <a:spcAft>
                          <a:spcPts val="0"/>
                        </a:spcAft>
                        <a:tabLst>
                          <a:tab pos="533400" algn="l"/>
                          <a:tab pos="534035" algn="l"/>
                        </a:tabLst>
                      </a:pPr>
                      <a:r>
                        <a:rPr lang="en-IN" sz="1400" b="0" dirty="0" smtClean="0">
                          <a:effectLst/>
                          <a:latin typeface="+mj-lt"/>
                          <a:ea typeface="Century Gothic"/>
                          <a:cs typeface="Times New Roman"/>
                        </a:rPr>
                        <a:t>National</a:t>
                      </a:r>
                      <a:endParaRPr lang="en-IN" sz="1400" b="0" dirty="0">
                        <a:effectLst/>
                        <a:latin typeface="+mj-lt"/>
                        <a:ea typeface="Century Gothic"/>
                        <a:cs typeface="Times New Roman"/>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97009532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 y="0"/>
            <a:ext cx="1415442" cy="6858000"/>
          </a:xfrm>
          <a:prstGeom prst="rect">
            <a:avLst/>
          </a:prstGeom>
          <a:solidFill>
            <a:schemeClr val="accent4">
              <a:lumMod val="20000"/>
              <a:lumOff val="8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 name="Rectangle 4"/>
          <p:cNvSpPr/>
          <p:nvPr/>
        </p:nvSpPr>
        <p:spPr>
          <a:xfrm>
            <a:off x="1415442" y="6538586"/>
            <a:ext cx="9870510" cy="319414"/>
          </a:xfrm>
          <a:prstGeom prst="rect">
            <a:avLst/>
          </a:prstGeom>
          <a:solidFill>
            <a:schemeClr val="accent4">
              <a:lumMod val="20000"/>
              <a:lumOff val="8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C00000"/>
                </a:solidFill>
              </a:rPr>
              <a:t>Department of Electronics and Communication Engineering</a:t>
            </a:r>
            <a:endParaRPr lang="en-IN" b="1" dirty="0">
              <a:solidFill>
                <a:srgbClr val="C00000"/>
              </a:solidFill>
            </a:endParaRPr>
          </a:p>
        </p:txBody>
      </p:sp>
      <p:sp>
        <p:nvSpPr>
          <p:cNvPr id="6" name="Rectangle 5"/>
          <p:cNvSpPr/>
          <p:nvPr/>
        </p:nvSpPr>
        <p:spPr>
          <a:xfrm>
            <a:off x="1240077" y="0"/>
            <a:ext cx="175364" cy="6858000"/>
          </a:xfrm>
          <a:prstGeom prst="rect">
            <a:avLst/>
          </a:prstGeom>
          <a:solidFill>
            <a:srgbClr val="C0000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 name="Rounded Rectangle 6"/>
          <p:cNvSpPr/>
          <p:nvPr/>
        </p:nvSpPr>
        <p:spPr>
          <a:xfrm>
            <a:off x="11586575" y="6538586"/>
            <a:ext cx="488515" cy="319414"/>
          </a:xfrm>
          <a:prstGeom prst="roundRect">
            <a:avLst/>
          </a:prstGeom>
          <a:solidFill>
            <a:srgbClr val="C00000"/>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solidFill>
              </a:rPr>
              <a:t>46</a:t>
            </a:r>
            <a:endParaRPr lang="en-IN" dirty="0">
              <a:solidFill>
                <a:schemeClr val="bg1"/>
              </a:solidFill>
            </a:endParaRPr>
          </a:p>
        </p:txBody>
      </p:sp>
      <p:cxnSp>
        <p:nvCxnSpPr>
          <p:cNvPr id="11" name="Straight Connector 10"/>
          <p:cNvCxnSpPr/>
          <p:nvPr/>
        </p:nvCxnSpPr>
        <p:spPr>
          <a:xfrm flipV="1">
            <a:off x="1791222" y="759629"/>
            <a:ext cx="10039610" cy="12527"/>
          </a:xfrm>
          <a:prstGeom prst="line">
            <a:avLst/>
          </a:prstGeom>
          <a:ln w="38100"/>
        </p:spPr>
        <p:style>
          <a:lnRef idx="3">
            <a:schemeClr val="accent2"/>
          </a:lnRef>
          <a:fillRef idx="0">
            <a:schemeClr val="accent2"/>
          </a:fillRef>
          <a:effectRef idx="2">
            <a:schemeClr val="accent2"/>
          </a:effectRef>
          <a:fontRef idx="minor">
            <a:schemeClr val="tx1"/>
          </a:fontRef>
        </p:style>
      </p:cxnSp>
      <p:pic>
        <p:nvPicPr>
          <p:cNvPr id="21"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1033" y="116632"/>
            <a:ext cx="1026591" cy="960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ectangle 11"/>
          <p:cNvSpPr/>
          <p:nvPr/>
        </p:nvSpPr>
        <p:spPr>
          <a:xfrm>
            <a:off x="1791222" y="116632"/>
            <a:ext cx="10039610" cy="523220"/>
          </a:xfrm>
          <a:prstGeom prst="rect">
            <a:avLst/>
          </a:prstGeom>
        </p:spPr>
        <p:txBody>
          <a:bodyPr wrap="square">
            <a:spAutoFit/>
          </a:bodyPr>
          <a:lstStyle/>
          <a:p>
            <a:pPr algn="ctr"/>
            <a:r>
              <a:rPr lang="en-IN" sz="2800" b="1" dirty="0" smtClean="0">
                <a:solidFill>
                  <a:srgbClr val="002060"/>
                </a:solidFill>
                <a:latin typeface="Times New Roman" pitchFamily="18" charset="0"/>
                <a:cs typeface="Times New Roman" pitchFamily="18" charset="0"/>
              </a:rPr>
              <a:t>Criterion 5 -  Faculty Information and Contribution</a:t>
            </a:r>
            <a:endParaRPr lang="en-IN" sz="2800" b="1" dirty="0">
              <a:solidFill>
                <a:srgbClr val="002060"/>
              </a:solidFill>
              <a:latin typeface="Times New Roman" pitchFamily="18" charset="0"/>
              <a:cs typeface="Times New Roman" pitchFamily="18" charset="0"/>
            </a:endParaRPr>
          </a:p>
        </p:txBody>
      </p:sp>
      <p:grpSp>
        <p:nvGrpSpPr>
          <p:cNvPr id="9" name="Group 8"/>
          <p:cNvGrpSpPr/>
          <p:nvPr/>
        </p:nvGrpSpPr>
        <p:grpSpPr>
          <a:xfrm>
            <a:off x="2971800" y="856118"/>
            <a:ext cx="7078580" cy="5560726"/>
            <a:chOff x="2971800" y="856118"/>
            <a:chExt cx="7078580" cy="5560726"/>
          </a:xfrm>
        </p:grpSpPr>
        <p:sp>
          <p:nvSpPr>
            <p:cNvPr id="3" name="Oval 2"/>
            <p:cNvSpPr/>
            <p:nvPr/>
          </p:nvSpPr>
          <p:spPr>
            <a:xfrm>
              <a:off x="5486399" y="856118"/>
              <a:ext cx="2039323" cy="884451"/>
            </a:xfrm>
            <a:prstGeom prst="ellipse">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600" b="1" dirty="0" smtClean="0">
                  <a:solidFill>
                    <a:schemeClr val="tx1"/>
                  </a:solidFill>
                </a:rPr>
                <a:t>Modern Teaching Aid</a:t>
              </a:r>
              <a:endParaRPr lang="en-IN" sz="1600" b="1" dirty="0">
                <a:solidFill>
                  <a:schemeClr val="tx1"/>
                </a:solidFill>
              </a:endParaRPr>
            </a:p>
          </p:txBody>
        </p:sp>
        <p:sp>
          <p:nvSpPr>
            <p:cNvPr id="13" name="Oval 12"/>
            <p:cNvSpPr/>
            <p:nvPr/>
          </p:nvSpPr>
          <p:spPr>
            <a:xfrm>
              <a:off x="7890740" y="1652334"/>
              <a:ext cx="1524000" cy="962527"/>
            </a:xfrm>
            <a:prstGeom prst="ellipse">
              <a:avLst/>
            </a:prstGeom>
            <a:solidFill>
              <a:schemeClr val="accent6">
                <a:lumMod val="20000"/>
                <a:lumOff val="8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IN" sz="1600" b="1" dirty="0" smtClean="0">
                  <a:solidFill>
                    <a:schemeClr val="tx1"/>
                  </a:solidFill>
                </a:rPr>
                <a:t>Charts</a:t>
              </a:r>
              <a:endParaRPr lang="en-IN" sz="1600" b="1" dirty="0">
                <a:solidFill>
                  <a:schemeClr val="tx1"/>
                </a:solidFill>
              </a:endParaRPr>
            </a:p>
          </p:txBody>
        </p:sp>
        <p:sp>
          <p:nvSpPr>
            <p:cNvPr id="14" name="Oval 13"/>
            <p:cNvSpPr/>
            <p:nvPr/>
          </p:nvSpPr>
          <p:spPr>
            <a:xfrm>
              <a:off x="8526380" y="3116178"/>
              <a:ext cx="1524000" cy="962527"/>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600" b="1" dirty="0" smtClean="0">
                  <a:solidFill>
                    <a:schemeClr val="tx1"/>
                  </a:solidFill>
                </a:rPr>
                <a:t>E-Learning</a:t>
              </a:r>
              <a:endParaRPr lang="en-IN" sz="1600" b="1" dirty="0">
                <a:solidFill>
                  <a:schemeClr val="tx1"/>
                </a:solidFill>
              </a:endParaRPr>
            </a:p>
          </p:txBody>
        </p:sp>
        <p:sp>
          <p:nvSpPr>
            <p:cNvPr id="15" name="Oval 14"/>
            <p:cNvSpPr/>
            <p:nvPr/>
          </p:nvSpPr>
          <p:spPr>
            <a:xfrm>
              <a:off x="7684170" y="4796588"/>
              <a:ext cx="1524000" cy="962527"/>
            </a:xfrm>
            <a:prstGeom prst="ellipse">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600" b="1" dirty="0" smtClean="0">
                  <a:solidFill>
                    <a:schemeClr val="tx1"/>
                  </a:solidFill>
                </a:rPr>
                <a:t>Technical Activities</a:t>
              </a:r>
              <a:endParaRPr lang="en-IN" sz="1600" b="1" dirty="0">
                <a:solidFill>
                  <a:schemeClr val="tx1"/>
                </a:solidFill>
              </a:endParaRPr>
            </a:p>
          </p:txBody>
        </p:sp>
        <p:sp>
          <p:nvSpPr>
            <p:cNvPr id="16" name="Oval 15"/>
            <p:cNvSpPr/>
            <p:nvPr/>
          </p:nvSpPr>
          <p:spPr>
            <a:xfrm>
              <a:off x="5759116" y="5454317"/>
              <a:ext cx="1524000" cy="962527"/>
            </a:xfrm>
            <a:prstGeom prst="ellipse">
              <a:avLst/>
            </a:prstGeom>
            <a:solidFill>
              <a:srgbClr val="CC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600" b="1" dirty="0" smtClean="0">
                  <a:solidFill>
                    <a:schemeClr val="tx1"/>
                  </a:solidFill>
                </a:rPr>
                <a:t>Project Based Learning</a:t>
              </a:r>
              <a:endParaRPr lang="en-IN" sz="1600" b="1" dirty="0">
                <a:solidFill>
                  <a:schemeClr val="tx1"/>
                </a:solidFill>
              </a:endParaRPr>
            </a:p>
          </p:txBody>
        </p:sp>
        <p:sp>
          <p:nvSpPr>
            <p:cNvPr id="18" name="Oval 17"/>
            <p:cNvSpPr/>
            <p:nvPr/>
          </p:nvSpPr>
          <p:spPr>
            <a:xfrm>
              <a:off x="2971800" y="3116179"/>
              <a:ext cx="1524000" cy="962527"/>
            </a:xfrm>
            <a:prstGeom prst="ellipse">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600" b="1" dirty="0" smtClean="0">
                  <a:solidFill>
                    <a:schemeClr val="tx1"/>
                  </a:solidFill>
                </a:rPr>
                <a:t>Videos</a:t>
              </a:r>
              <a:endParaRPr lang="en-IN" sz="1600" b="1" dirty="0">
                <a:solidFill>
                  <a:schemeClr val="tx1"/>
                </a:solidFill>
              </a:endParaRPr>
            </a:p>
          </p:txBody>
        </p:sp>
        <p:sp>
          <p:nvSpPr>
            <p:cNvPr id="19" name="Oval 18"/>
            <p:cNvSpPr/>
            <p:nvPr/>
          </p:nvSpPr>
          <p:spPr>
            <a:xfrm>
              <a:off x="3842084" y="4796587"/>
              <a:ext cx="1524000" cy="962527"/>
            </a:xfrm>
            <a:prstGeom prst="ellipse">
              <a:avLst/>
            </a:prstGeom>
            <a:solidFill>
              <a:srgbClr val="FFCC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600" b="1" dirty="0" smtClean="0">
                  <a:solidFill>
                    <a:schemeClr val="tx1"/>
                  </a:solidFill>
                </a:rPr>
                <a:t>Flipped Class</a:t>
              </a:r>
              <a:endParaRPr lang="en-IN" sz="1600" b="1" dirty="0">
                <a:solidFill>
                  <a:schemeClr val="tx1"/>
                </a:solidFill>
              </a:endParaRPr>
            </a:p>
          </p:txBody>
        </p:sp>
        <p:sp>
          <p:nvSpPr>
            <p:cNvPr id="20" name="Oval 19"/>
            <p:cNvSpPr/>
            <p:nvPr/>
          </p:nvSpPr>
          <p:spPr>
            <a:xfrm>
              <a:off x="3441032" y="1403682"/>
              <a:ext cx="2065422" cy="962527"/>
            </a:xfrm>
            <a:prstGeom prst="ellipse">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600" b="1" dirty="0" smtClean="0">
                  <a:solidFill>
                    <a:schemeClr val="tx1"/>
                  </a:solidFill>
                </a:rPr>
                <a:t>Models/Kit Demonstration</a:t>
              </a:r>
              <a:endParaRPr lang="en-IN" sz="1600" b="1" dirty="0">
                <a:solidFill>
                  <a:schemeClr val="tx1"/>
                </a:solidFill>
              </a:endParaRPr>
            </a:p>
          </p:txBody>
        </p:sp>
        <p:sp>
          <p:nvSpPr>
            <p:cNvPr id="8" name="8-Point Star 7"/>
            <p:cNvSpPr/>
            <p:nvPr/>
          </p:nvSpPr>
          <p:spPr>
            <a:xfrm>
              <a:off x="4507832" y="1740569"/>
              <a:ext cx="4018548" cy="3713748"/>
            </a:xfrm>
            <a:prstGeom prst="star8">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2400" b="1" dirty="0">
                  <a:solidFill>
                    <a:srgbClr val="C00000"/>
                  </a:solidFill>
                </a:rPr>
                <a:t>Innovation by Faculty in Teaching and Learning</a:t>
              </a:r>
            </a:p>
            <a:p>
              <a:pPr algn="ctr"/>
              <a:endParaRPr lang="en-IN" dirty="0">
                <a:solidFill>
                  <a:schemeClr val="tx1"/>
                </a:solidFill>
              </a:endParaRPr>
            </a:p>
          </p:txBody>
        </p:sp>
      </p:grpSp>
    </p:spTree>
    <p:extLst>
      <p:ext uri="{BB962C8B-B14F-4D97-AF65-F5344CB8AC3E}">
        <p14:creationId xmlns:p14="http://schemas.microsoft.com/office/powerpoint/2010/main" val="285008753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 y="0"/>
            <a:ext cx="1415442" cy="6858000"/>
          </a:xfrm>
          <a:prstGeom prst="rect">
            <a:avLst/>
          </a:prstGeom>
          <a:solidFill>
            <a:schemeClr val="accent4">
              <a:lumMod val="20000"/>
              <a:lumOff val="8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 name="Rectangle 4"/>
          <p:cNvSpPr/>
          <p:nvPr/>
        </p:nvSpPr>
        <p:spPr>
          <a:xfrm>
            <a:off x="1415442" y="6538586"/>
            <a:ext cx="9870510" cy="319414"/>
          </a:xfrm>
          <a:prstGeom prst="rect">
            <a:avLst/>
          </a:prstGeom>
          <a:solidFill>
            <a:schemeClr val="accent4">
              <a:lumMod val="20000"/>
              <a:lumOff val="8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C00000"/>
                </a:solidFill>
              </a:rPr>
              <a:t>Department of Electronics and Communication Engineering</a:t>
            </a:r>
            <a:endParaRPr lang="en-IN" b="1" dirty="0">
              <a:solidFill>
                <a:srgbClr val="C00000"/>
              </a:solidFill>
            </a:endParaRPr>
          </a:p>
        </p:txBody>
      </p:sp>
      <p:sp>
        <p:nvSpPr>
          <p:cNvPr id="6" name="Rectangle 5"/>
          <p:cNvSpPr/>
          <p:nvPr/>
        </p:nvSpPr>
        <p:spPr>
          <a:xfrm>
            <a:off x="1240077" y="0"/>
            <a:ext cx="175364" cy="6858000"/>
          </a:xfrm>
          <a:prstGeom prst="rect">
            <a:avLst/>
          </a:prstGeom>
          <a:solidFill>
            <a:srgbClr val="C0000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 name="Rounded Rectangle 6"/>
          <p:cNvSpPr/>
          <p:nvPr/>
        </p:nvSpPr>
        <p:spPr>
          <a:xfrm>
            <a:off x="11586575" y="6538586"/>
            <a:ext cx="488515" cy="319414"/>
          </a:xfrm>
          <a:prstGeom prst="roundRect">
            <a:avLst/>
          </a:prstGeom>
          <a:solidFill>
            <a:srgbClr val="C00000"/>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solidFill>
              </a:rPr>
              <a:t>47</a:t>
            </a:r>
            <a:endParaRPr lang="en-IN" dirty="0">
              <a:solidFill>
                <a:schemeClr val="bg1"/>
              </a:solidFill>
            </a:endParaRPr>
          </a:p>
        </p:txBody>
      </p:sp>
      <p:cxnSp>
        <p:nvCxnSpPr>
          <p:cNvPr id="11" name="Straight Connector 10"/>
          <p:cNvCxnSpPr/>
          <p:nvPr/>
        </p:nvCxnSpPr>
        <p:spPr>
          <a:xfrm flipV="1">
            <a:off x="1791222" y="759629"/>
            <a:ext cx="10039610" cy="12527"/>
          </a:xfrm>
          <a:prstGeom prst="line">
            <a:avLst/>
          </a:prstGeom>
          <a:ln w="38100"/>
        </p:spPr>
        <p:style>
          <a:lnRef idx="3">
            <a:schemeClr val="accent2"/>
          </a:lnRef>
          <a:fillRef idx="0">
            <a:schemeClr val="accent2"/>
          </a:fillRef>
          <a:effectRef idx="2">
            <a:schemeClr val="accent2"/>
          </a:effectRef>
          <a:fontRef idx="minor">
            <a:schemeClr val="tx1"/>
          </a:fontRef>
        </p:style>
      </p:cxnSp>
      <p:pic>
        <p:nvPicPr>
          <p:cNvPr id="21"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1033" y="116632"/>
            <a:ext cx="1026591" cy="960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ectangle 11"/>
          <p:cNvSpPr/>
          <p:nvPr/>
        </p:nvSpPr>
        <p:spPr>
          <a:xfrm>
            <a:off x="1791222" y="116632"/>
            <a:ext cx="10039610" cy="523220"/>
          </a:xfrm>
          <a:prstGeom prst="rect">
            <a:avLst/>
          </a:prstGeom>
        </p:spPr>
        <p:txBody>
          <a:bodyPr wrap="square">
            <a:spAutoFit/>
          </a:bodyPr>
          <a:lstStyle/>
          <a:p>
            <a:pPr algn="ctr"/>
            <a:r>
              <a:rPr lang="en-IN" sz="2800" b="1" dirty="0" smtClean="0">
                <a:solidFill>
                  <a:srgbClr val="002060"/>
                </a:solidFill>
                <a:latin typeface="Times New Roman" pitchFamily="18" charset="0"/>
                <a:cs typeface="Times New Roman" pitchFamily="18" charset="0"/>
              </a:rPr>
              <a:t>Criterion  -  Facilities and Technical Support</a:t>
            </a:r>
            <a:endParaRPr lang="en-IN" sz="2800" b="1" dirty="0">
              <a:solidFill>
                <a:srgbClr val="002060"/>
              </a:solidFill>
              <a:latin typeface="Times New Roman" pitchFamily="18" charset="0"/>
              <a:cs typeface="Times New Roman" pitchFamily="18" charset="0"/>
            </a:endParaRPr>
          </a:p>
        </p:txBody>
      </p:sp>
      <p:graphicFrame>
        <p:nvGraphicFramePr>
          <p:cNvPr id="9" name="Table 8"/>
          <p:cNvGraphicFramePr>
            <a:graphicFrameLocks noGrp="1"/>
          </p:cNvGraphicFramePr>
          <p:nvPr>
            <p:extLst>
              <p:ext uri="{D42A27DB-BD31-4B8C-83A1-F6EECF244321}">
                <p14:modId xmlns:p14="http://schemas.microsoft.com/office/powerpoint/2010/main" val="1551877459"/>
              </p:ext>
            </p:extLst>
          </p:nvPr>
        </p:nvGraphicFramePr>
        <p:xfrm>
          <a:off x="1858956" y="927465"/>
          <a:ext cx="4626511" cy="5025802"/>
        </p:xfrm>
        <a:graphic>
          <a:graphicData uri="http://schemas.openxmlformats.org/drawingml/2006/table">
            <a:tbl>
              <a:tblPr>
                <a:effectLst>
                  <a:outerShdw blurRad="63500" sx="102000" sy="102000" algn="ctr" rotWithShape="0">
                    <a:prstClr val="black">
                      <a:alpha val="40000"/>
                    </a:prstClr>
                  </a:outerShdw>
                </a:effectLst>
                <a:tableStyleId>{616DA210-FB5B-4158-B5E0-FEB733F419BA}</a:tableStyleId>
              </a:tblPr>
              <a:tblGrid>
                <a:gridCol w="609845">
                  <a:extLst>
                    <a:ext uri="{9D8B030D-6E8A-4147-A177-3AD203B41FA5}">
                      <a16:colId xmlns:a16="http://schemas.microsoft.com/office/drawing/2014/main" xmlns="" val="20000"/>
                    </a:ext>
                  </a:extLst>
                </a:gridCol>
                <a:gridCol w="1584645">
                  <a:extLst>
                    <a:ext uri="{9D8B030D-6E8A-4147-A177-3AD203B41FA5}">
                      <a16:colId xmlns:a16="http://schemas.microsoft.com/office/drawing/2014/main" xmlns="" val="20001"/>
                    </a:ext>
                  </a:extLst>
                </a:gridCol>
                <a:gridCol w="1094288">
                  <a:extLst>
                    <a:ext uri="{9D8B030D-6E8A-4147-A177-3AD203B41FA5}">
                      <a16:colId xmlns:a16="http://schemas.microsoft.com/office/drawing/2014/main" xmlns="" val="20002"/>
                    </a:ext>
                  </a:extLst>
                </a:gridCol>
                <a:gridCol w="1337733"/>
              </a:tblGrid>
              <a:tr h="454899">
                <a:tc>
                  <a:txBody>
                    <a:bodyPr/>
                    <a:lstStyle/>
                    <a:p>
                      <a:pPr marL="0" marR="0" algn="ctr">
                        <a:lnSpc>
                          <a:spcPct val="100000"/>
                        </a:lnSpc>
                        <a:spcBef>
                          <a:spcPts val="0"/>
                        </a:spcBef>
                        <a:spcAft>
                          <a:spcPts val="0"/>
                        </a:spcAft>
                      </a:pPr>
                      <a:r>
                        <a:rPr lang="en-US" sz="1400" dirty="0"/>
                        <a:t>Sl.</a:t>
                      </a:r>
                    </a:p>
                    <a:p>
                      <a:pPr marL="0" marR="0" algn="ctr">
                        <a:lnSpc>
                          <a:spcPct val="100000"/>
                        </a:lnSpc>
                        <a:spcBef>
                          <a:spcPts val="0"/>
                        </a:spcBef>
                        <a:spcAft>
                          <a:spcPts val="0"/>
                        </a:spcAft>
                      </a:pPr>
                      <a:r>
                        <a:rPr lang="en-US" sz="1400" dirty="0"/>
                        <a:t>No.</a:t>
                      </a:r>
                      <a:endParaRPr lang="en-US" sz="1400" b="1" dirty="0">
                        <a:solidFill>
                          <a:srgbClr val="C00000"/>
                        </a:solidFill>
                        <a:latin typeface="Lucida Sans" panose="020B0602030504020204" pitchFamily="34" charset="0"/>
                        <a:ea typeface="Times New Roman"/>
                        <a:cs typeface="Times New Roman" pitchFamily="18" charset="0"/>
                      </a:endParaRPr>
                    </a:p>
                  </a:txBody>
                  <a:tcPr marL="48134" marR="48134" marT="0" marB="0" anchor="ctr">
                    <a:solidFill>
                      <a:schemeClr val="accent5">
                        <a:lumMod val="20000"/>
                        <a:lumOff val="80000"/>
                      </a:schemeClr>
                    </a:solidFill>
                  </a:tcPr>
                </a:tc>
                <a:tc>
                  <a:txBody>
                    <a:bodyPr/>
                    <a:lstStyle/>
                    <a:p>
                      <a:pPr marL="0" marR="0" algn="ctr">
                        <a:lnSpc>
                          <a:spcPct val="100000"/>
                        </a:lnSpc>
                        <a:spcBef>
                          <a:spcPts val="0"/>
                        </a:spcBef>
                        <a:spcAft>
                          <a:spcPts val="0"/>
                        </a:spcAft>
                      </a:pPr>
                      <a:r>
                        <a:rPr lang="en-US" sz="1400" dirty="0"/>
                        <a:t>Description</a:t>
                      </a:r>
                      <a:endParaRPr lang="en-US" sz="1400" b="1" dirty="0">
                        <a:solidFill>
                          <a:srgbClr val="C00000"/>
                        </a:solidFill>
                        <a:latin typeface="Lucida Sans" panose="020B0602030504020204" pitchFamily="34" charset="0"/>
                        <a:ea typeface="Times New Roman"/>
                        <a:cs typeface="Times New Roman" pitchFamily="18" charset="0"/>
                      </a:endParaRPr>
                    </a:p>
                  </a:txBody>
                  <a:tcPr marL="48134" marR="48134" marT="0" marB="0" anchor="ctr">
                    <a:solidFill>
                      <a:schemeClr val="accent5">
                        <a:lumMod val="20000"/>
                        <a:lumOff val="80000"/>
                      </a:schemeClr>
                    </a:solidFill>
                  </a:tcPr>
                </a:tc>
                <a:tc>
                  <a:txBody>
                    <a:bodyPr/>
                    <a:lstStyle/>
                    <a:p>
                      <a:pPr marL="0" marR="0" algn="ctr">
                        <a:lnSpc>
                          <a:spcPct val="100000"/>
                        </a:lnSpc>
                        <a:spcBef>
                          <a:spcPts val="0"/>
                        </a:spcBef>
                        <a:spcAft>
                          <a:spcPts val="0"/>
                        </a:spcAft>
                      </a:pPr>
                      <a:r>
                        <a:rPr lang="en-US" sz="1400" kern="1200" dirty="0"/>
                        <a:t>Numbers</a:t>
                      </a:r>
                      <a:endParaRPr lang="en-US" sz="1400" b="1" kern="1200" dirty="0">
                        <a:solidFill>
                          <a:srgbClr val="C00000"/>
                        </a:solidFill>
                        <a:latin typeface="Lucida Sans" panose="020B0602030504020204" pitchFamily="34" charset="0"/>
                        <a:ea typeface="Times New Roman"/>
                        <a:cs typeface="Times New Roman" pitchFamily="18" charset="0"/>
                      </a:endParaRPr>
                    </a:p>
                  </a:txBody>
                  <a:tcPr marL="48134" marR="48134" marT="0" marB="0" anchor="ctr">
                    <a:solidFill>
                      <a:schemeClr val="accent5">
                        <a:lumMod val="20000"/>
                        <a:lumOff val="80000"/>
                      </a:schemeClr>
                    </a:solidFill>
                  </a:tcPr>
                </a:tc>
                <a:tc>
                  <a:txBody>
                    <a:bodyPr/>
                    <a:lstStyle/>
                    <a:p>
                      <a:pPr marL="0" marR="0" algn="ctr">
                        <a:lnSpc>
                          <a:spcPct val="100000"/>
                        </a:lnSpc>
                        <a:spcBef>
                          <a:spcPts val="0"/>
                        </a:spcBef>
                        <a:spcAft>
                          <a:spcPts val="0"/>
                        </a:spcAft>
                      </a:pPr>
                      <a:r>
                        <a:rPr lang="en-US" sz="1400" b="0" kern="1200" dirty="0" smtClean="0">
                          <a:solidFill>
                            <a:schemeClr val="tx1"/>
                          </a:solidFill>
                          <a:latin typeface="+mn-lt"/>
                          <a:ea typeface="Times New Roman"/>
                          <a:cs typeface="Times New Roman" pitchFamily="18" charset="0"/>
                        </a:rPr>
                        <a:t>Area in </a:t>
                      </a:r>
                    </a:p>
                    <a:p>
                      <a:pPr marL="0" marR="0" algn="ctr">
                        <a:lnSpc>
                          <a:spcPct val="100000"/>
                        </a:lnSpc>
                        <a:spcBef>
                          <a:spcPts val="0"/>
                        </a:spcBef>
                        <a:spcAft>
                          <a:spcPts val="0"/>
                        </a:spcAft>
                      </a:pPr>
                      <a:r>
                        <a:rPr lang="en-US" sz="1400" b="0" kern="1200" dirty="0" smtClean="0">
                          <a:solidFill>
                            <a:schemeClr val="tx1"/>
                          </a:solidFill>
                          <a:latin typeface="+mn-lt"/>
                          <a:ea typeface="Times New Roman"/>
                          <a:cs typeface="Times New Roman" pitchFamily="18" charset="0"/>
                        </a:rPr>
                        <a:t>(Sq.</a:t>
                      </a:r>
                      <a:r>
                        <a:rPr lang="en-US" sz="1400" b="0" kern="1200" baseline="0" dirty="0" smtClean="0">
                          <a:solidFill>
                            <a:schemeClr val="tx1"/>
                          </a:solidFill>
                          <a:latin typeface="+mn-lt"/>
                          <a:ea typeface="Times New Roman"/>
                          <a:cs typeface="Times New Roman" pitchFamily="18" charset="0"/>
                        </a:rPr>
                        <a:t> Mts.)</a:t>
                      </a:r>
                      <a:endParaRPr lang="en-US" sz="1400" b="0" kern="1200" dirty="0">
                        <a:solidFill>
                          <a:schemeClr val="tx1"/>
                        </a:solidFill>
                        <a:latin typeface="+mn-lt"/>
                        <a:ea typeface="Times New Roman"/>
                        <a:cs typeface="Times New Roman" pitchFamily="18" charset="0"/>
                      </a:endParaRPr>
                    </a:p>
                  </a:txBody>
                  <a:tcPr marL="48134" marR="48134" marT="0" marB="0" anchor="ctr">
                    <a:solidFill>
                      <a:schemeClr val="accent5">
                        <a:lumMod val="20000"/>
                        <a:lumOff val="80000"/>
                      </a:schemeClr>
                    </a:solidFill>
                  </a:tcPr>
                </a:tc>
                <a:extLst>
                  <a:ext uri="{0D108BD9-81ED-4DB2-BD59-A6C34878D82A}">
                    <a16:rowId xmlns:a16="http://schemas.microsoft.com/office/drawing/2014/main" xmlns="" val="10000"/>
                  </a:ext>
                </a:extLst>
              </a:tr>
              <a:tr h="584450">
                <a:tc>
                  <a:txBody>
                    <a:bodyPr/>
                    <a:lstStyle/>
                    <a:p>
                      <a:pPr marL="0" marR="0" algn="ctr">
                        <a:lnSpc>
                          <a:spcPct val="100000"/>
                        </a:lnSpc>
                        <a:spcBef>
                          <a:spcPts val="0"/>
                        </a:spcBef>
                        <a:spcAft>
                          <a:spcPts val="0"/>
                        </a:spcAft>
                      </a:pPr>
                      <a:r>
                        <a:rPr lang="en-US" sz="1400" dirty="0"/>
                        <a:t>1.</a:t>
                      </a:r>
                      <a:endParaRPr lang="en-US" sz="1400" b="1" dirty="0">
                        <a:solidFill>
                          <a:srgbClr val="7030A0"/>
                        </a:solidFill>
                        <a:latin typeface="Lucida Sans" panose="020B0602030504020204" pitchFamily="34" charset="0"/>
                        <a:ea typeface="Times New Roman"/>
                        <a:cs typeface="Times New Roman" pitchFamily="18" charset="0"/>
                      </a:endParaRPr>
                    </a:p>
                  </a:txBody>
                  <a:tcPr marL="48134" marR="48134" marT="0" marB="0" anchor="ctr"/>
                </a:tc>
                <a:tc>
                  <a:txBody>
                    <a:bodyPr/>
                    <a:lstStyle/>
                    <a:p>
                      <a:r>
                        <a:rPr lang="en-US" sz="1400" kern="1200" dirty="0"/>
                        <a:t>Class Rooms</a:t>
                      </a:r>
                      <a:endParaRPr lang="en-US" sz="1400" b="1" kern="1200" dirty="0">
                        <a:solidFill>
                          <a:srgbClr val="7030A0"/>
                        </a:solidFill>
                        <a:latin typeface="Lucida Sans" panose="020B0602030504020204" pitchFamily="34" charset="0"/>
                        <a:ea typeface="Times New Roman"/>
                        <a:cs typeface="Times New Roman" pitchFamily="18" charset="0"/>
                      </a:endParaRPr>
                    </a:p>
                  </a:txBody>
                  <a:tcPr anchor="ctr"/>
                </a:tc>
                <a:tc>
                  <a:txBody>
                    <a:bodyPr/>
                    <a:lstStyle/>
                    <a:p>
                      <a:pPr marL="0" marR="0" algn="ctr">
                        <a:lnSpc>
                          <a:spcPct val="100000"/>
                        </a:lnSpc>
                        <a:spcBef>
                          <a:spcPts val="0"/>
                        </a:spcBef>
                        <a:spcAft>
                          <a:spcPts val="1000"/>
                        </a:spcAft>
                      </a:pPr>
                      <a:r>
                        <a:rPr lang="en-US" sz="1400" dirty="0" smtClean="0"/>
                        <a:t>UG – 06</a:t>
                      </a:r>
                    </a:p>
                    <a:p>
                      <a:pPr marL="0" marR="0" algn="ctr">
                        <a:lnSpc>
                          <a:spcPct val="100000"/>
                        </a:lnSpc>
                        <a:spcBef>
                          <a:spcPts val="0"/>
                        </a:spcBef>
                        <a:spcAft>
                          <a:spcPts val="1000"/>
                        </a:spcAft>
                      </a:pPr>
                      <a:r>
                        <a:rPr lang="en-US" sz="1400" b="1" dirty="0" smtClean="0">
                          <a:solidFill>
                            <a:schemeClr val="accent2">
                              <a:lumMod val="50000"/>
                            </a:schemeClr>
                          </a:solidFill>
                          <a:latin typeface="+mn-lt"/>
                          <a:ea typeface="Calibri"/>
                          <a:cs typeface="Times New Roman"/>
                        </a:rPr>
                        <a:t>PG-02</a:t>
                      </a:r>
                      <a:endParaRPr lang="en-US" sz="1400" b="1" dirty="0">
                        <a:solidFill>
                          <a:schemeClr val="accent2">
                            <a:lumMod val="50000"/>
                          </a:schemeClr>
                        </a:solidFill>
                        <a:latin typeface="+mn-lt"/>
                        <a:ea typeface="Calibri"/>
                        <a:cs typeface="Times New Roman"/>
                      </a:endParaRPr>
                    </a:p>
                  </a:txBody>
                  <a:tcPr marL="48260" marR="48260" marT="9525" marB="0" anchor="ctr"/>
                </a:tc>
                <a:tc>
                  <a:txBody>
                    <a:bodyPr/>
                    <a:lstStyle/>
                    <a:p>
                      <a:pPr marL="0" marR="0" algn="ctr">
                        <a:lnSpc>
                          <a:spcPct val="115000"/>
                        </a:lnSpc>
                        <a:spcBef>
                          <a:spcPts val="0"/>
                        </a:spcBef>
                        <a:spcAft>
                          <a:spcPts val="1000"/>
                        </a:spcAft>
                      </a:pPr>
                      <a:r>
                        <a:rPr lang="en-US" sz="1400" b="1" dirty="0" smtClean="0">
                          <a:solidFill>
                            <a:srgbClr val="7030A0"/>
                          </a:solidFill>
                          <a:latin typeface="+mn-lt"/>
                          <a:ea typeface="Calibri"/>
                          <a:cs typeface="Times New Roman"/>
                        </a:rPr>
                        <a:t>106.83</a:t>
                      </a:r>
                    </a:p>
                    <a:p>
                      <a:pPr marL="0" marR="0" algn="ctr">
                        <a:lnSpc>
                          <a:spcPct val="115000"/>
                        </a:lnSpc>
                        <a:spcBef>
                          <a:spcPts val="0"/>
                        </a:spcBef>
                        <a:spcAft>
                          <a:spcPts val="1000"/>
                        </a:spcAft>
                      </a:pPr>
                      <a:r>
                        <a:rPr lang="en-US" sz="1400" b="1" dirty="0" smtClean="0">
                          <a:solidFill>
                            <a:srgbClr val="7030A0"/>
                          </a:solidFill>
                          <a:latin typeface="+mn-lt"/>
                          <a:ea typeface="Calibri"/>
                          <a:cs typeface="Times New Roman"/>
                        </a:rPr>
                        <a:t>46</a:t>
                      </a:r>
                      <a:endParaRPr lang="en-US" sz="1400" b="1" dirty="0">
                        <a:solidFill>
                          <a:srgbClr val="7030A0"/>
                        </a:solidFill>
                        <a:latin typeface="+mn-lt"/>
                        <a:ea typeface="Calibri"/>
                        <a:cs typeface="Times New Roman"/>
                      </a:endParaRPr>
                    </a:p>
                  </a:txBody>
                  <a:tcPr marL="48260" marR="48260" marT="9525" marB="0" anchor="ctr"/>
                </a:tc>
                <a:extLst>
                  <a:ext uri="{0D108BD9-81ED-4DB2-BD59-A6C34878D82A}">
                    <a16:rowId xmlns:a16="http://schemas.microsoft.com/office/drawing/2014/main" xmlns="" val="10001"/>
                  </a:ext>
                </a:extLst>
              </a:tr>
              <a:tr h="538931">
                <a:tc>
                  <a:txBody>
                    <a:bodyPr/>
                    <a:lstStyle/>
                    <a:p>
                      <a:pPr marL="0" marR="0" algn="ctr">
                        <a:lnSpc>
                          <a:spcPct val="100000"/>
                        </a:lnSpc>
                        <a:spcBef>
                          <a:spcPts val="0"/>
                        </a:spcBef>
                        <a:spcAft>
                          <a:spcPts val="0"/>
                        </a:spcAft>
                      </a:pPr>
                      <a:r>
                        <a:rPr lang="en-US" sz="1400" dirty="0"/>
                        <a:t>2.</a:t>
                      </a:r>
                      <a:endParaRPr lang="en-US" sz="1400" b="1" dirty="0">
                        <a:solidFill>
                          <a:srgbClr val="7030A0"/>
                        </a:solidFill>
                        <a:latin typeface="Lucida Sans" panose="020B0602030504020204" pitchFamily="34" charset="0"/>
                        <a:ea typeface="Times New Roman"/>
                        <a:cs typeface="Times New Roman" pitchFamily="18" charset="0"/>
                      </a:endParaRPr>
                    </a:p>
                  </a:txBody>
                  <a:tcPr marL="48134" marR="48134" marT="0" marB="0" anchor="ctr"/>
                </a:tc>
                <a:tc>
                  <a:txBody>
                    <a:bodyPr/>
                    <a:lstStyle/>
                    <a:p>
                      <a:r>
                        <a:rPr lang="en-US" sz="1400" kern="1200" dirty="0"/>
                        <a:t>Seminar hall </a:t>
                      </a:r>
                      <a:endParaRPr lang="en-US" sz="1400" b="1" kern="1200" dirty="0">
                        <a:solidFill>
                          <a:srgbClr val="7030A0"/>
                        </a:solidFill>
                        <a:latin typeface="Lucida Sans" panose="020B0602030504020204" pitchFamily="34" charset="0"/>
                        <a:ea typeface="Times New Roman"/>
                        <a:cs typeface="Times New Roman" pitchFamily="18" charset="0"/>
                      </a:endParaRPr>
                    </a:p>
                  </a:txBody>
                  <a:tcPr anchor="ctr"/>
                </a:tc>
                <a:tc>
                  <a:txBody>
                    <a:bodyPr/>
                    <a:lstStyle/>
                    <a:p>
                      <a:pPr marL="0" marR="0" algn="ctr">
                        <a:lnSpc>
                          <a:spcPct val="115000"/>
                        </a:lnSpc>
                        <a:spcBef>
                          <a:spcPts val="0"/>
                        </a:spcBef>
                        <a:spcAft>
                          <a:spcPts val="1000"/>
                        </a:spcAft>
                      </a:pPr>
                      <a:r>
                        <a:rPr lang="en-US" sz="1400" dirty="0"/>
                        <a:t>01</a:t>
                      </a:r>
                      <a:endParaRPr lang="en-US" sz="1400" b="1" dirty="0">
                        <a:solidFill>
                          <a:srgbClr val="7030A0"/>
                        </a:solidFill>
                        <a:latin typeface="Lucida Sans" panose="020B0602030504020204" pitchFamily="34" charset="0"/>
                        <a:ea typeface="Calibri"/>
                        <a:cs typeface="Times New Roman"/>
                      </a:endParaRPr>
                    </a:p>
                  </a:txBody>
                  <a:tcPr marL="48260" marR="48260" marT="9525" marB="0" anchor="ctr"/>
                </a:tc>
                <a:tc>
                  <a:txBody>
                    <a:bodyPr/>
                    <a:lstStyle/>
                    <a:p>
                      <a:pPr marL="0" marR="0" algn="ctr">
                        <a:lnSpc>
                          <a:spcPct val="115000"/>
                        </a:lnSpc>
                        <a:spcBef>
                          <a:spcPts val="0"/>
                        </a:spcBef>
                        <a:spcAft>
                          <a:spcPts val="1000"/>
                        </a:spcAft>
                      </a:pPr>
                      <a:r>
                        <a:rPr lang="en-US" sz="1400" b="1" dirty="0" smtClean="0">
                          <a:solidFill>
                            <a:srgbClr val="7030A0"/>
                          </a:solidFill>
                          <a:latin typeface="+mn-lt"/>
                          <a:ea typeface="Calibri"/>
                          <a:cs typeface="Times New Roman"/>
                        </a:rPr>
                        <a:t>232.25</a:t>
                      </a:r>
                      <a:endParaRPr lang="en-US" sz="1400" b="1" dirty="0">
                        <a:solidFill>
                          <a:srgbClr val="7030A0"/>
                        </a:solidFill>
                        <a:latin typeface="+mn-lt"/>
                        <a:ea typeface="Calibri"/>
                        <a:cs typeface="Times New Roman"/>
                      </a:endParaRPr>
                    </a:p>
                  </a:txBody>
                  <a:tcPr marL="48260" marR="48260" marT="9525" marB="0" anchor="ctr"/>
                </a:tc>
                <a:extLst>
                  <a:ext uri="{0D108BD9-81ED-4DB2-BD59-A6C34878D82A}">
                    <a16:rowId xmlns:a16="http://schemas.microsoft.com/office/drawing/2014/main" xmlns="" val="10002"/>
                  </a:ext>
                </a:extLst>
              </a:tr>
              <a:tr h="423888">
                <a:tc>
                  <a:txBody>
                    <a:bodyPr/>
                    <a:lstStyle/>
                    <a:p>
                      <a:pPr marL="0" marR="0" algn="ctr">
                        <a:lnSpc>
                          <a:spcPct val="100000"/>
                        </a:lnSpc>
                        <a:spcBef>
                          <a:spcPts val="0"/>
                        </a:spcBef>
                        <a:spcAft>
                          <a:spcPts val="0"/>
                        </a:spcAft>
                      </a:pPr>
                      <a:r>
                        <a:rPr lang="en-US" sz="1400" b="0" dirty="0">
                          <a:solidFill>
                            <a:schemeClr val="tx1"/>
                          </a:solidFill>
                          <a:latin typeface="+mn-lt"/>
                          <a:ea typeface="+mn-ea"/>
                          <a:cs typeface="+mn-cs"/>
                        </a:rPr>
                        <a:t>3.</a:t>
                      </a:r>
                      <a:endParaRPr lang="en-US" sz="1400" b="1" dirty="0">
                        <a:solidFill>
                          <a:srgbClr val="7030A0"/>
                        </a:solidFill>
                        <a:latin typeface="Lucida Sans" panose="020B0602030504020204" pitchFamily="34" charset="0"/>
                        <a:ea typeface="Times New Roman"/>
                        <a:cs typeface="Times New Roman" pitchFamily="18" charset="0"/>
                      </a:endParaRPr>
                    </a:p>
                  </a:txBody>
                  <a:tcPr marL="48134" marR="48134" marT="0" marB="0" anchor="ctr"/>
                </a:tc>
                <a:tc>
                  <a:txBody>
                    <a:bodyPr/>
                    <a:lstStyle/>
                    <a:p>
                      <a:r>
                        <a:rPr lang="en-US" sz="1400" kern="1200" dirty="0" err="1"/>
                        <a:t>HoD</a:t>
                      </a:r>
                      <a:r>
                        <a:rPr lang="en-US" sz="1400" kern="1200" dirty="0"/>
                        <a:t> Room </a:t>
                      </a:r>
                      <a:endParaRPr lang="en-US" sz="1400" b="1" kern="1200" dirty="0">
                        <a:solidFill>
                          <a:srgbClr val="7030A0"/>
                        </a:solidFill>
                        <a:latin typeface="Lucida Sans" panose="020B0602030504020204" pitchFamily="34" charset="0"/>
                        <a:ea typeface="Times New Roman"/>
                        <a:cs typeface="Times New Roman" pitchFamily="18" charset="0"/>
                      </a:endParaRPr>
                    </a:p>
                  </a:txBody>
                  <a:tcPr anchor="ctr"/>
                </a:tc>
                <a:tc>
                  <a:txBody>
                    <a:bodyPr/>
                    <a:lstStyle/>
                    <a:p>
                      <a:pPr marL="0" marR="0" algn="ctr">
                        <a:lnSpc>
                          <a:spcPct val="115000"/>
                        </a:lnSpc>
                        <a:spcBef>
                          <a:spcPts val="0"/>
                        </a:spcBef>
                        <a:spcAft>
                          <a:spcPts val="1000"/>
                        </a:spcAft>
                      </a:pPr>
                      <a:r>
                        <a:rPr lang="en-US" sz="1400" dirty="0"/>
                        <a:t>01</a:t>
                      </a:r>
                      <a:endParaRPr lang="en-US" sz="1400" b="1" dirty="0">
                        <a:solidFill>
                          <a:srgbClr val="7030A0"/>
                        </a:solidFill>
                        <a:latin typeface="Lucida Sans" panose="020B0602030504020204" pitchFamily="34" charset="0"/>
                        <a:ea typeface="Calibri"/>
                        <a:cs typeface="Times New Roman"/>
                      </a:endParaRPr>
                    </a:p>
                  </a:txBody>
                  <a:tcPr marL="48260" marR="48260" marT="9525" marB="0" anchor="ctr"/>
                </a:tc>
                <a:tc>
                  <a:txBody>
                    <a:bodyPr/>
                    <a:lstStyle/>
                    <a:p>
                      <a:pPr marL="0" marR="0" algn="ctr">
                        <a:lnSpc>
                          <a:spcPct val="115000"/>
                        </a:lnSpc>
                        <a:spcBef>
                          <a:spcPts val="0"/>
                        </a:spcBef>
                        <a:spcAft>
                          <a:spcPts val="1000"/>
                        </a:spcAft>
                      </a:pPr>
                      <a:r>
                        <a:rPr lang="en-US" sz="1400" b="1" dirty="0" smtClean="0">
                          <a:solidFill>
                            <a:srgbClr val="7030A0"/>
                          </a:solidFill>
                          <a:latin typeface="+mn-lt"/>
                          <a:ea typeface="Calibri"/>
                          <a:cs typeface="Times New Roman"/>
                        </a:rPr>
                        <a:t>31.6</a:t>
                      </a:r>
                      <a:endParaRPr lang="en-US" sz="1400" b="1" dirty="0">
                        <a:solidFill>
                          <a:srgbClr val="7030A0"/>
                        </a:solidFill>
                        <a:latin typeface="+mn-lt"/>
                        <a:ea typeface="Calibri"/>
                        <a:cs typeface="Times New Roman"/>
                      </a:endParaRPr>
                    </a:p>
                  </a:txBody>
                  <a:tcPr marL="48260" marR="48260" marT="9525" marB="0" anchor="ctr"/>
                </a:tc>
                <a:extLst>
                  <a:ext uri="{0D108BD9-81ED-4DB2-BD59-A6C34878D82A}">
                    <a16:rowId xmlns:a16="http://schemas.microsoft.com/office/drawing/2014/main" xmlns="" val="10003"/>
                  </a:ext>
                </a:extLst>
              </a:tr>
              <a:tr h="489293">
                <a:tc>
                  <a:txBody>
                    <a:bodyPr/>
                    <a:lstStyle/>
                    <a:p>
                      <a:pPr marL="0" marR="0" algn="ctr">
                        <a:lnSpc>
                          <a:spcPct val="100000"/>
                        </a:lnSpc>
                        <a:spcBef>
                          <a:spcPts val="0"/>
                        </a:spcBef>
                        <a:spcAft>
                          <a:spcPts val="0"/>
                        </a:spcAft>
                      </a:pPr>
                      <a:r>
                        <a:rPr lang="en-US" sz="1400" b="0" dirty="0">
                          <a:solidFill>
                            <a:schemeClr val="tx1"/>
                          </a:solidFill>
                          <a:latin typeface="+mn-lt"/>
                          <a:ea typeface="+mn-ea"/>
                          <a:cs typeface="+mn-cs"/>
                        </a:rPr>
                        <a:t>4.</a:t>
                      </a:r>
                      <a:endParaRPr lang="en-US" sz="1400" b="1" dirty="0">
                        <a:solidFill>
                          <a:srgbClr val="7030A0"/>
                        </a:solidFill>
                        <a:latin typeface="Lucida Sans" panose="020B0602030504020204" pitchFamily="34" charset="0"/>
                        <a:ea typeface="Times New Roman"/>
                        <a:cs typeface="Times New Roman" pitchFamily="18" charset="0"/>
                      </a:endParaRPr>
                    </a:p>
                  </a:txBody>
                  <a:tcPr marL="48134" marR="48134" marT="0" marB="0" anchor="ctr"/>
                </a:tc>
                <a:tc>
                  <a:txBody>
                    <a:bodyPr/>
                    <a:lstStyle/>
                    <a:p>
                      <a:r>
                        <a:rPr lang="en-US" sz="1400" kern="1200" dirty="0">
                          <a:solidFill>
                            <a:schemeClr val="tx1"/>
                          </a:solidFill>
                        </a:rPr>
                        <a:t>Professor </a:t>
                      </a:r>
                      <a:r>
                        <a:rPr lang="en-US" sz="1400" kern="1200" dirty="0" smtClean="0">
                          <a:solidFill>
                            <a:schemeClr val="tx1"/>
                          </a:solidFill>
                        </a:rPr>
                        <a:t>Room</a:t>
                      </a:r>
                      <a:endParaRPr lang="en-US" sz="1400" b="1" kern="1200" dirty="0">
                        <a:solidFill>
                          <a:schemeClr val="tx1"/>
                        </a:solidFill>
                        <a:latin typeface="Lucida Sans" panose="020B0602030504020204" pitchFamily="34" charset="0"/>
                        <a:ea typeface="Times New Roman"/>
                        <a:cs typeface="Times New Roman" pitchFamily="18" charset="0"/>
                      </a:endParaRPr>
                    </a:p>
                  </a:txBody>
                  <a:tcPr anchor="ctr"/>
                </a:tc>
                <a:tc>
                  <a:txBody>
                    <a:bodyPr/>
                    <a:lstStyle/>
                    <a:p>
                      <a:pPr marL="0" marR="0" algn="ctr">
                        <a:lnSpc>
                          <a:spcPct val="115000"/>
                        </a:lnSpc>
                        <a:spcBef>
                          <a:spcPts val="0"/>
                        </a:spcBef>
                        <a:spcAft>
                          <a:spcPts val="1000"/>
                        </a:spcAft>
                      </a:pPr>
                      <a:r>
                        <a:rPr lang="en-US" sz="1400" dirty="0" smtClean="0"/>
                        <a:t>01</a:t>
                      </a:r>
                      <a:endParaRPr lang="en-US" sz="1400" b="1" dirty="0">
                        <a:solidFill>
                          <a:srgbClr val="7030A0"/>
                        </a:solidFill>
                        <a:latin typeface="Lucida Sans" panose="020B0602030504020204" pitchFamily="34" charset="0"/>
                        <a:ea typeface="Calibri"/>
                        <a:cs typeface="Times New Roman"/>
                      </a:endParaRPr>
                    </a:p>
                  </a:txBody>
                  <a:tcPr marL="48260" marR="48260" marT="9525" marB="0" anchor="ctr"/>
                </a:tc>
                <a:tc>
                  <a:txBody>
                    <a:bodyPr/>
                    <a:lstStyle/>
                    <a:p>
                      <a:pPr marL="0" marR="0" algn="ctr">
                        <a:lnSpc>
                          <a:spcPct val="115000"/>
                        </a:lnSpc>
                        <a:spcBef>
                          <a:spcPts val="0"/>
                        </a:spcBef>
                        <a:spcAft>
                          <a:spcPts val="1000"/>
                        </a:spcAft>
                      </a:pPr>
                      <a:r>
                        <a:rPr lang="en-US" sz="1400" b="1" dirty="0" smtClean="0">
                          <a:solidFill>
                            <a:srgbClr val="7030A0"/>
                          </a:solidFill>
                          <a:latin typeface="+mn-lt"/>
                          <a:ea typeface="Calibri"/>
                          <a:cs typeface="Times New Roman"/>
                        </a:rPr>
                        <a:t>14.5</a:t>
                      </a:r>
                      <a:endParaRPr lang="en-US" sz="1400" b="1" dirty="0">
                        <a:solidFill>
                          <a:srgbClr val="7030A0"/>
                        </a:solidFill>
                        <a:latin typeface="+mn-lt"/>
                        <a:ea typeface="Calibri"/>
                        <a:cs typeface="Times New Roman"/>
                      </a:endParaRPr>
                    </a:p>
                  </a:txBody>
                  <a:tcPr marL="48260" marR="48260" marT="9525" marB="0" anchor="ctr"/>
                </a:tc>
                <a:extLst>
                  <a:ext uri="{0D108BD9-81ED-4DB2-BD59-A6C34878D82A}">
                    <a16:rowId xmlns:a16="http://schemas.microsoft.com/office/drawing/2014/main" xmlns="" val="10004"/>
                  </a:ext>
                </a:extLst>
              </a:tr>
              <a:tr h="873606">
                <a:tc>
                  <a:txBody>
                    <a:bodyPr/>
                    <a:lstStyle/>
                    <a:p>
                      <a:pPr marL="0" marR="0" algn="ctr">
                        <a:lnSpc>
                          <a:spcPct val="100000"/>
                        </a:lnSpc>
                        <a:spcBef>
                          <a:spcPts val="0"/>
                        </a:spcBef>
                        <a:spcAft>
                          <a:spcPts val="0"/>
                        </a:spcAft>
                      </a:pPr>
                      <a:r>
                        <a:rPr lang="en-US" sz="1400" b="0" dirty="0">
                          <a:solidFill>
                            <a:schemeClr val="tx1"/>
                          </a:solidFill>
                          <a:latin typeface="+mn-lt"/>
                          <a:ea typeface="+mn-ea"/>
                          <a:cs typeface="+mn-cs"/>
                        </a:rPr>
                        <a:t>5.</a:t>
                      </a:r>
                      <a:endParaRPr lang="en-US" sz="1400" b="1" dirty="0">
                        <a:solidFill>
                          <a:srgbClr val="7030A0"/>
                        </a:solidFill>
                        <a:latin typeface="Lucida Sans" panose="020B0602030504020204" pitchFamily="34" charset="0"/>
                        <a:ea typeface="Times New Roman"/>
                        <a:cs typeface="Times New Roman" pitchFamily="18" charset="0"/>
                      </a:endParaRPr>
                    </a:p>
                  </a:txBody>
                  <a:tcPr marL="48134" marR="48134" marT="0" marB="0" anchor="ctr"/>
                </a:tc>
                <a:tc>
                  <a:txBody>
                    <a:bodyPr/>
                    <a:lstStyle/>
                    <a:p>
                      <a:pPr>
                        <a:buNone/>
                      </a:pPr>
                      <a:r>
                        <a:rPr lang="en-US" sz="1400" kern="1200" dirty="0"/>
                        <a:t>Faculty Rooms </a:t>
                      </a:r>
                      <a:endParaRPr lang="en-US" sz="1400" b="1" kern="1200" dirty="0">
                        <a:solidFill>
                          <a:srgbClr val="7030A0"/>
                        </a:solidFill>
                        <a:latin typeface="Lucida Sans" panose="020B0602030504020204" pitchFamily="34" charset="0"/>
                        <a:ea typeface="Times New Roman"/>
                        <a:cs typeface="Times New Roman" pitchFamily="18" charset="0"/>
                      </a:endParaRPr>
                    </a:p>
                  </a:txBody>
                  <a:tcPr anchor="ctr"/>
                </a:tc>
                <a:tc>
                  <a:txBody>
                    <a:bodyPr/>
                    <a:lstStyle/>
                    <a:p>
                      <a:pPr marL="0" marR="0" algn="ctr">
                        <a:lnSpc>
                          <a:spcPct val="115000"/>
                        </a:lnSpc>
                        <a:spcBef>
                          <a:spcPts val="0"/>
                        </a:spcBef>
                        <a:spcAft>
                          <a:spcPts val="1000"/>
                        </a:spcAft>
                      </a:pPr>
                      <a:r>
                        <a:rPr lang="en-US" sz="1400" b="0" dirty="0">
                          <a:solidFill>
                            <a:schemeClr val="tx1"/>
                          </a:solidFill>
                          <a:latin typeface="+mn-lt"/>
                          <a:ea typeface="+mn-ea"/>
                          <a:cs typeface="+mn-cs"/>
                        </a:rPr>
                        <a:t>11</a:t>
                      </a:r>
                      <a:endParaRPr lang="en-US" sz="1400" b="1" dirty="0">
                        <a:solidFill>
                          <a:srgbClr val="7030A0"/>
                        </a:solidFill>
                        <a:latin typeface="Lucida Sans" panose="020B0602030504020204" pitchFamily="34" charset="0"/>
                        <a:ea typeface="Calibri"/>
                        <a:cs typeface="Times New Roman"/>
                      </a:endParaRPr>
                    </a:p>
                  </a:txBody>
                  <a:tcPr marL="48260" marR="48260" marT="9525" marB="0" anchor="ctr"/>
                </a:tc>
                <a:tc>
                  <a:txBody>
                    <a:bodyPr/>
                    <a:lstStyle/>
                    <a:p>
                      <a:pPr marL="0" marR="0" algn="ctr">
                        <a:lnSpc>
                          <a:spcPct val="100000"/>
                        </a:lnSpc>
                        <a:spcBef>
                          <a:spcPts val="0"/>
                        </a:spcBef>
                        <a:spcAft>
                          <a:spcPts val="1000"/>
                        </a:spcAft>
                      </a:pPr>
                      <a:r>
                        <a:rPr lang="en-US" sz="1400" b="1" dirty="0" smtClean="0">
                          <a:solidFill>
                            <a:srgbClr val="7030A0"/>
                          </a:solidFill>
                          <a:latin typeface="+mn-lt"/>
                          <a:ea typeface="Calibri"/>
                          <a:cs typeface="Times New Roman"/>
                        </a:rPr>
                        <a:t>36.23</a:t>
                      </a:r>
                    </a:p>
                    <a:p>
                      <a:pPr marL="0" marR="0" algn="ctr">
                        <a:lnSpc>
                          <a:spcPct val="100000"/>
                        </a:lnSpc>
                        <a:spcBef>
                          <a:spcPts val="0"/>
                        </a:spcBef>
                        <a:spcAft>
                          <a:spcPts val="1000"/>
                        </a:spcAft>
                      </a:pPr>
                      <a:r>
                        <a:rPr lang="en-US" sz="1400" b="1" dirty="0" smtClean="0">
                          <a:solidFill>
                            <a:srgbClr val="7030A0"/>
                          </a:solidFill>
                          <a:latin typeface="+mn-lt"/>
                          <a:ea typeface="Calibri"/>
                          <a:cs typeface="Times New Roman"/>
                        </a:rPr>
                        <a:t>12.5</a:t>
                      </a:r>
                    </a:p>
                    <a:p>
                      <a:pPr marL="0" marR="0" algn="ctr">
                        <a:lnSpc>
                          <a:spcPct val="100000"/>
                        </a:lnSpc>
                        <a:spcBef>
                          <a:spcPts val="0"/>
                        </a:spcBef>
                        <a:spcAft>
                          <a:spcPts val="1000"/>
                        </a:spcAft>
                      </a:pPr>
                      <a:r>
                        <a:rPr lang="en-US" sz="1400" b="1" dirty="0" smtClean="0">
                          <a:solidFill>
                            <a:srgbClr val="7030A0"/>
                          </a:solidFill>
                          <a:latin typeface="+mn-lt"/>
                          <a:ea typeface="Calibri"/>
                          <a:cs typeface="Times New Roman"/>
                        </a:rPr>
                        <a:t>21.36</a:t>
                      </a:r>
                      <a:endParaRPr lang="en-US" sz="1400" b="1" dirty="0">
                        <a:solidFill>
                          <a:srgbClr val="7030A0"/>
                        </a:solidFill>
                        <a:latin typeface="+mn-lt"/>
                        <a:ea typeface="Calibri"/>
                        <a:cs typeface="Times New Roman"/>
                      </a:endParaRPr>
                    </a:p>
                  </a:txBody>
                  <a:tcPr marL="48260" marR="48260" marT="9525" marB="0" anchor="ctr"/>
                </a:tc>
                <a:extLst>
                  <a:ext uri="{0D108BD9-81ED-4DB2-BD59-A6C34878D82A}">
                    <a16:rowId xmlns:a16="http://schemas.microsoft.com/office/drawing/2014/main" xmlns="" val="10005"/>
                  </a:ext>
                </a:extLst>
              </a:tr>
              <a:tr h="560514">
                <a:tc>
                  <a:txBody>
                    <a:bodyPr/>
                    <a:lstStyle/>
                    <a:p>
                      <a:pPr marL="0" marR="0" algn="ctr">
                        <a:lnSpc>
                          <a:spcPct val="100000"/>
                        </a:lnSpc>
                        <a:spcBef>
                          <a:spcPts val="0"/>
                        </a:spcBef>
                        <a:spcAft>
                          <a:spcPts val="0"/>
                        </a:spcAft>
                      </a:pPr>
                      <a:r>
                        <a:rPr lang="en-US" sz="1400" b="0" dirty="0">
                          <a:solidFill>
                            <a:schemeClr val="tx1"/>
                          </a:solidFill>
                          <a:latin typeface="+mn-lt"/>
                          <a:ea typeface="+mn-ea"/>
                          <a:cs typeface="+mn-cs"/>
                        </a:rPr>
                        <a:t>6.</a:t>
                      </a:r>
                      <a:endParaRPr lang="en-US" sz="1400" b="0" dirty="0">
                        <a:solidFill>
                          <a:schemeClr val="tx1"/>
                        </a:solidFill>
                        <a:latin typeface="+mn-lt"/>
                        <a:ea typeface="Times New Roman"/>
                        <a:cs typeface="Times New Roman" pitchFamily="18" charset="0"/>
                      </a:endParaRPr>
                    </a:p>
                  </a:txBody>
                  <a:tcPr marL="48134" marR="48134" marT="0" marB="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0" kern="1200" dirty="0">
                          <a:solidFill>
                            <a:schemeClr val="tx1"/>
                          </a:solidFill>
                          <a:latin typeface="+mn-lt"/>
                        </a:rPr>
                        <a:t>Department library </a:t>
                      </a:r>
                      <a:endParaRPr lang="en-US" sz="1400" b="0" kern="1200" dirty="0">
                        <a:solidFill>
                          <a:schemeClr val="tx1"/>
                        </a:solidFill>
                        <a:latin typeface="+mn-lt"/>
                        <a:ea typeface="Times New Roman"/>
                        <a:cs typeface="Times New Roman" pitchFamily="18" charset="0"/>
                      </a:endParaRPr>
                    </a:p>
                  </a:txBody>
                  <a:tcPr anchor="ctr"/>
                </a:tc>
                <a:tc>
                  <a:txBody>
                    <a:bodyPr/>
                    <a:lstStyle/>
                    <a:p>
                      <a:pPr marL="0" marR="0" algn="ctr">
                        <a:lnSpc>
                          <a:spcPct val="115000"/>
                        </a:lnSpc>
                        <a:spcBef>
                          <a:spcPts val="0"/>
                        </a:spcBef>
                        <a:spcAft>
                          <a:spcPts val="1000"/>
                        </a:spcAft>
                      </a:pPr>
                      <a:r>
                        <a:rPr lang="en-US" sz="1400" b="0" dirty="0">
                          <a:solidFill>
                            <a:schemeClr val="tx1"/>
                          </a:solidFill>
                          <a:latin typeface="+mn-lt"/>
                        </a:rPr>
                        <a:t>01</a:t>
                      </a:r>
                      <a:endParaRPr lang="en-US" sz="1400" b="0" dirty="0">
                        <a:solidFill>
                          <a:schemeClr val="tx1"/>
                        </a:solidFill>
                        <a:latin typeface="+mn-lt"/>
                        <a:ea typeface="Calibri"/>
                        <a:cs typeface="Times New Roman"/>
                      </a:endParaRPr>
                    </a:p>
                  </a:txBody>
                  <a:tcPr marL="48260" marR="48260" marT="9525" marB="0" anchor="ctr"/>
                </a:tc>
                <a:tc>
                  <a:txBody>
                    <a:bodyPr/>
                    <a:lstStyle/>
                    <a:p>
                      <a:pPr marL="0" marR="0" algn="ctr">
                        <a:lnSpc>
                          <a:spcPct val="100000"/>
                        </a:lnSpc>
                        <a:spcBef>
                          <a:spcPts val="0"/>
                        </a:spcBef>
                        <a:spcAft>
                          <a:spcPts val="1000"/>
                        </a:spcAft>
                      </a:pPr>
                      <a:r>
                        <a:rPr lang="en-US" sz="1400" b="1" dirty="0" smtClean="0">
                          <a:solidFill>
                            <a:srgbClr val="7030A0"/>
                          </a:solidFill>
                          <a:latin typeface="+mn-lt"/>
                          <a:ea typeface="Calibri"/>
                          <a:cs typeface="Times New Roman"/>
                        </a:rPr>
                        <a:t>55.8</a:t>
                      </a:r>
                      <a:endParaRPr lang="en-US" sz="1400" b="1" dirty="0">
                        <a:solidFill>
                          <a:srgbClr val="7030A0"/>
                        </a:solidFill>
                        <a:latin typeface="+mn-lt"/>
                        <a:ea typeface="Calibri"/>
                        <a:cs typeface="Times New Roman"/>
                      </a:endParaRPr>
                    </a:p>
                  </a:txBody>
                  <a:tcPr marL="48260" marR="48260" marT="9525" marB="0" anchor="ctr"/>
                </a:tc>
                <a:extLst>
                  <a:ext uri="{0D108BD9-81ED-4DB2-BD59-A6C34878D82A}">
                    <a16:rowId xmlns:a16="http://schemas.microsoft.com/office/drawing/2014/main" xmlns="" val="10006"/>
                  </a:ext>
                </a:extLst>
              </a:tr>
              <a:tr h="466905">
                <a:tc>
                  <a:txBody>
                    <a:bodyPr/>
                    <a:lstStyle/>
                    <a:p>
                      <a:pPr marL="0" marR="0" algn="ctr">
                        <a:lnSpc>
                          <a:spcPct val="100000"/>
                        </a:lnSpc>
                        <a:spcBef>
                          <a:spcPts val="0"/>
                        </a:spcBef>
                        <a:spcAft>
                          <a:spcPts val="0"/>
                        </a:spcAft>
                      </a:pPr>
                      <a:r>
                        <a:rPr lang="en-US" sz="1400" b="0" dirty="0">
                          <a:solidFill>
                            <a:schemeClr val="tx1"/>
                          </a:solidFill>
                          <a:latin typeface="+mn-lt"/>
                          <a:ea typeface="Times New Roman"/>
                          <a:cs typeface="Times New Roman" pitchFamily="18" charset="0"/>
                        </a:rPr>
                        <a:t>7.</a:t>
                      </a:r>
                    </a:p>
                  </a:txBody>
                  <a:tcPr marL="48134" marR="48134" marT="0" marB="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0" kern="1200" dirty="0" smtClean="0">
                          <a:solidFill>
                            <a:schemeClr val="tx1"/>
                          </a:solidFill>
                          <a:latin typeface="+mn-lt"/>
                          <a:ea typeface="Times New Roman"/>
                          <a:cs typeface="Times New Roman" pitchFamily="18" charset="0"/>
                        </a:rPr>
                        <a:t>Project</a:t>
                      </a:r>
                      <a:endParaRPr lang="en-US" sz="1400" b="0" kern="1200" dirty="0">
                        <a:solidFill>
                          <a:schemeClr val="tx1"/>
                        </a:solidFill>
                        <a:latin typeface="+mn-lt"/>
                        <a:ea typeface="Times New Roman"/>
                        <a:cs typeface="Times New Roman" pitchFamily="18" charset="0"/>
                      </a:endParaRPr>
                    </a:p>
                  </a:txBody>
                  <a:tcPr anchor="ctr"/>
                </a:tc>
                <a:tc>
                  <a:txBody>
                    <a:bodyPr/>
                    <a:lstStyle/>
                    <a:p>
                      <a:pPr marL="0" marR="0" algn="ctr">
                        <a:lnSpc>
                          <a:spcPct val="115000"/>
                        </a:lnSpc>
                        <a:spcBef>
                          <a:spcPts val="0"/>
                        </a:spcBef>
                        <a:spcAft>
                          <a:spcPts val="1000"/>
                        </a:spcAft>
                      </a:pPr>
                      <a:r>
                        <a:rPr lang="en-US" sz="1400" b="0" dirty="0">
                          <a:solidFill>
                            <a:schemeClr val="tx1"/>
                          </a:solidFill>
                          <a:latin typeface="+mn-lt"/>
                          <a:ea typeface="Calibri"/>
                          <a:cs typeface="Times New Roman"/>
                        </a:rPr>
                        <a:t>01</a:t>
                      </a:r>
                    </a:p>
                  </a:txBody>
                  <a:tcPr marL="48260" marR="48260" marT="9525" marB="0" anchor="ctr"/>
                </a:tc>
                <a:tc>
                  <a:txBody>
                    <a:bodyPr/>
                    <a:lstStyle/>
                    <a:p>
                      <a:pPr marL="0" marR="0" algn="ctr">
                        <a:lnSpc>
                          <a:spcPct val="100000"/>
                        </a:lnSpc>
                        <a:spcBef>
                          <a:spcPts val="0"/>
                        </a:spcBef>
                        <a:spcAft>
                          <a:spcPts val="1000"/>
                        </a:spcAft>
                      </a:pPr>
                      <a:r>
                        <a:rPr lang="en-US" sz="1400" b="1" dirty="0" smtClean="0">
                          <a:solidFill>
                            <a:srgbClr val="7030A0"/>
                          </a:solidFill>
                          <a:latin typeface="+mn-lt"/>
                          <a:ea typeface="Calibri"/>
                          <a:cs typeface="Times New Roman"/>
                        </a:rPr>
                        <a:t>92</a:t>
                      </a:r>
                      <a:endParaRPr lang="en-US" sz="1400" b="1" dirty="0">
                        <a:solidFill>
                          <a:srgbClr val="7030A0"/>
                        </a:solidFill>
                        <a:latin typeface="+mn-lt"/>
                        <a:ea typeface="Calibri"/>
                        <a:cs typeface="Times New Roman"/>
                      </a:endParaRPr>
                    </a:p>
                  </a:txBody>
                  <a:tcPr marL="48260" marR="48260" marT="9525" marB="0" anchor="ctr"/>
                </a:tc>
                <a:extLst>
                  <a:ext uri="{0D108BD9-81ED-4DB2-BD59-A6C34878D82A}">
                    <a16:rowId xmlns:a16="http://schemas.microsoft.com/office/drawing/2014/main" xmlns="" val="10007"/>
                  </a:ext>
                </a:extLst>
              </a:tr>
              <a:tr h="560514">
                <a:tc>
                  <a:txBody>
                    <a:bodyPr/>
                    <a:lstStyle/>
                    <a:p>
                      <a:pPr marL="0" marR="0" algn="ctr">
                        <a:lnSpc>
                          <a:spcPct val="100000"/>
                        </a:lnSpc>
                        <a:spcBef>
                          <a:spcPts val="0"/>
                        </a:spcBef>
                        <a:spcAft>
                          <a:spcPts val="0"/>
                        </a:spcAft>
                      </a:pPr>
                      <a:r>
                        <a:rPr lang="en-US" sz="1400" b="0" dirty="0" smtClean="0">
                          <a:solidFill>
                            <a:schemeClr val="tx1"/>
                          </a:solidFill>
                          <a:latin typeface="+mn-lt"/>
                          <a:ea typeface="Times New Roman"/>
                          <a:cs typeface="Times New Roman" pitchFamily="18" charset="0"/>
                        </a:rPr>
                        <a:t>8.</a:t>
                      </a:r>
                      <a:endParaRPr lang="en-US" sz="1400" b="0" dirty="0">
                        <a:solidFill>
                          <a:schemeClr val="tx1"/>
                        </a:solidFill>
                        <a:latin typeface="+mn-lt"/>
                        <a:ea typeface="Times New Roman"/>
                        <a:cs typeface="Times New Roman" pitchFamily="18" charset="0"/>
                      </a:endParaRPr>
                    </a:p>
                  </a:txBody>
                  <a:tcPr marL="48134" marR="48134" marT="0" marB="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0" kern="1200" dirty="0" smtClean="0">
                          <a:solidFill>
                            <a:schemeClr val="tx1"/>
                          </a:solidFill>
                          <a:latin typeface="+mn-lt"/>
                          <a:ea typeface="Times New Roman"/>
                          <a:cs typeface="Times New Roman" pitchFamily="18" charset="0"/>
                        </a:rPr>
                        <a:t>R&amp;D Lab</a:t>
                      </a:r>
                      <a:endParaRPr lang="en-US" sz="1400" b="0" kern="1200" dirty="0">
                        <a:solidFill>
                          <a:schemeClr val="tx1"/>
                        </a:solidFill>
                        <a:latin typeface="+mn-lt"/>
                        <a:ea typeface="Times New Roman"/>
                        <a:cs typeface="Times New Roman" pitchFamily="18" charset="0"/>
                      </a:endParaRPr>
                    </a:p>
                  </a:txBody>
                  <a:tcPr anchor="ctr"/>
                </a:tc>
                <a:tc>
                  <a:txBody>
                    <a:bodyPr/>
                    <a:lstStyle/>
                    <a:p>
                      <a:pPr marL="0" marR="0" algn="ctr">
                        <a:lnSpc>
                          <a:spcPct val="115000"/>
                        </a:lnSpc>
                        <a:spcBef>
                          <a:spcPts val="0"/>
                        </a:spcBef>
                        <a:spcAft>
                          <a:spcPts val="1000"/>
                        </a:spcAft>
                      </a:pPr>
                      <a:r>
                        <a:rPr lang="en-US" sz="1400" b="0" dirty="0" smtClean="0">
                          <a:solidFill>
                            <a:schemeClr val="tx1"/>
                          </a:solidFill>
                          <a:latin typeface="+mn-lt"/>
                          <a:ea typeface="Calibri"/>
                          <a:cs typeface="Times New Roman"/>
                        </a:rPr>
                        <a:t>01</a:t>
                      </a:r>
                      <a:endParaRPr lang="en-US" sz="1400" b="0" dirty="0">
                        <a:solidFill>
                          <a:schemeClr val="tx1"/>
                        </a:solidFill>
                        <a:latin typeface="+mn-lt"/>
                        <a:ea typeface="Calibri"/>
                        <a:cs typeface="Times New Roman"/>
                      </a:endParaRPr>
                    </a:p>
                  </a:txBody>
                  <a:tcPr marL="48260" marR="48260" marT="9525" marB="0" anchor="ctr"/>
                </a:tc>
                <a:tc>
                  <a:txBody>
                    <a:bodyPr/>
                    <a:lstStyle/>
                    <a:p>
                      <a:pPr marL="0" marR="0" algn="ctr">
                        <a:lnSpc>
                          <a:spcPct val="100000"/>
                        </a:lnSpc>
                        <a:spcBef>
                          <a:spcPts val="0"/>
                        </a:spcBef>
                        <a:spcAft>
                          <a:spcPts val="1000"/>
                        </a:spcAft>
                      </a:pPr>
                      <a:r>
                        <a:rPr lang="en-US" sz="1400" b="1" dirty="0" smtClean="0">
                          <a:solidFill>
                            <a:srgbClr val="7030A0"/>
                          </a:solidFill>
                          <a:latin typeface="+mn-lt"/>
                          <a:ea typeface="Calibri"/>
                          <a:cs typeface="Times New Roman"/>
                        </a:rPr>
                        <a:t>123</a:t>
                      </a:r>
                      <a:endParaRPr lang="en-US" sz="1400" b="1" dirty="0">
                        <a:solidFill>
                          <a:srgbClr val="7030A0"/>
                        </a:solidFill>
                        <a:latin typeface="+mn-lt"/>
                        <a:ea typeface="Calibri"/>
                        <a:cs typeface="Times New Roman"/>
                      </a:endParaRPr>
                    </a:p>
                  </a:txBody>
                  <a:tcPr marL="48260" marR="48260" marT="9525" marB="0" anchor="ctr"/>
                </a:tc>
              </a:tr>
            </a:tbl>
          </a:graphicData>
        </a:graphic>
      </p:graphicFrame>
      <p:graphicFrame>
        <p:nvGraphicFramePr>
          <p:cNvPr id="10" name="Content Placeholder 3"/>
          <p:cNvGraphicFramePr>
            <a:graphicFrameLocks/>
          </p:cNvGraphicFramePr>
          <p:nvPr>
            <p:extLst>
              <p:ext uri="{D42A27DB-BD31-4B8C-83A1-F6EECF244321}">
                <p14:modId xmlns:p14="http://schemas.microsoft.com/office/powerpoint/2010/main" val="2907127348"/>
              </p:ext>
            </p:extLst>
          </p:nvPr>
        </p:nvGraphicFramePr>
        <p:xfrm>
          <a:off x="6811027" y="982132"/>
          <a:ext cx="5019806" cy="4224868"/>
        </p:xfrm>
        <a:graphic>
          <a:graphicData uri="http://schemas.openxmlformats.org/drawingml/2006/table">
            <a:tbl>
              <a:tblPr firstRow="1" bandRow="1">
                <a:effectLst>
                  <a:outerShdw blurRad="63500" sx="102000" sy="102000" algn="ctr" rotWithShape="0">
                    <a:prstClr val="black">
                      <a:alpha val="40000"/>
                    </a:prstClr>
                  </a:outerShdw>
                </a:effectLst>
                <a:tableStyleId>{5940675A-B579-460E-94D1-54222C63F5DA}</a:tableStyleId>
              </a:tblPr>
              <a:tblGrid>
                <a:gridCol w="880148">
                  <a:extLst>
                    <a:ext uri="{9D8B030D-6E8A-4147-A177-3AD203B41FA5}">
                      <a16:colId xmlns:a16="http://schemas.microsoft.com/office/drawing/2014/main" xmlns="" val="20000"/>
                    </a:ext>
                  </a:extLst>
                </a:gridCol>
                <a:gridCol w="2960497">
                  <a:extLst>
                    <a:ext uri="{9D8B030D-6E8A-4147-A177-3AD203B41FA5}">
                      <a16:colId xmlns:a16="http://schemas.microsoft.com/office/drawing/2014/main" xmlns="" val="20001"/>
                    </a:ext>
                  </a:extLst>
                </a:gridCol>
                <a:gridCol w="1179161">
                  <a:extLst>
                    <a:ext uri="{9D8B030D-6E8A-4147-A177-3AD203B41FA5}">
                      <a16:colId xmlns:a16="http://schemas.microsoft.com/office/drawing/2014/main" xmlns="" val="20002"/>
                    </a:ext>
                  </a:extLst>
                </a:gridCol>
              </a:tblGrid>
              <a:tr h="640377">
                <a:tc>
                  <a:txBody>
                    <a:bodyPr/>
                    <a:lstStyle/>
                    <a:p>
                      <a:pPr algn="ctr"/>
                      <a:r>
                        <a:rPr lang="en-US" sz="1600" dirty="0"/>
                        <a:t>Sl. No.</a:t>
                      </a:r>
                      <a:endParaRPr lang="en-US" sz="1600" b="1" dirty="0">
                        <a:solidFill>
                          <a:srgbClr val="C00000"/>
                        </a:solidFill>
                        <a:latin typeface="Lucida Sans" panose="020B0602030504020204" pitchFamily="34" charset="0"/>
                        <a:cs typeface="Times New Roman" pitchFamily="18" charset="0"/>
                      </a:endParaRPr>
                    </a:p>
                  </a:txBody>
                  <a:tcPr anchor="ctr">
                    <a:solidFill>
                      <a:schemeClr val="accent4">
                        <a:lumMod val="20000"/>
                        <a:lumOff val="80000"/>
                      </a:schemeClr>
                    </a:solidFill>
                  </a:tcPr>
                </a:tc>
                <a:tc>
                  <a:txBody>
                    <a:bodyPr/>
                    <a:lstStyle/>
                    <a:p>
                      <a:pPr algn="ctr"/>
                      <a:r>
                        <a:rPr lang="en-US" sz="1600" kern="1200" dirty="0"/>
                        <a:t>Laboratory</a:t>
                      </a:r>
                      <a:endParaRPr lang="en-US" sz="1600" b="1" dirty="0">
                        <a:solidFill>
                          <a:srgbClr val="C00000"/>
                        </a:solidFill>
                        <a:latin typeface="Lucida Sans" panose="020B0602030504020204" pitchFamily="34" charset="0"/>
                        <a:cs typeface="Times New Roman" pitchFamily="18" charset="0"/>
                      </a:endParaRPr>
                    </a:p>
                  </a:txBody>
                  <a:tcPr anchor="ctr">
                    <a:solidFill>
                      <a:schemeClr val="accent4">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a:t>Space</a:t>
                      </a:r>
                      <a:br>
                        <a:rPr lang="en-US" sz="1600" dirty="0"/>
                      </a:br>
                      <a:r>
                        <a:rPr lang="en-US" sz="1600" dirty="0"/>
                        <a:t>(Sq. Mts.)</a:t>
                      </a:r>
                      <a:endParaRPr lang="en-US" sz="1600" dirty="0">
                        <a:solidFill>
                          <a:srgbClr val="C00000"/>
                        </a:solidFill>
                        <a:latin typeface="Lucida Sans" panose="020B0602030504020204" pitchFamily="34" charset="0"/>
                        <a:ea typeface="Calibri"/>
                        <a:cs typeface="Times New Roman"/>
                      </a:endParaRPr>
                    </a:p>
                  </a:txBody>
                  <a:tcPr anchor="ctr">
                    <a:solidFill>
                      <a:schemeClr val="accent4">
                        <a:lumMod val="20000"/>
                        <a:lumOff val="80000"/>
                      </a:schemeClr>
                    </a:solidFill>
                  </a:tcPr>
                </a:tc>
                <a:extLst>
                  <a:ext uri="{0D108BD9-81ED-4DB2-BD59-A6C34878D82A}">
                    <a16:rowId xmlns:a16="http://schemas.microsoft.com/office/drawing/2014/main" xmlns="" val="10000"/>
                  </a:ext>
                </a:extLst>
              </a:tr>
              <a:tr h="320610">
                <a:tc>
                  <a:txBody>
                    <a:bodyPr/>
                    <a:lstStyle/>
                    <a:p>
                      <a:pPr marL="0" marR="0" algn="ctr">
                        <a:lnSpc>
                          <a:spcPct val="115000"/>
                        </a:lnSpc>
                        <a:spcBef>
                          <a:spcPts val="0"/>
                        </a:spcBef>
                        <a:spcAft>
                          <a:spcPts val="1000"/>
                        </a:spcAft>
                      </a:pPr>
                      <a:r>
                        <a:rPr lang="en-US" sz="1600" b="0" dirty="0">
                          <a:solidFill>
                            <a:schemeClr val="tx1"/>
                          </a:solidFill>
                          <a:latin typeface="+mn-lt"/>
                        </a:rPr>
                        <a:t>1. </a:t>
                      </a:r>
                      <a:endParaRPr lang="en-US" sz="1600" b="0" dirty="0">
                        <a:solidFill>
                          <a:schemeClr val="tx1"/>
                        </a:solidFill>
                        <a:latin typeface="+mn-lt"/>
                        <a:ea typeface="Calibri"/>
                        <a:cs typeface="Times New Roman"/>
                      </a:endParaRPr>
                    </a:p>
                  </a:txBody>
                  <a:tcPr marL="57150" marR="57150" marT="9525" marB="0" anchor="ctr">
                    <a:solidFill>
                      <a:schemeClr val="bg1"/>
                    </a:solidFill>
                  </a:tcPr>
                </a:tc>
                <a:tc>
                  <a:txBody>
                    <a:bodyPr/>
                    <a:lstStyle/>
                    <a:p>
                      <a:pPr marL="0" marR="106045" indent="0">
                        <a:lnSpc>
                          <a:spcPct val="110000"/>
                        </a:lnSpc>
                        <a:spcBef>
                          <a:spcPts val="365"/>
                        </a:spcBef>
                        <a:spcAft>
                          <a:spcPts val="0"/>
                        </a:spcAft>
                      </a:pPr>
                      <a:r>
                        <a:rPr lang="en-US" sz="1600" b="0" dirty="0">
                          <a:solidFill>
                            <a:schemeClr val="tx1"/>
                          </a:solidFill>
                          <a:latin typeface="+mn-lt"/>
                          <a:ea typeface="Calibri"/>
                          <a:cs typeface="Times New Roman"/>
                        </a:rPr>
                        <a:t>Basic Electrical Lab</a:t>
                      </a:r>
                    </a:p>
                  </a:txBody>
                  <a:tcPr marL="57150" marR="57150" marT="9525" marB="0" anchor="ctr">
                    <a:solidFill>
                      <a:schemeClr val="bg1"/>
                    </a:solidFill>
                  </a:tcPr>
                </a:tc>
                <a:tc>
                  <a:txBody>
                    <a:bodyPr/>
                    <a:lstStyle/>
                    <a:p>
                      <a:pPr algn="ctr">
                        <a:lnSpc>
                          <a:spcPct val="115000"/>
                        </a:lnSpc>
                      </a:pPr>
                      <a:r>
                        <a:rPr lang="en-US" sz="1600" b="0" dirty="0" smtClean="0">
                          <a:solidFill>
                            <a:schemeClr val="tx1"/>
                          </a:solidFill>
                          <a:latin typeface="+mn-lt"/>
                          <a:ea typeface="Times New Roman"/>
                          <a:cs typeface="Times New Roman"/>
                        </a:rPr>
                        <a:t>93</a:t>
                      </a:r>
                      <a:endParaRPr lang="en-US" sz="1600" b="0" dirty="0">
                        <a:solidFill>
                          <a:schemeClr val="tx1"/>
                        </a:solidFill>
                        <a:latin typeface="+mn-lt"/>
                        <a:ea typeface="Times New Roman"/>
                        <a:cs typeface="Times New Roman"/>
                      </a:endParaRPr>
                    </a:p>
                  </a:txBody>
                  <a:tcPr marL="57150" marR="57150" marT="9525" marB="0" anchor="ctr">
                    <a:solidFill>
                      <a:schemeClr val="bg1"/>
                    </a:solidFill>
                  </a:tcPr>
                </a:tc>
                <a:extLst>
                  <a:ext uri="{0D108BD9-81ED-4DB2-BD59-A6C34878D82A}">
                    <a16:rowId xmlns:a16="http://schemas.microsoft.com/office/drawing/2014/main" xmlns="" val="10001"/>
                  </a:ext>
                </a:extLst>
              </a:tr>
              <a:tr h="573236">
                <a:tc>
                  <a:txBody>
                    <a:bodyPr/>
                    <a:lstStyle/>
                    <a:p>
                      <a:pPr marL="0" marR="0" algn="ctr">
                        <a:lnSpc>
                          <a:spcPct val="115000"/>
                        </a:lnSpc>
                        <a:spcBef>
                          <a:spcPts val="0"/>
                        </a:spcBef>
                        <a:spcAft>
                          <a:spcPts val="1000"/>
                        </a:spcAft>
                      </a:pPr>
                      <a:r>
                        <a:rPr lang="en-US" sz="1600" b="0" dirty="0">
                          <a:solidFill>
                            <a:schemeClr val="tx1"/>
                          </a:solidFill>
                          <a:latin typeface="+mn-lt"/>
                        </a:rPr>
                        <a:t>2. </a:t>
                      </a:r>
                      <a:endParaRPr lang="en-US" sz="1600" b="0" dirty="0">
                        <a:solidFill>
                          <a:schemeClr val="tx1"/>
                        </a:solidFill>
                        <a:latin typeface="+mn-lt"/>
                        <a:ea typeface="Calibri"/>
                        <a:cs typeface="Times New Roman"/>
                      </a:endParaRPr>
                    </a:p>
                  </a:txBody>
                  <a:tcPr marL="57150" marR="57150" marT="9525" marB="0" anchor="ctr">
                    <a:solidFill>
                      <a:schemeClr val="bg1"/>
                    </a:solidFill>
                  </a:tcPr>
                </a:tc>
                <a:tc>
                  <a:txBody>
                    <a:bodyPr/>
                    <a:lstStyle/>
                    <a:p>
                      <a:pPr marL="0" marR="106045" indent="0">
                        <a:lnSpc>
                          <a:spcPct val="110000"/>
                        </a:lnSpc>
                        <a:spcBef>
                          <a:spcPts val="365"/>
                        </a:spcBef>
                        <a:spcAft>
                          <a:spcPts val="0"/>
                        </a:spcAft>
                      </a:pPr>
                      <a:r>
                        <a:rPr lang="en-US" sz="1600" b="0" spc="5" dirty="0">
                          <a:solidFill>
                            <a:schemeClr val="tx1"/>
                          </a:solidFill>
                          <a:latin typeface="+mn-lt"/>
                        </a:rPr>
                        <a:t>Analog </a:t>
                      </a:r>
                      <a:r>
                        <a:rPr lang="en-US" sz="1600" b="0" spc="5" dirty="0" smtClean="0">
                          <a:solidFill>
                            <a:schemeClr val="tx1"/>
                          </a:solidFill>
                          <a:latin typeface="+mn-lt"/>
                        </a:rPr>
                        <a:t>Electronics/ </a:t>
                      </a:r>
                      <a:r>
                        <a:rPr lang="en-US" sz="1600" dirty="0" smtClean="0"/>
                        <a:t>Linear ICs &amp; Communication Lab</a:t>
                      </a:r>
                      <a:endParaRPr lang="en-US" sz="1600" b="0" dirty="0">
                        <a:solidFill>
                          <a:schemeClr val="tx1"/>
                        </a:solidFill>
                        <a:latin typeface="+mn-lt"/>
                        <a:ea typeface="Calibri"/>
                        <a:cs typeface="Times New Roman"/>
                      </a:endParaRPr>
                    </a:p>
                  </a:txBody>
                  <a:tcPr marL="57150" marR="57150" marT="9525" marB="0" anchor="ctr">
                    <a:solidFill>
                      <a:schemeClr val="bg1"/>
                    </a:solidFill>
                  </a:tcPr>
                </a:tc>
                <a:tc>
                  <a:txBody>
                    <a:bodyPr/>
                    <a:lstStyle/>
                    <a:p>
                      <a:pPr algn="ctr">
                        <a:lnSpc>
                          <a:spcPct val="115000"/>
                        </a:lnSpc>
                      </a:pPr>
                      <a:r>
                        <a:rPr lang="en-US" sz="1600" b="0" dirty="0" smtClean="0">
                          <a:solidFill>
                            <a:schemeClr val="tx1"/>
                          </a:solidFill>
                          <a:latin typeface="+mn-lt"/>
                          <a:ea typeface="+mn-ea"/>
                          <a:cs typeface="+mn-cs"/>
                        </a:rPr>
                        <a:t>92</a:t>
                      </a:r>
                      <a:endParaRPr lang="en-US" sz="1600" b="0" dirty="0">
                        <a:solidFill>
                          <a:schemeClr val="tx1"/>
                        </a:solidFill>
                        <a:latin typeface="+mn-lt"/>
                        <a:ea typeface="Times New Roman"/>
                        <a:cs typeface="Times New Roman"/>
                      </a:endParaRPr>
                    </a:p>
                  </a:txBody>
                  <a:tcPr marL="57150" marR="57150" marT="9525" marB="0" anchor="ctr">
                    <a:solidFill>
                      <a:schemeClr val="bg1"/>
                    </a:solidFill>
                  </a:tcPr>
                </a:tc>
                <a:extLst>
                  <a:ext uri="{0D108BD9-81ED-4DB2-BD59-A6C34878D82A}">
                    <a16:rowId xmlns:a16="http://schemas.microsoft.com/office/drawing/2014/main" xmlns="" val="10002"/>
                  </a:ext>
                </a:extLst>
              </a:tr>
              <a:tr h="361107">
                <a:tc>
                  <a:txBody>
                    <a:bodyPr/>
                    <a:lstStyle/>
                    <a:p>
                      <a:pPr marL="0" marR="0" algn="ctr">
                        <a:lnSpc>
                          <a:spcPct val="115000"/>
                        </a:lnSpc>
                        <a:spcBef>
                          <a:spcPts val="0"/>
                        </a:spcBef>
                        <a:spcAft>
                          <a:spcPts val="1000"/>
                        </a:spcAft>
                      </a:pPr>
                      <a:r>
                        <a:rPr lang="en-US" sz="1600" b="0" dirty="0">
                          <a:solidFill>
                            <a:schemeClr val="tx1"/>
                          </a:solidFill>
                          <a:latin typeface="+mn-lt"/>
                        </a:rPr>
                        <a:t>3. </a:t>
                      </a:r>
                      <a:endParaRPr lang="en-US" sz="1600" b="0" dirty="0">
                        <a:solidFill>
                          <a:schemeClr val="tx1"/>
                        </a:solidFill>
                        <a:latin typeface="+mn-lt"/>
                        <a:ea typeface="Calibri"/>
                        <a:cs typeface="Times New Roman"/>
                      </a:endParaRPr>
                    </a:p>
                  </a:txBody>
                  <a:tcPr marL="57150" marR="57150" marT="9525" marB="0" anchor="ctr">
                    <a:solidFill>
                      <a:schemeClr val="bg1"/>
                    </a:solidFill>
                  </a:tcPr>
                </a:tc>
                <a:tc>
                  <a:txBody>
                    <a:bodyPr/>
                    <a:lstStyle/>
                    <a:p>
                      <a:pPr marL="0" marR="0">
                        <a:lnSpc>
                          <a:spcPct val="115000"/>
                        </a:lnSpc>
                        <a:spcBef>
                          <a:spcPts val="0"/>
                        </a:spcBef>
                        <a:spcAft>
                          <a:spcPts val="0"/>
                        </a:spcAft>
                      </a:pPr>
                      <a:r>
                        <a:rPr lang="en-US" sz="1600" b="0" dirty="0">
                          <a:solidFill>
                            <a:schemeClr val="tx1"/>
                          </a:solidFill>
                          <a:latin typeface="+mn-lt"/>
                        </a:rPr>
                        <a:t>Digital </a:t>
                      </a:r>
                      <a:r>
                        <a:rPr lang="en-US" sz="1600" b="0" dirty="0" smtClean="0">
                          <a:solidFill>
                            <a:schemeClr val="tx1"/>
                          </a:solidFill>
                          <a:latin typeface="+mn-lt"/>
                        </a:rPr>
                        <a:t>Electronics Lab</a:t>
                      </a:r>
                      <a:endParaRPr lang="en-US" sz="1600" b="0" dirty="0">
                        <a:solidFill>
                          <a:schemeClr val="tx1"/>
                        </a:solidFill>
                        <a:latin typeface="+mn-lt"/>
                        <a:ea typeface="Calibri"/>
                        <a:cs typeface="Times New Roman"/>
                      </a:endParaRPr>
                    </a:p>
                  </a:txBody>
                  <a:tcPr marL="57150" marR="57150" marT="9525" marB="0" anchor="ctr">
                    <a:solidFill>
                      <a:schemeClr val="bg1"/>
                    </a:solidFill>
                  </a:tcPr>
                </a:tc>
                <a:tc>
                  <a:txBody>
                    <a:bodyPr/>
                    <a:lstStyle/>
                    <a:p>
                      <a:pPr marL="0" marR="0" algn="ctr">
                        <a:lnSpc>
                          <a:spcPct val="115000"/>
                        </a:lnSpc>
                        <a:spcBef>
                          <a:spcPts val="0"/>
                        </a:spcBef>
                        <a:spcAft>
                          <a:spcPts val="0"/>
                        </a:spcAft>
                      </a:pPr>
                      <a:r>
                        <a:rPr lang="en-US" sz="1600" b="0" dirty="0" smtClean="0">
                          <a:solidFill>
                            <a:schemeClr val="tx1"/>
                          </a:solidFill>
                          <a:latin typeface="+mn-lt"/>
                          <a:ea typeface="+mn-ea"/>
                          <a:cs typeface="+mn-cs"/>
                        </a:rPr>
                        <a:t>92</a:t>
                      </a:r>
                      <a:endParaRPr lang="en-US" sz="1600" b="0" dirty="0">
                        <a:solidFill>
                          <a:schemeClr val="tx1"/>
                        </a:solidFill>
                        <a:latin typeface="+mn-lt"/>
                        <a:ea typeface="Calibri"/>
                        <a:cs typeface="Times New Roman"/>
                      </a:endParaRPr>
                    </a:p>
                  </a:txBody>
                  <a:tcPr marL="57150" marR="57150" marT="9525" marB="0" anchor="ctr">
                    <a:solidFill>
                      <a:schemeClr val="bg1"/>
                    </a:solidFill>
                  </a:tcPr>
                </a:tc>
                <a:extLst>
                  <a:ext uri="{0D108BD9-81ED-4DB2-BD59-A6C34878D82A}">
                    <a16:rowId xmlns:a16="http://schemas.microsoft.com/office/drawing/2014/main" xmlns="" val="10003"/>
                  </a:ext>
                </a:extLst>
              </a:tr>
              <a:tr h="345916">
                <a:tc>
                  <a:txBody>
                    <a:bodyPr/>
                    <a:lstStyle/>
                    <a:p>
                      <a:pPr marL="0" marR="0" algn="ctr">
                        <a:lnSpc>
                          <a:spcPct val="115000"/>
                        </a:lnSpc>
                        <a:spcBef>
                          <a:spcPts val="0"/>
                        </a:spcBef>
                        <a:spcAft>
                          <a:spcPts val="1000"/>
                        </a:spcAft>
                      </a:pPr>
                      <a:r>
                        <a:rPr lang="en-US" sz="1600"/>
                        <a:t>4. </a:t>
                      </a:r>
                      <a:endParaRPr lang="en-US" sz="1600" b="1">
                        <a:solidFill>
                          <a:srgbClr val="7030A0"/>
                        </a:solidFill>
                        <a:latin typeface="Lucida Sans" panose="020B0602030504020204" pitchFamily="34" charset="0"/>
                        <a:ea typeface="Calibri"/>
                        <a:cs typeface="Times New Roman"/>
                      </a:endParaRPr>
                    </a:p>
                  </a:txBody>
                  <a:tcPr marL="57150" marR="57150" marT="9525" marB="0" anchor="ctr">
                    <a:solidFill>
                      <a:schemeClr val="bg1"/>
                    </a:solidFill>
                  </a:tcPr>
                </a:tc>
                <a:tc>
                  <a:txBody>
                    <a:bodyPr/>
                    <a:lstStyle/>
                    <a:p>
                      <a:pPr marL="0" marR="0">
                        <a:lnSpc>
                          <a:spcPct val="115000"/>
                        </a:lnSpc>
                        <a:spcBef>
                          <a:spcPts val="0"/>
                        </a:spcBef>
                        <a:spcAft>
                          <a:spcPts val="0"/>
                        </a:spcAft>
                      </a:pPr>
                      <a:r>
                        <a:rPr lang="en-US" sz="1600" b="0" dirty="0" smtClean="0">
                          <a:solidFill>
                            <a:schemeClr val="tx1"/>
                          </a:solidFill>
                          <a:latin typeface="+mn-lt"/>
                          <a:ea typeface="+mn-ea"/>
                          <a:cs typeface="+mn-cs"/>
                        </a:rPr>
                        <a:t>Microcontroller/ HDL</a:t>
                      </a:r>
                      <a:r>
                        <a:rPr lang="en-US" sz="1600" b="0" baseline="0" dirty="0" smtClean="0">
                          <a:solidFill>
                            <a:schemeClr val="tx1"/>
                          </a:solidFill>
                          <a:latin typeface="+mn-lt"/>
                          <a:ea typeface="+mn-ea"/>
                          <a:cs typeface="+mn-cs"/>
                        </a:rPr>
                        <a:t> </a:t>
                      </a:r>
                      <a:r>
                        <a:rPr lang="en-US" sz="1600" b="0" baseline="0" dirty="0">
                          <a:solidFill>
                            <a:schemeClr val="tx1"/>
                          </a:solidFill>
                          <a:latin typeface="+mn-lt"/>
                          <a:ea typeface="+mn-ea"/>
                          <a:cs typeface="+mn-cs"/>
                        </a:rPr>
                        <a:t>Lab</a:t>
                      </a:r>
                      <a:endParaRPr lang="en-US" sz="1600" b="0" dirty="0">
                        <a:solidFill>
                          <a:schemeClr val="tx1"/>
                        </a:solidFill>
                        <a:latin typeface="+mn-lt"/>
                        <a:ea typeface="Calibri"/>
                        <a:cs typeface="Times New Roman"/>
                      </a:endParaRPr>
                    </a:p>
                  </a:txBody>
                  <a:tcPr marL="57150" marR="57150" marT="9525" marB="0" anchor="ctr">
                    <a:solidFill>
                      <a:schemeClr val="bg1"/>
                    </a:solidFill>
                  </a:tcPr>
                </a:tc>
                <a:tc>
                  <a:txBody>
                    <a:bodyPr/>
                    <a:lstStyle/>
                    <a:p>
                      <a:pPr marL="0" marR="0" algn="ctr">
                        <a:lnSpc>
                          <a:spcPct val="115000"/>
                        </a:lnSpc>
                        <a:spcBef>
                          <a:spcPts val="0"/>
                        </a:spcBef>
                        <a:spcAft>
                          <a:spcPts val="0"/>
                        </a:spcAft>
                      </a:pPr>
                      <a:r>
                        <a:rPr lang="en-US" sz="1600" b="0" dirty="0" smtClean="0">
                          <a:solidFill>
                            <a:schemeClr val="tx1"/>
                          </a:solidFill>
                          <a:latin typeface="+mn-lt"/>
                        </a:rPr>
                        <a:t>78.5</a:t>
                      </a:r>
                      <a:endParaRPr lang="en-US" sz="1600" b="0" dirty="0">
                        <a:solidFill>
                          <a:schemeClr val="tx1"/>
                        </a:solidFill>
                        <a:latin typeface="+mn-lt"/>
                        <a:ea typeface="Calibri"/>
                        <a:cs typeface="Times New Roman"/>
                      </a:endParaRPr>
                    </a:p>
                  </a:txBody>
                  <a:tcPr marL="57150" marR="57150" marT="9525" marB="0" anchor="ctr">
                    <a:solidFill>
                      <a:schemeClr val="bg1"/>
                    </a:solidFill>
                  </a:tcPr>
                </a:tc>
                <a:extLst>
                  <a:ext uri="{0D108BD9-81ED-4DB2-BD59-A6C34878D82A}">
                    <a16:rowId xmlns:a16="http://schemas.microsoft.com/office/drawing/2014/main" xmlns="" val="10004"/>
                  </a:ext>
                </a:extLst>
              </a:tr>
              <a:tr h="529464">
                <a:tc>
                  <a:txBody>
                    <a:bodyPr/>
                    <a:lstStyle/>
                    <a:p>
                      <a:pPr marL="0" marR="0" algn="ctr">
                        <a:lnSpc>
                          <a:spcPct val="115000"/>
                        </a:lnSpc>
                        <a:spcBef>
                          <a:spcPts val="0"/>
                        </a:spcBef>
                        <a:spcAft>
                          <a:spcPts val="1000"/>
                        </a:spcAft>
                      </a:pPr>
                      <a:r>
                        <a:rPr lang="en-US" sz="1600" dirty="0"/>
                        <a:t>5. </a:t>
                      </a:r>
                      <a:endParaRPr lang="en-US" sz="1600" b="1" dirty="0">
                        <a:solidFill>
                          <a:srgbClr val="7030A0"/>
                        </a:solidFill>
                        <a:latin typeface="Lucida Sans" panose="020B0602030504020204" pitchFamily="34" charset="0"/>
                        <a:ea typeface="Calibri"/>
                        <a:cs typeface="Times New Roman"/>
                      </a:endParaRPr>
                    </a:p>
                  </a:txBody>
                  <a:tcPr marL="57150" marR="57150" marT="9525" marB="0" anchor="ctr">
                    <a:solidFill>
                      <a:schemeClr val="bg1"/>
                    </a:solidFill>
                  </a:tcPr>
                </a:tc>
                <a:tc>
                  <a:txBody>
                    <a:bodyPr/>
                    <a:lstStyle/>
                    <a:p>
                      <a:pPr marL="0" marR="0">
                        <a:lnSpc>
                          <a:spcPct val="115000"/>
                        </a:lnSpc>
                        <a:spcBef>
                          <a:spcPts val="0"/>
                        </a:spcBef>
                        <a:spcAft>
                          <a:spcPts val="0"/>
                        </a:spcAft>
                      </a:pPr>
                      <a:r>
                        <a:rPr lang="en-US" sz="1600" dirty="0" smtClean="0"/>
                        <a:t>Advanced </a:t>
                      </a:r>
                      <a:r>
                        <a:rPr lang="en-US" sz="1600" dirty="0"/>
                        <a:t>Communication </a:t>
                      </a:r>
                      <a:r>
                        <a:rPr lang="en-US" sz="1600" dirty="0" smtClean="0"/>
                        <a:t>Lab</a:t>
                      </a:r>
                      <a:endParaRPr lang="en-US" sz="1600" b="1" dirty="0">
                        <a:solidFill>
                          <a:srgbClr val="7030A0"/>
                        </a:solidFill>
                        <a:latin typeface="Lucida Sans" panose="020B0602030504020204" pitchFamily="34" charset="0"/>
                        <a:ea typeface="Calibri"/>
                        <a:cs typeface="Times New Roman"/>
                      </a:endParaRPr>
                    </a:p>
                  </a:txBody>
                  <a:tcPr marL="57150" marR="57150" marT="9525" marB="0" anchor="ctr">
                    <a:solidFill>
                      <a:schemeClr val="bg1"/>
                    </a:solidFill>
                  </a:tcPr>
                </a:tc>
                <a:tc>
                  <a:txBody>
                    <a:bodyPr/>
                    <a:lstStyle/>
                    <a:p>
                      <a:pPr marL="0" marR="0" algn="ctr">
                        <a:lnSpc>
                          <a:spcPct val="115000"/>
                        </a:lnSpc>
                        <a:spcBef>
                          <a:spcPts val="0"/>
                        </a:spcBef>
                        <a:spcAft>
                          <a:spcPts val="0"/>
                        </a:spcAft>
                      </a:pPr>
                      <a:r>
                        <a:rPr lang="en-US" sz="1600" b="0" dirty="0" smtClean="0">
                          <a:solidFill>
                            <a:schemeClr val="tx1"/>
                          </a:solidFill>
                          <a:latin typeface="+mn-lt"/>
                          <a:ea typeface="+mn-ea"/>
                          <a:cs typeface="+mn-cs"/>
                        </a:rPr>
                        <a:t>88.2</a:t>
                      </a:r>
                      <a:endParaRPr lang="en-US" sz="1600" b="1" dirty="0">
                        <a:solidFill>
                          <a:srgbClr val="7030A0"/>
                        </a:solidFill>
                        <a:latin typeface="Lucida Sans" panose="020B0602030504020204" pitchFamily="34" charset="0"/>
                        <a:ea typeface="Calibri"/>
                        <a:cs typeface="Times New Roman"/>
                      </a:endParaRPr>
                    </a:p>
                  </a:txBody>
                  <a:tcPr marL="57150" marR="57150" marT="9525" marB="0" anchor="ctr">
                    <a:solidFill>
                      <a:schemeClr val="bg1"/>
                    </a:solidFill>
                  </a:tcPr>
                </a:tc>
                <a:extLst>
                  <a:ext uri="{0D108BD9-81ED-4DB2-BD59-A6C34878D82A}">
                    <a16:rowId xmlns:a16="http://schemas.microsoft.com/office/drawing/2014/main" xmlns="" val="10005"/>
                  </a:ext>
                </a:extLst>
              </a:tr>
              <a:tr h="349352">
                <a:tc>
                  <a:txBody>
                    <a:bodyPr/>
                    <a:lstStyle/>
                    <a:p>
                      <a:pPr marL="0" marR="0" algn="ctr">
                        <a:lnSpc>
                          <a:spcPct val="115000"/>
                        </a:lnSpc>
                        <a:spcBef>
                          <a:spcPts val="0"/>
                        </a:spcBef>
                        <a:spcAft>
                          <a:spcPts val="1000"/>
                        </a:spcAft>
                      </a:pPr>
                      <a:r>
                        <a:rPr lang="en-US" sz="1600"/>
                        <a:t>6. </a:t>
                      </a:r>
                      <a:endParaRPr lang="en-US" sz="1600" b="1">
                        <a:solidFill>
                          <a:srgbClr val="7030A0"/>
                        </a:solidFill>
                        <a:latin typeface="Lucida Sans" panose="020B0602030504020204" pitchFamily="34" charset="0"/>
                        <a:ea typeface="Calibri"/>
                        <a:cs typeface="Times New Roman"/>
                      </a:endParaRPr>
                    </a:p>
                  </a:txBody>
                  <a:tcPr marL="57150" marR="57150" marT="9525" marB="0" anchor="ctr">
                    <a:solidFill>
                      <a:schemeClr val="bg1"/>
                    </a:solidFill>
                  </a:tcPr>
                </a:tc>
                <a:tc>
                  <a:txBody>
                    <a:bodyPr/>
                    <a:lstStyle/>
                    <a:p>
                      <a:pPr marL="0" marR="0">
                        <a:lnSpc>
                          <a:spcPct val="115000"/>
                        </a:lnSpc>
                        <a:spcBef>
                          <a:spcPts val="0"/>
                        </a:spcBef>
                        <a:spcAft>
                          <a:spcPts val="0"/>
                        </a:spcAft>
                      </a:pPr>
                      <a:r>
                        <a:rPr lang="en-US" sz="1600" dirty="0"/>
                        <a:t>DSP Lab/</a:t>
                      </a:r>
                      <a:r>
                        <a:rPr lang="en-US" sz="1600" baseline="0" dirty="0"/>
                        <a:t> </a:t>
                      </a:r>
                      <a:r>
                        <a:rPr lang="en-US" sz="1600" baseline="0" dirty="0" smtClean="0"/>
                        <a:t>AI &amp;ML </a:t>
                      </a:r>
                      <a:r>
                        <a:rPr lang="en-US" sz="1600" baseline="0" dirty="0"/>
                        <a:t>Lab</a:t>
                      </a:r>
                      <a:endParaRPr lang="en-US" sz="1600" b="1" dirty="0">
                        <a:solidFill>
                          <a:srgbClr val="7030A0"/>
                        </a:solidFill>
                        <a:latin typeface="Lucida Sans" panose="020B0602030504020204" pitchFamily="34" charset="0"/>
                        <a:ea typeface="Calibri"/>
                        <a:cs typeface="Times New Roman"/>
                      </a:endParaRPr>
                    </a:p>
                  </a:txBody>
                  <a:tcPr marL="57150" marR="57150" marT="9525" marB="0" anchor="ctr">
                    <a:solidFill>
                      <a:schemeClr val="bg1"/>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US" sz="1600" b="0" dirty="0" smtClean="0">
                          <a:solidFill>
                            <a:schemeClr val="tx1"/>
                          </a:solidFill>
                          <a:latin typeface="+mn-lt"/>
                          <a:ea typeface="+mn-ea"/>
                          <a:cs typeface="+mn-cs"/>
                        </a:rPr>
                        <a:t>78.9</a:t>
                      </a:r>
                      <a:endParaRPr lang="en-US" sz="1600" b="1" dirty="0">
                        <a:solidFill>
                          <a:srgbClr val="7030A0"/>
                        </a:solidFill>
                        <a:latin typeface="Lucida Sans" panose="020B0602030504020204" pitchFamily="34" charset="0"/>
                        <a:ea typeface="Times New Roman"/>
                        <a:cs typeface="Times New Roman"/>
                      </a:endParaRPr>
                    </a:p>
                  </a:txBody>
                  <a:tcPr marL="57150" marR="57150" marT="9525" marB="0" anchor="ctr">
                    <a:solidFill>
                      <a:schemeClr val="bg1"/>
                    </a:solidFill>
                  </a:tcPr>
                </a:tc>
                <a:extLst>
                  <a:ext uri="{0D108BD9-81ED-4DB2-BD59-A6C34878D82A}">
                    <a16:rowId xmlns:a16="http://schemas.microsoft.com/office/drawing/2014/main" xmlns="" val="10006"/>
                  </a:ext>
                </a:extLst>
              </a:tr>
              <a:tr h="474119">
                <a:tc>
                  <a:txBody>
                    <a:bodyPr/>
                    <a:lstStyle/>
                    <a:p>
                      <a:pPr marL="0" marR="0" algn="ctr">
                        <a:lnSpc>
                          <a:spcPct val="115000"/>
                        </a:lnSpc>
                        <a:spcBef>
                          <a:spcPts val="0"/>
                        </a:spcBef>
                        <a:spcAft>
                          <a:spcPts val="1000"/>
                        </a:spcAft>
                      </a:pPr>
                      <a:r>
                        <a:rPr lang="en-US" sz="1600" dirty="0"/>
                        <a:t>7. </a:t>
                      </a:r>
                      <a:endParaRPr lang="en-US" sz="1600" b="1" dirty="0">
                        <a:solidFill>
                          <a:srgbClr val="7030A0"/>
                        </a:solidFill>
                        <a:latin typeface="Lucida Sans" panose="020B0602030504020204" pitchFamily="34" charset="0"/>
                        <a:ea typeface="Calibri"/>
                        <a:cs typeface="Times New Roman"/>
                      </a:endParaRPr>
                    </a:p>
                  </a:txBody>
                  <a:tcPr marL="57150" marR="57150" marT="9525" marB="0" anchor="ctr">
                    <a:solidFill>
                      <a:schemeClr val="bg1"/>
                    </a:solidFill>
                  </a:tcPr>
                </a:tc>
                <a:tc>
                  <a:txBody>
                    <a:bodyPr/>
                    <a:lstStyle/>
                    <a:p>
                      <a:pPr marL="0" marR="0">
                        <a:lnSpc>
                          <a:spcPct val="115000"/>
                        </a:lnSpc>
                        <a:spcBef>
                          <a:spcPts val="0"/>
                        </a:spcBef>
                        <a:spcAft>
                          <a:spcPts val="0"/>
                        </a:spcAft>
                      </a:pPr>
                      <a:r>
                        <a:rPr lang="en-US" sz="1600" dirty="0" smtClean="0"/>
                        <a:t>Embedded System</a:t>
                      </a:r>
                      <a:r>
                        <a:rPr lang="en-US" sz="1600" baseline="0" dirty="0" smtClean="0"/>
                        <a:t> Lab/ CCN Lab</a:t>
                      </a:r>
                      <a:endParaRPr lang="en-US" sz="1600" b="1" dirty="0">
                        <a:solidFill>
                          <a:srgbClr val="7030A0"/>
                        </a:solidFill>
                        <a:latin typeface="Lucida Sans" panose="020B0602030504020204" pitchFamily="34" charset="0"/>
                        <a:ea typeface="Calibri"/>
                        <a:cs typeface="Times New Roman"/>
                      </a:endParaRPr>
                    </a:p>
                  </a:txBody>
                  <a:tcPr marL="57150" marR="57150" marT="9525" marB="0" anchor="ctr">
                    <a:solidFill>
                      <a:schemeClr val="bg1"/>
                    </a:solidFill>
                  </a:tcPr>
                </a:tc>
                <a:tc>
                  <a:txBody>
                    <a:bodyPr/>
                    <a:lstStyle/>
                    <a:p>
                      <a:pPr marL="0" marR="0" algn="ctr">
                        <a:lnSpc>
                          <a:spcPct val="115000"/>
                        </a:lnSpc>
                        <a:spcBef>
                          <a:spcPts val="0"/>
                        </a:spcBef>
                        <a:spcAft>
                          <a:spcPts val="0"/>
                        </a:spcAft>
                      </a:pPr>
                      <a:r>
                        <a:rPr lang="en-US" sz="1600" b="0" dirty="0" smtClean="0">
                          <a:solidFill>
                            <a:schemeClr val="tx1"/>
                          </a:solidFill>
                          <a:latin typeface="+mn-lt"/>
                          <a:ea typeface="+mn-ea"/>
                          <a:cs typeface="+mn-cs"/>
                        </a:rPr>
                        <a:t>91.9</a:t>
                      </a:r>
                      <a:endParaRPr lang="en-US" sz="1600" b="1" dirty="0">
                        <a:solidFill>
                          <a:srgbClr val="7030A0"/>
                        </a:solidFill>
                        <a:latin typeface="Lucida Sans" panose="020B0602030504020204" pitchFamily="34" charset="0"/>
                        <a:ea typeface="Calibri"/>
                        <a:cs typeface="Times New Roman"/>
                      </a:endParaRPr>
                    </a:p>
                  </a:txBody>
                  <a:tcPr marL="57150" marR="57150" marT="9525" marB="0" anchor="ctr">
                    <a:solidFill>
                      <a:schemeClr val="bg1"/>
                    </a:solidFill>
                  </a:tcPr>
                </a:tc>
                <a:extLst>
                  <a:ext uri="{0D108BD9-81ED-4DB2-BD59-A6C34878D82A}">
                    <a16:rowId xmlns:a16="http://schemas.microsoft.com/office/drawing/2014/main" xmlns="" val="10007"/>
                  </a:ext>
                </a:extLst>
              </a:tr>
              <a:tr h="630687">
                <a:tc>
                  <a:txBody>
                    <a:bodyPr/>
                    <a:lstStyle/>
                    <a:p>
                      <a:pPr algn="ctr"/>
                      <a:r>
                        <a:rPr lang="en-US" dirty="0"/>
                        <a:t>8.</a:t>
                      </a:r>
                      <a:endParaRPr lang="en-IN" dirty="0"/>
                    </a:p>
                  </a:txBody>
                  <a:tcPr marL="57150" marR="57150" marT="9525" marB="0" anchor="ctr">
                    <a:solidFill>
                      <a:schemeClr val="bg1"/>
                    </a:solidFill>
                  </a:tcPr>
                </a:tc>
                <a:tc>
                  <a:txBody>
                    <a:bodyPr/>
                    <a:lstStyle/>
                    <a:p>
                      <a:pPr marL="0" marR="0">
                        <a:lnSpc>
                          <a:spcPct val="115000"/>
                        </a:lnSpc>
                        <a:spcBef>
                          <a:spcPts val="0"/>
                        </a:spcBef>
                        <a:spcAft>
                          <a:spcPts val="0"/>
                        </a:spcAft>
                      </a:pPr>
                      <a:r>
                        <a:rPr lang="en-US" sz="1600" baseline="0" dirty="0" smtClean="0"/>
                        <a:t>VLSI Lab</a:t>
                      </a:r>
                      <a:endParaRPr lang="en-US" sz="1600" b="1" dirty="0">
                        <a:solidFill>
                          <a:srgbClr val="7030A0"/>
                        </a:solidFill>
                        <a:latin typeface="Lucida Sans" panose="020B0602030504020204" pitchFamily="34" charset="0"/>
                        <a:ea typeface="Calibri"/>
                        <a:cs typeface="Times New Roman"/>
                      </a:endParaRPr>
                    </a:p>
                  </a:txBody>
                  <a:tcPr marL="57150" marR="57150" marT="9525" marB="0" anchor="ctr">
                    <a:solidFill>
                      <a:schemeClr val="bg1"/>
                    </a:solidFill>
                  </a:tcPr>
                </a:tc>
                <a:tc>
                  <a:txBody>
                    <a:bodyPr/>
                    <a:lstStyle/>
                    <a:p>
                      <a:pPr marL="0" marR="0" algn="ctr">
                        <a:lnSpc>
                          <a:spcPct val="115000"/>
                        </a:lnSpc>
                        <a:spcBef>
                          <a:spcPts val="0"/>
                        </a:spcBef>
                        <a:spcAft>
                          <a:spcPts val="0"/>
                        </a:spcAft>
                      </a:pPr>
                      <a:r>
                        <a:rPr lang="en-US" sz="1600" dirty="0" smtClean="0"/>
                        <a:t>92.9</a:t>
                      </a:r>
                      <a:endParaRPr lang="en-US" sz="1600" b="1" dirty="0">
                        <a:solidFill>
                          <a:srgbClr val="7030A0"/>
                        </a:solidFill>
                        <a:latin typeface="Lucida Sans" panose="020B0602030504020204" pitchFamily="34" charset="0"/>
                        <a:ea typeface="Calibri"/>
                        <a:cs typeface="Times New Roman"/>
                      </a:endParaRPr>
                    </a:p>
                  </a:txBody>
                  <a:tcPr marL="57150" marR="57150" marT="9525" marB="0" anchor="ctr">
                    <a:solidFill>
                      <a:schemeClr val="bg1"/>
                    </a:solidFill>
                  </a:tcPr>
                </a:tc>
                <a:extLst>
                  <a:ext uri="{0D108BD9-81ED-4DB2-BD59-A6C34878D82A}">
                    <a16:rowId xmlns:a16="http://schemas.microsoft.com/office/drawing/2014/main" xmlns="" val="10008"/>
                  </a:ext>
                </a:extLst>
              </a:tr>
            </a:tbl>
          </a:graphicData>
        </a:graphic>
      </p:graphicFrame>
    </p:spTree>
    <p:extLst>
      <p:ext uri="{BB962C8B-B14F-4D97-AF65-F5344CB8AC3E}">
        <p14:creationId xmlns:p14="http://schemas.microsoft.com/office/powerpoint/2010/main" val="65490400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 y="0"/>
            <a:ext cx="1415442" cy="6858000"/>
          </a:xfrm>
          <a:prstGeom prst="rect">
            <a:avLst/>
          </a:prstGeom>
          <a:solidFill>
            <a:schemeClr val="accent4">
              <a:lumMod val="20000"/>
              <a:lumOff val="8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 name="Rectangle 4"/>
          <p:cNvSpPr/>
          <p:nvPr/>
        </p:nvSpPr>
        <p:spPr>
          <a:xfrm>
            <a:off x="1415442" y="6538586"/>
            <a:ext cx="9870510" cy="319414"/>
          </a:xfrm>
          <a:prstGeom prst="rect">
            <a:avLst/>
          </a:prstGeom>
          <a:solidFill>
            <a:schemeClr val="accent4">
              <a:lumMod val="20000"/>
              <a:lumOff val="8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C00000"/>
                </a:solidFill>
              </a:rPr>
              <a:t>Department of Electronics and Communication Engineering</a:t>
            </a:r>
            <a:endParaRPr lang="en-IN" b="1" dirty="0">
              <a:solidFill>
                <a:srgbClr val="C00000"/>
              </a:solidFill>
            </a:endParaRPr>
          </a:p>
        </p:txBody>
      </p:sp>
      <p:sp>
        <p:nvSpPr>
          <p:cNvPr id="6" name="Rectangle 5"/>
          <p:cNvSpPr/>
          <p:nvPr/>
        </p:nvSpPr>
        <p:spPr>
          <a:xfrm>
            <a:off x="1240077" y="0"/>
            <a:ext cx="175364" cy="6858000"/>
          </a:xfrm>
          <a:prstGeom prst="rect">
            <a:avLst/>
          </a:prstGeom>
          <a:solidFill>
            <a:srgbClr val="C0000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 name="Rounded Rectangle 6"/>
          <p:cNvSpPr/>
          <p:nvPr/>
        </p:nvSpPr>
        <p:spPr>
          <a:xfrm>
            <a:off x="11586575" y="6538586"/>
            <a:ext cx="488515" cy="319414"/>
          </a:xfrm>
          <a:prstGeom prst="roundRect">
            <a:avLst/>
          </a:prstGeom>
          <a:solidFill>
            <a:srgbClr val="C00000"/>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solidFill>
              </a:rPr>
              <a:t>48</a:t>
            </a:r>
            <a:endParaRPr lang="en-IN" dirty="0">
              <a:solidFill>
                <a:schemeClr val="bg1"/>
              </a:solidFill>
            </a:endParaRPr>
          </a:p>
        </p:txBody>
      </p:sp>
      <p:cxnSp>
        <p:nvCxnSpPr>
          <p:cNvPr id="11" name="Straight Connector 10"/>
          <p:cNvCxnSpPr/>
          <p:nvPr/>
        </p:nvCxnSpPr>
        <p:spPr>
          <a:xfrm flipV="1">
            <a:off x="1791222" y="759629"/>
            <a:ext cx="10039610" cy="12527"/>
          </a:xfrm>
          <a:prstGeom prst="line">
            <a:avLst/>
          </a:prstGeom>
          <a:ln w="38100"/>
        </p:spPr>
        <p:style>
          <a:lnRef idx="3">
            <a:schemeClr val="accent2"/>
          </a:lnRef>
          <a:fillRef idx="0">
            <a:schemeClr val="accent2"/>
          </a:fillRef>
          <a:effectRef idx="2">
            <a:schemeClr val="accent2"/>
          </a:effectRef>
          <a:fontRef idx="minor">
            <a:schemeClr val="tx1"/>
          </a:fontRef>
        </p:style>
      </p:cxnSp>
      <p:pic>
        <p:nvPicPr>
          <p:cNvPr id="21"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1033" y="116632"/>
            <a:ext cx="1026591" cy="960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ectangle 11"/>
          <p:cNvSpPr/>
          <p:nvPr/>
        </p:nvSpPr>
        <p:spPr>
          <a:xfrm>
            <a:off x="1791222" y="116632"/>
            <a:ext cx="10039610" cy="523220"/>
          </a:xfrm>
          <a:prstGeom prst="rect">
            <a:avLst/>
          </a:prstGeom>
        </p:spPr>
        <p:txBody>
          <a:bodyPr wrap="square">
            <a:spAutoFit/>
          </a:bodyPr>
          <a:lstStyle/>
          <a:p>
            <a:pPr algn="ctr"/>
            <a:r>
              <a:rPr lang="en-IN" sz="2800" b="1" dirty="0" smtClean="0">
                <a:solidFill>
                  <a:srgbClr val="002060"/>
                </a:solidFill>
                <a:latin typeface="Times New Roman" pitchFamily="18" charset="0"/>
                <a:cs typeface="Times New Roman" pitchFamily="18" charset="0"/>
              </a:rPr>
              <a:t>Criterion 6 -  Facilities and Technical Support</a:t>
            </a:r>
            <a:endParaRPr lang="en-IN" sz="2800" b="1" dirty="0">
              <a:solidFill>
                <a:srgbClr val="002060"/>
              </a:solidFill>
              <a:latin typeface="Times New Roman" pitchFamily="18" charset="0"/>
              <a:cs typeface="Times New Roman" pitchFamily="18" charset="0"/>
            </a:endParaRPr>
          </a:p>
        </p:txBody>
      </p:sp>
      <p:pic>
        <p:nvPicPr>
          <p:cNvPr id="14" name="Picture 13"/>
          <p:cNvPicPr>
            <a:picLocks noChangeAspect="1"/>
          </p:cNvPicPr>
          <p:nvPr/>
        </p:nvPicPr>
        <p:blipFill>
          <a:blip r:embed="rId3" cstate="print"/>
          <a:stretch>
            <a:fillRect/>
          </a:stretch>
        </p:blipFill>
        <p:spPr>
          <a:xfrm>
            <a:off x="2161559" y="980728"/>
            <a:ext cx="3936437" cy="2736304"/>
          </a:xfrm>
          <a:prstGeom prst="rect">
            <a:avLst/>
          </a:prstGeom>
          <a:ln>
            <a:noFill/>
          </a:ln>
          <a:effectLst>
            <a:outerShdw blurRad="292100" dist="139700" dir="2700000" algn="tl" rotWithShape="0">
              <a:srgbClr val="333333">
                <a:alpha val="65000"/>
              </a:srgbClr>
            </a:outerShdw>
          </a:effectLst>
        </p:spPr>
      </p:pic>
      <p:pic>
        <p:nvPicPr>
          <p:cNvPr id="15" name="Picture 14"/>
          <p:cNvPicPr>
            <a:picLocks noChangeAspect="1"/>
          </p:cNvPicPr>
          <p:nvPr/>
        </p:nvPicPr>
        <p:blipFill>
          <a:blip r:embed="rId4"/>
          <a:stretch>
            <a:fillRect/>
          </a:stretch>
        </p:blipFill>
        <p:spPr>
          <a:xfrm>
            <a:off x="6760922" y="1261255"/>
            <a:ext cx="3731075" cy="2088232"/>
          </a:xfrm>
          <a:prstGeom prst="rect">
            <a:avLst/>
          </a:prstGeom>
        </p:spPr>
      </p:pic>
      <p:graphicFrame>
        <p:nvGraphicFramePr>
          <p:cNvPr id="16" name="Table 15"/>
          <p:cNvGraphicFramePr>
            <a:graphicFrameLocks noGrp="1"/>
          </p:cNvGraphicFramePr>
          <p:nvPr>
            <p:extLst>
              <p:ext uri="{D42A27DB-BD31-4B8C-83A1-F6EECF244321}">
                <p14:modId xmlns:p14="http://schemas.microsoft.com/office/powerpoint/2010/main" val="3970146103"/>
              </p:ext>
            </p:extLst>
          </p:nvPr>
        </p:nvGraphicFramePr>
        <p:xfrm>
          <a:off x="2152410" y="4005064"/>
          <a:ext cx="3888432" cy="2047062"/>
        </p:xfrm>
        <a:graphic>
          <a:graphicData uri="http://schemas.openxmlformats.org/drawingml/2006/table">
            <a:tbl>
              <a:tblPr firstRow="1" bandRow="1">
                <a:tableStyleId>{F2DE63D5-997A-4646-A377-4702673A728D}</a:tableStyleId>
              </a:tblPr>
              <a:tblGrid>
                <a:gridCol w="1103579">
                  <a:extLst>
                    <a:ext uri="{9D8B030D-6E8A-4147-A177-3AD203B41FA5}">
                      <a16:colId xmlns:a16="http://schemas.microsoft.com/office/drawing/2014/main" xmlns="" val="20000"/>
                    </a:ext>
                  </a:extLst>
                </a:gridCol>
                <a:gridCol w="2784853">
                  <a:extLst>
                    <a:ext uri="{9D8B030D-6E8A-4147-A177-3AD203B41FA5}">
                      <a16:colId xmlns:a16="http://schemas.microsoft.com/office/drawing/2014/main" xmlns="" val="20001"/>
                    </a:ext>
                  </a:extLst>
                </a:gridCol>
              </a:tblGrid>
              <a:tr h="341177">
                <a:tc>
                  <a:txBody>
                    <a:bodyPr/>
                    <a:lstStyle/>
                    <a:p>
                      <a:pPr algn="ctr"/>
                      <a:r>
                        <a:rPr lang="en-US" sz="1600" dirty="0"/>
                        <a:t>Sl. No.</a:t>
                      </a:r>
                      <a:endParaRPr lang="en-IN" sz="1600" b="1" dirty="0"/>
                    </a:p>
                  </a:txBody>
                  <a:tcPr/>
                </a:tc>
                <a:tc>
                  <a:txBody>
                    <a:bodyPr/>
                    <a:lstStyle/>
                    <a:p>
                      <a:r>
                        <a:rPr lang="en-US" sz="1600" dirty="0"/>
                        <a:t>Journal/</a:t>
                      </a:r>
                      <a:r>
                        <a:rPr lang="en-US" sz="1600" baseline="0" dirty="0"/>
                        <a:t> Library Resource</a:t>
                      </a:r>
                      <a:endParaRPr lang="en-IN" sz="1600" b="1" dirty="0"/>
                    </a:p>
                  </a:txBody>
                  <a:tcPr/>
                </a:tc>
                <a:extLst>
                  <a:ext uri="{0D108BD9-81ED-4DB2-BD59-A6C34878D82A}">
                    <a16:rowId xmlns:a16="http://schemas.microsoft.com/office/drawing/2014/main" xmlns="" val="10000"/>
                  </a:ext>
                </a:extLst>
              </a:tr>
              <a:tr h="341177">
                <a:tc>
                  <a:txBody>
                    <a:bodyPr/>
                    <a:lstStyle/>
                    <a:p>
                      <a:pPr algn="ctr"/>
                      <a:r>
                        <a:rPr lang="en-US" sz="1600" dirty="0"/>
                        <a:t>1</a:t>
                      </a:r>
                      <a:endParaRPr lang="en-IN" sz="1600" dirty="0"/>
                    </a:p>
                  </a:txBody>
                  <a:tcPr/>
                </a:tc>
                <a:tc>
                  <a:txBody>
                    <a:bodyPr/>
                    <a:lstStyle/>
                    <a:p>
                      <a:r>
                        <a:rPr lang="en-US" sz="1600" dirty="0"/>
                        <a:t>VTU e-Consortium Journals</a:t>
                      </a:r>
                      <a:endParaRPr lang="en-IN" sz="1600" dirty="0"/>
                    </a:p>
                  </a:txBody>
                  <a:tcPr/>
                </a:tc>
                <a:extLst>
                  <a:ext uri="{0D108BD9-81ED-4DB2-BD59-A6C34878D82A}">
                    <a16:rowId xmlns:a16="http://schemas.microsoft.com/office/drawing/2014/main" xmlns="" val="10001"/>
                  </a:ext>
                </a:extLst>
              </a:tr>
              <a:tr h="341177">
                <a:tc>
                  <a:txBody>
                    <a:bodyPr/>
                    <a:lstStyle/>
                    <a:p>
                      <a:pPr algn="ctr"/>
                      <a:r>
                        <a:rPr lang="en-US" sz="1600" dirty="0"/>
                        <a:t>2</a:t>
                      </a:r>
                      <a:endParaRPr lang="en-IN" sz="1600" dirty="0"/>
                    </a:p>
                  </a:txBody>
                  <a:tcPr/>
                </a:tc>
                <a:tc>
                  <a:txBody>
                    <a:bodyPr/>
                    <a:lstStyle/>
                    <a:p>
                      <a:r>
                        <a:rPr lang="en-US" sz="1600" dirty="0"/>
                        <a:t>Electronic Magazines</a:t>
                      </a:r>
                      <a:endParaRPr lang="en-IN" sz="1600" dirty="0"/>
                    </a:p>
                  </a:txBody>
                  <a:tcPr/>
                </a:tc>
                <a:extLst>
                  <a:ext uri="{0D108BD9-81ED-4DB2-BD59-A6C34878D82A}">
                    <a16:rowId xmlns:a16="http://schemas.microsoft.com/office/drawing/2014/main" xmlns="" val="10002"/>
                  </a:ext>
                </a:extLst>
              </a:tr>
              <a:tr h="341177">
                <a:tc>
                  <a:txBody>
                    <a:bodyPr/>
                    <a:lstStyle/>
                    <a:p>
                      <a:pPr algn="ctr"/>
                      <a:r>
                        <a:rPr lang="en-US" sz="1600" dirty="0" smtClean="0"/>
                        <a:t>3</a:t>
                      </a:r>
                      <a:endParaRPr lang="en-IN" sz="1600" dirty="0"/>
                    </a:p>
                  </a:txBody>
                  <a:tcPr/>
                </a:tc>
                <a:tc>
                  <a:txBody>
                    <a:bodyPr/>
                    <a:lstStyle/>
                    <a:p>
                      <a:r>
                        <a:rPr lang="en-US" sz="1600" dirty="0"/>
                        <a:t>Elsevier/ </a:t>
                      </a:r>
                      <a:r>
                        <a:rPr lang="en-US" sz="1600" dirty="0" smtClean="0"/>
                        <a:t>Science </a:t>
                      </a:r>
                      <a:r>
                        <a:rPr lang="en-US" sz="1600" dirty="0"/>
                        <a:t>Direct</a:t>
                      </a:r>
                      <a:endParaRPr lang="en-IN" sz="1600" dirty="0"/>
                    </a:p>
                  </a:txBody>
                  <a:tcPr/>
                </a:tc>
                <a:extLst>
                  <a:ext uri="{0D108BD9-81ED-4DB2-BD59-A6C34878D82A}">
                    <a16:rowId xmlns:a16="http://schemas.microsoft.com/office/drawing/2014/main" xmlns="" val="10004"/>
                  </a:ext>
                </a:extLst>
              </a:tr>
              <a:tr h="341177">
                <a:tc>
                  <a:txBody>
                    <a:bodyPr/>
                    <a:lstStyle/>
                    <a:p>
                      <a:pPr algn="ctr"/>
                      <a:r>
                        <a:rPr lang="en-IN" sz="1600" dirty="0" smtClean="0"/>
                        <a:t>4</a:t>
                      </a:r>
                      <a:endParaRPr lang="en-IN" sz="1600" dirty="0"/>
                    </a:p>
                  </a:txBody>
                  <a:tcPr/>
                </a:tc>
                <a:tc>
                  <a:txBody>
                    <a:bodyPr/>
                    <a:lstStyle/>
                    <a:p>
                      <a:r>
                        <a:rPr lang="en-US" sz="1600" dirty="0"/>
                        <a:t>Taylor &amp; Francis</a:t>
                      </a:r>
                      <a:endParaRPr lang="en-IN" sz="1600" dirty="0"/>
                    </a:p>
                  </a:txBody>
                  <a:tcPr/>
                </a:tc>
                <a:extLst>
                  <a:ext uri="{0D108BD9-81ED-4DB2-BD59-A6C34878D82A}">
                    <a16:rowId xmlns:a16="http://schemas.microsoft.com/office/drawing/2014/main" xmlns="" val="10005"/>
                  </a:ext>
                </a:extLst>
              </a:tr>
              <a:tr h="341177">
                <a:tc>
                  <a:txBody>
                    <a:bodyPr/>
                    <a:lstStyle/>
                    <a:p>
                      <a:pPr algn="ctr"/>
                      <a:r>
                        <a:rPr lang="en-US" sz="1600" dirty="0" smtClean="0"/>
                        <a:t>5</a:t>
                      </a:r>
                      <a:endParaRPr lang="en-IN" sz="1600" dirty="0"/>
                    </a:p>
                  </a:txBody>
                  <a:tcPr/>
                </a:tc>
                <a:tc>
                  <a:txBody>
                    <a:bodyPr/>
                    <a:lstStyle/>
                    <a:p>
                      <a:r>
                        <a:rPr lang="en-US" sz="1600" dirty="0"/>
                        <a:t>Knimbus</a:t>
                      </a:r>
                      <a:endParaRPr lang="en-IN" sz="1600" dirty="0"/>
                    </a:p>
                  </a:txBody>
                  <a:tcPr/>
                </a:tc>
                <a:extLst>
                  <a:ext uri="{0D108BD9-81ED-4DB2-BD59-A6C34878D82A}">
                    <a16:rowId xmlns:a16="http://schemas.microsoft.com/office/drawing/2014/main" xmlns="" val="10006"/>
                  </a:ext>
                </a:extLst>
              </a:tr>
            </a:tbl>
          </a:graphicData>
        </a:graphic>
      </p:graphicFrame>
      <p:graphicFrame>
        <p:nvGraphicFramePr>
          <p:cNvPr id="17" name="Table 16"/>
          <p:cNvGraphicFramePr>
            <a:graphicFrameLocks noGrp="1"/>
          </p:cNvGraphicFramePr>
          <p:nvPr>
            <p:extLst>
              <p:ext uri="{D42A27DB-BD31-4B8C-83A1-F6EECF244321}">
                <p14:modId xmlns:p14="http://schemas.microsoft.com/office/powerpoint/2010/main" val="3782552129"/>
              </p:ext>
            </p:extLst>
          </p:nvPr>
        </p:nvGraphicFramePr>
        <p:xfrm>
          <a:off x="2048933" y="904528"/>
          <a:ext cx="4229658" cy="2894525"/>
        </p:xfrm>
        <a:graphic>
          <a:graphicData uri="http://schemas.openxmlformats.org/drawingml/2006/table">
            <a:tbl>
              <a:tblPr firstRow="1" bandRow="1">
                <a:tableStyleId>{5A111915-BE36-4E01-A7E5-04B1672EAD32}</a:tableStyleId>
              </a:tblPr>
              <a:tblGrid>
                <a:gridCol w="1200423">
                  <a:extLst>
                    <a:ext uri="{9D8B030D-6E8A-4147-A177-3AD203B41FA5}">
                      <a16:colId xmlns:a16="http://schemas.microsoft.com/office/drawing/2014/main" xmlns="" val="20000"/>
                    </a:ext>
                  </a:extLst>
                </a:gridCol>
                <a:gridCol w="3029235">
                  <a:extLst>
                    <a:ext uri="{9D8B030D-6E8A-4147-A177-3AD203B41FA5}">
                      <a16:colId xmlns:a16="http://schemas.microsoft.com/office/drawing/2014/main" xmlns="" val="20001"/>
                    </a:ext>
                  </a:extLst>
                </a:gridCol>
              </a:tblGrid>
              <a:tr h="445800">
                <a:tc>
                  <a:txBody>
                    <a:bodyPr/>
                    <a:lstStyle/>
                    <a:p>
                      <a:pPr algn="ctr"/>
                      <a:r>
                        <a:rPr lang="en-US" sz="1600" dirty="0"/>
                        <a:t>Sl. No.</a:t>
                      </a:r>
                      <a:endParaRPr lang="en-IN" sz="1600" b="1" dirty="0"/>
                    </a:p>
                  </a:txBody>
                  <a:tcPr/>
                </a:tc>
                <a:tc>
                  <a:txBody>
                    <a:bodyPr/>
                    <a:lstStyle/>
                    <a:p>
                      <a:r>
                        <a:rPr lang="en-US" sz="1600" dirty="0"/>
                        <a:t>Software</a:t>
                      </a:r>
                      <a:endParaRPr lang="en-IN" sz="1600" b="1" dirty="0"/>
                    </a:p>
                  </a:txBody>
                  <a:tcPr/>
                </a:tc>
                <a:extLst>
                  <a:ext uri="{0D108BD9-81ED-4DB2-BD59-A6C34878D82A}">
                    <a16:rowId xmlns:a16="http://schemas.microsoft.com/office/drawing/2014/main" xmlns="" val="10000"/>
                  </a:ext>
                </a:extLst>
              </a:tr>
              <a:tr h="520805">
                <a:tc>
                  <a:txBody>
                    <a:bodyPr/>
                    <a:lstStyle/>
                    <a:p>
                      <a:pPr algn="ctr"/>
                      <a:r>
                        <a:rPr lang="en-US" sz="1600" dirty="0"/>
                        <a:t>1</a:t>
                      </a:r>
                      <a:endParaRPr lang="en-IN" sz="1600" dirty="0"/>
                    </a:p>
                  </a:txBody>
                  <a:tcPr>
                    <a:solidFill>
                      <a:schemeClr val="bg1"/>
                    </a:solidFill>
                  </a:tcPr>
                </a:tc>
                <a:tc>
                  <a:txBody>
                    <a:bodyPr/>
                    <a:lstStyle/>
                    <a:p>
                      <a:r>
                        <a:rPr lang="en-US" sz="1600" dirty="0"/>
                        <a:t>Xilinx </a:t>
                      </a:r>
                      <a:r>
                        <a:rPr lang="en-US" sz="1600" dirty="0" err="1" smtClean="0"/>
                        <a:t>Vivado</a:t>
                      </a:r>
                      <a:r>
                        <a:rPr lang="en-US" sz="1600" baseline="0" dirty="0" smtClean="0"/>
                        <a:t> design suite</a:t>
                      </a:r>
                      <a:endParaRPr lang="en-IN" sz="1600" dirty="0"/>
                    </a:p>
                  </a:txBody>
                  <a:tcPr>
                    <a:solidFill>
                      <a:schemeClr val="bg1"/>
                    </a:solidFill>
                  </a:tcPr>
                </a:tc>
                <a:extLst>
                  <a:ext uri="{0D108BD9-81ED-4DB2-BD59-A6C34878D82A}">
                    <a16:rowId xmlns:a16="http://schemas.microsoft.com/office/drawing/2014/main" xmlns="" val="10001"/>
                  </a:ext>
                </a:extLst>
              </a:tr>
              <a:tr h="474134">
                <a:tc>
                  <a:txBody>
                    <a:bodyPr/>
                    <a:lstStyle/>
                    <a:p>
                      <a:pPr algn="ctr"/>
                      <a:r>
                        <a:rPr lang="en-US" sz="1600" dirty="0"/>
                        <a:t>2</a:t>
                      </a:r>
                      <a:endParaRPr lang="en-IN" sz="1600" dirty="0"/>
                    </a:p>
                  </a:txBody>
                  <a:tcPr>
                    <a:solidFill>
                      <a:schemeClr val="bg1"/>
                    </a:solidFill>
                  </a:tcPr>
                </a:tc>
                <a:tc>
                  <a:txBody>
                    <a:bodyPr/>
                    <a:lstStyle/>
                    <a:p>
                      <a:r>
                        <a:rPr lang="en-US" sz="1600" dirty="0"/>
                        <a:t>Cadence  (Industry Standard</a:t>
                      </a:r>
                      <a:r>
                        <a:rPr lang="en-US" sz="1600" dirty="0" smtClean="0"/>
                        <a:t>) v 6.1.7</a:t>
                      </a:r>
                      <a:endParaRPr lang="en-IN" sz="1600" dirty="0"/>
                    </a:p>
                  </a:txBody>
                  <a:tcPr>
                    <a:solidFill>
                      <a:schemeClr val="bg1"/>
                    </a:solidFill>
                  </a:tcPr>
                </a:tc>
                <a:extLst>
                  <a:ext uri="{0D108BD9-81ED-4DB2-BD59-A6C34878D82A}">
                    <a16:rowId xmlns:a16="http://schemas.microsoft.com/office/drawing/2014/main" xmlns="" val="10002"/>
                  </a:ext>
                </a:extLst>
              </a:tr>
              <a:tr h="457200">
                <a:tc>
                  <a:txBody>
                    <a:bodyPr/>
                    <a:lstStyle/>
                    <a:p>
                      <a:pPr algn="ctr"/>
                      <a:r>
                        <a:rPr lang="en-US" sz="1600" dirty="0"/>
                        <a:t>3</a:t>
                      </a:r>
                      <a:endParaRPr lang="en-IN" sz="1600" dirty="0"/>
                    </a:p>
                  </a:txBody>
                  <a:tcPr>
                    <a:solidFill>
                      <a:schemeClr val="bg1"/>
                    </a:solidFill>
                  </a:tcPr>
                </a:tc>
                <a:tc>
                  <a:txBody>
                    <a:bodyPr/>
                    <a:lstStyle/>
                    <a:p>
                      <a:r>
                        <a:rPr lang="en-US" sz="1600" dirty="0"/>
                        <a:t>Tanner EDA Tool</a:t>
                      </a:r>
                      <a:r>
                        <a:rPr lang="en-US" sz="1600" baseline="0" dirty="0"/>
                        <a:t> Version 13.1</a:t>
                      </a:r>
                      <a:endParaRPr lang="en-IN" sz="1600" dirty="0"/>
                    </a:p>
                  </a:txBody>
                  <a:tcPr>
                    <a:solidFill>
                      <a:schemeClr val="bg1"/>
                    </a:solidFill>
                  </a:tcPr>
                </a:tc>
                <a:extLst>
                  <a:ext uri="{0D108BD9-81ED-4DB2-BD59-A6C34878D82A}">
                    <a16:rowId xmlns:a16="http://schemas.microsoft.com/office/drawing/2014/main" xmlns="" val="10003"/>
                  </a:ext>
                </a:extLst>
              </a:tr>
              <a:tr h="445800">
                <a:tc>
                  <a:txBody>
                    <a:bodyPr/>
                    <a:lstStyle/>
                    <a:p>
                      <a:pPr algn="ctr"/>
                      <a:r>
                        <a:rPr lang="en-US" sz="1600" dirty="0"/>
                        <a:t>4</a:t>
                      </a:r>
                      <a:endParaRPr lang="en-IN" sz="1600" dirty="0"/>
                    </a:p>
                  </a:txBody>
                  <a:tcPr>
                    <a:solidFill>
                      <a:schemeClr val="bg1"/>
                    </a:solidFill>
                  </a:tcPr>
                </a:tc>
                <a:tc>
                  <a:txBody>
                    <a:bodyPr/>
                    <a:lstStyle/>
                    <a:p>
                      <a:r>
                        <a:rPr lang="en-US" sz="1600" dirty="0" err="1"/>
                        <a:t>Keil</a:t>
                      </a:r>
                      <a:r>
                        <a:rPr lang="en-US" sz="1600" dirty="0"/>
                        <a:t> Micro Vision </a:t>
                      </a:r>
                      <a:r>
                        <a:rPr lang="en-US" sz="1600" dirty="0" smtClean="0"/>
                        <a:t>V4, Proteus</a:t>
                      </a:r>
                      <a:r>
                        <a:rPr lang="en-US" sz="1600" baseline="0" dirty="0" smtClean="0"/>
                        <a:t> 8.1</a:t>
                      </a:r>
                      <a:endParaRPr lang="en-IN" sz="1600" dirty="0"/>
                    </a:p>
                  </a:txBody>
                  <a:tcPr>
                    <a:solidFill>
                      <a:schemeClr val="bg1"/>
                    </a:solidFill>
                  </a:tcPr>
                </a:tc>
                <a:extLst>
                  <a:ext uri="{0D108BD9-81ED-4DB2-BD59-A6C34878D82A}">
                    <a16:rowId xmlns:a16="http://schemas.microsoft.com/office/drawing/2014/main" xmlns="" val="10004"/>
                  </a:ext>
                </a:extLst>
              </a:tr>
              <a:tr h="445800">
                <a:tc>
                  <a:txBody>
                    <a:bodyPr/>
                    <a:lstStyle/>
                    <a:p>
                      <a:pPr algn="ctr"/>
                      <a:r>
                        <a:rPr lang="en-US" sz="1600" dirty="0"/>
                        <a:t>5</a:t>
                      </a:r>
                      <a:endParaRPr lang="en-IN" sz="1600" dirty="0"/>
                    </a:p>
                  </a:txBody>
                  <a:tcPr>
                    <a:solidFill>
                      <a:schemeClr val="bg1"/>
                    </a:solidFill>
                  </a:tcPr>
                </a:tc>
                <a:tc>
                  <a:txBody>
                    <a:bodyPr/>
                    <a:lstStyle/>
                    <a:p>
                      <a:r>
                        <a:rPr lang="en-US" sz="1600" dirty="0" err="1"/>
                        <a:t>MatLab</a:t>
                      </a:r>
                      <a:r>
                        <a:rPr lang="en-US" sz="1600" dirty="0"/>
                        <a:t> 2014 </a:t>
                      </a:r>
                      <a:r>
                        <a:rPr lang="en-US" sz="1600" dirty="0" smtClean="0"/>
                        <a:t>A, CC Studio V3.1</a:t>
                      </a:r>
                      <a:endParaRPr lang="en-IN" sz="1600" dirty="0"/>
                    </a:p>
                  </a:txBody>
                  <a:tcPr>
                    <a:solidFill>
                      <a:schemeClr val="bg1"/>
                    </a:solidFill>
                  </a:tcPr>
                </a:tc>
                <a:extLst>
                  <a:ext uri="{0D108BD9-81ED-4DB2-BD59-A6C34878D82A}">
                    <a16:rowId xmlns:a16="http://schemas.microsoft.com/office/drawing/2014/main" xmlns="" val="10005"/>
                  </a:ext>
                </a:extLst>
              </a:tr>
            </a:tbl>
          </a:graphicData>
        </a:graphic>
      </p:graphicFrame>
      <p:graphicFrame>
        <p:nvGraphicFramePr>
          <p:cNvPr id="18" name="Table 17"/>
          <p:cNvGraphicFramePr>
            <a:graphicFrameLocks noGrp="1"/>
          </p:cNvGraphicFramePr>
          <p:nvPr>
            <p:extLst>
              <p:ext uri="{D42A27DB-BD31-4B8C-83A1-F6EECF244321}">
                <p14:modId xmlns:p14="http://schemas.microsoft.com/office/powerpoint/2010/main" val="171516080"/>
              </p:ext>
            </p:extLst>
          </p:nvPr>
        </p:nvGraphicFramePr>
        <p:xfrm>
          <a:off x="6494815" y="974005"/>
          <a:ext cx="4489813" cy="4506682"/>
        </p:xfrm>
        <a:graphic>
          <a:graphicData uri="http://schemas.openxmlformats.org/drawingml/2006/table">
            <a:tbl>
              <a:tblPr firstRow="1" bandRow="1">
                <a:tableStyleId>{72833802-FEF1-4C79-8D5D-14CF1EAF98D9}</a:tableStyleId>
              </a:tblPr>
              <a:tblGrid>
                <a:gridCol w="972793">
                  <a:extLst>
                    <a:ext uri="{9D8B030D-6E8A-4147-A177-3AD203B41FA5}">
                      <a16:colId xmlns:a16="http://schemas.microsoft.com/office/drawing/2014/main" xmlns="" val="20000"/>
                    </a:ext>
                  </a:extLst>
                </a:gridCol>
                <a:gridCol w="3517020">
                  <a:extLst>
                    <a:ext uri="{9D8B030D-6E8A-4147-A177-3AD203B41FA5}">
                      <a16:colId xmlns:a16="http://schemas.microsoft.com/office/drawing/2014/main" xmlns="" val="20001"/>
                    </a:ext>
                  </a:extLst>
                </a:gridCol>
              </a:tblGrid>
              <a:tr h="529044">
                <a:tc>
                  <a:txBody>
                    <a:bodyPr/>
                    <a:lstStyle/>
                    <a:p>
                      <a:pPr algn="ctr"/>
                      <a:r>
                        <a:rPr lang="en-US" sz="1600" dirty="0" err="1"/>
                        <a:t>Sl.No</a:t>
                      </a:r>
                      <a:r>
                        <a:rPr lang="en-US" sz="1600" dirty="0"/>
                        <a:t>.</a:t>
                      </a:r>
                      <a:endParaRPr lang="en-IN" sz="1600" b="1" dirty="0"/>
                    </a:p>
                  </a:txBody>
                  <a:tcPr/>
                </a:tc>
                <a:tc>
                  <a:txBody>
                    <a:bodyPr/>
                    <a:lstStyle/>
                    <a:p>
                      <a:r>
                        <a:rPr lang="en-US" sz="1600" dirty="0"/>
                        <a:t>Hardware</a:t>
                      </a:r>
                      <a:endParaRPr lang="en-IN" sz="1600" b="1" dirty="0"/>
                    </a:p>
                  </a:txBody>
                  <a:tcPr/>
                </a:tc>
                <a:extLst>
                  <a:ext uri="{0D108BD9-81ED-4DB2-BD59-A6C34878D82A}">
                    <a16:rowId xmlns:a16="http://schemas.microsoft.com/office/drawing/2014/main" xmlns="" val="10000"/>
                  </a:ext>
                </a:extLst>
              </a:tr>
              <a:tr h="495456">
                <a:tc>
                  <a:txBody>
                    <a:bodyPr/>
                    <a:lstStyle/>
                    <a:p>
                      <a:pPr algn="ctr"/>
                      <a:r>
                        <a:rPr lang="en-US" sz="1600" dirty="0"/>
                        <a:t>1</a:t>
                      </a:r>
                      <a:endParaRPr lang="en-IN" sz="1600" dirty="0"/>
                    </a:p>
                  </a:txBody>
                  <a:tcP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Digital Storage Oscilloscope (DSO)</a:t>
                      </a:r>
                      <a:endParaRPr lang="en-IN" sz="1600" dirty="0"/>
                    </a:p>
                  </a:txBody>
                  <a:tcPr>
                    <a:solidFill>
                      <a:schemeClr val="bg1"/>
                    </a:solidFill>
                  </a:tcPr>
                </a:tc>
                <a:extLst>
                  <a:ext uri="{0D108BD9-81ED-4DB2-BD59-A6C34878D82A}">
                    <a16:rowId xmlns:a16="http://schemas.microsoft.com/office/drawing/2014/main" xmlns="" val="10001"/>
                  </a:ext>
                </a:extLst>
              </a:tr>
              <a:tr h="586358">
                <a:tc>
                  <a:txBody>
                    <a:bodyPr/>
                    <a:lstStyle/>
                    <a:p>
                      <a:pPr algn="ctr"/>
                      <a:r>
                        <a:rPr lang="en-US" sz="1600" dirty="0"/>
                        <a:t>2</a:t>
                      </a:r>
                      <a:endParaRPr lang="en-IN" sz="1600" dirty="0"/>
                    </a:p>
                  </a:txBody>
                  <a:tcP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Analog</a:t>
                      </a:r>
                      <a:r>
                        <a:rPr lang="en-US" sz="1600" baseline="0" dirty="0"/>
                        <a:t> CRO</a:t>
                      </a:r>
                      <a:endParaRPr lang="en-IN" sz="1600" dirty="0"/>
                    </a:p>
                  </a:txBody>
                  <a:tcPr>
                    <a:solidFill>
                      <a:schemeClr val="bg1"/>
                    </a:solidFill>
                  </a:tcPr>
                </a:tc>
                <a:extLst>
                  <a:ext uri="{0D108BD9-81ED-4DB2-BD59-A6C34878D82A}">
                    <a16:rowId xmlns:a16="http://schemas.microsoft.com/office/drawing/2014/main" xmlns="" val="10002"/>
                  </a:ext>
                </a:extLst>
              </a:tr>
              <a:tr h="704728">
                <a:tc>
                  <a:txBody>
                    <a:bodyPr/>
                    <a:lstStyle/>
                    <a:p>
                      <a:pPr algn="ctr"/>
                      <a:r>
                        <a:rPr lang="en-US" sz="1600" dirty="0"/>
                        <a:t>3</a:t>
                      </a:r>
                      <a:endParaRPr lang="en-IN" sz="1600" dirty="0"/>
                    </a:p>
                  </a:txBody>
                  <a:tcP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Function Generator</a:t>
                      </a:r>
                      <a:r>
                        <a:rPr lang="en-IN" sz="1600" dirty="0"/>
                        <a:t>/Signal Generator</a:t>
                      </a:r>
                    </a:p>
                  </a:txBody>
                  <a:tcPr>
                    <a:solidFill>
                      <a:schemeClr val="bg1"/>
                    </a:solidFill>
                  </a:tcPr>
                </a:tc>
                <a:extLst>
                  <a:ext uri="{0D108BD9-81ED-4DB2-BD59-A6C34878D82A}">
                    <a16:rowId xmlns:a16="http://schemas.microsoft.com/office/drawing/2014/main" xmlns="" val="10003"/>
                  </a:ext>
                </a:extLst>
              </a:tr>
              <a:tr h="704728">
                <a:tc>
                  <a:txBody>
                    <a:bodyPr/>
                    <a:lstStyle/>
                    <a:p>
                      <a:pPr algn="ctr"/>
                      <a:r>
                        <a:rPr lang="en-US" sz="1600" dirty="0"/>
                        <a:t>4</a:t>
                      </a:r>
                      <a:endParaRPr lang="en-IN" sz="1600" dirty="0"/>
                    </a:p>
                  </a:txBody>
                  <a:tcP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Power Supply and Measuring Instruments</a:t>
                      </a:r>
                      <a:endParaRPr lang="en-IN" sz="1600" dirty="0"/>
                    </a:p>
                  </a:txBody>
                  <a:tcPr>
                    <a:solidFill>
                      <a:schemeClr val="bg1"/>
                    </a:solidFill>
                  </a:tcPr>
                </a:tc>
                <a:extLst>
                  <a:ext uri="{0D108BD9-81ED-4DB2-BD59-A6C34878D82A}">
                    <a16:rowId xmlns:a16="http://schemas.microsoft.com/office/drawing/2014/main" xmlns="" val="10004"/>
                  </a:ext>
                </a:extLst>
              </a:tr>
              <a:tr h="495456">
                <a:tc>
                  <a:txBody>
                    <a:bodyPr/>
                    <a:lstStyle/>
                    <a:p>
                      <a:pPr algn="ctr"/>
                      <a:r>
                        <a:rPr lang="en-US" sz="1600" dirty="0"/>
                        <a:t>5</a:t>
                      </a:r>
                      <a:endParaRPr lang="en-IN" sz="1600" dirty="0"/>
                    </a:p>
                  </a:txBody>
                  <a:tcPr>
                    <a:solidFill>
                      <a:schemeClr val="bg1"/>
                    </a:solidFill>
                  </a:tcPr>
                </a:tc>
                <a:tc>
                  <a:txBody>
                    <a:bodyPr/>
                    <a:lstStyle/>
                    <a:p>
                      <a:r>
                        <a:rPr lang="en-US" sz="1600" dirty="0"/>
                        <a:t>ARM Controller Boards </a:t>
                      </a:r>
                      <a:endParaRPr lang="en-IN" sz="1600" dirty="0"/>
                    </a:p>
                  </a:txBody>
                  <a:tcPr>
                    <a:solidFill>
                      <a:schemeClr val="bg1"/>
                    </a:solidFill>
                  </a:tcPr>
                </a:tc>
                <a:extLst>
                  <a:ext uri="{0D108BD9-81ED-4DB2-BD59-A6C34878D82A}">
                    <a16:rowId xmlns:a16="http://schemas.microsoft.com/office/drawing/2014/main" xmlns="" val="10005"/>
                  </a:ext>
                </a:extLst>
              </a:tr>
              <a:tr h="495456">
                <a:tc>
                  <a:txBody>
                    <a:bodyPr/>
                    <a:lstStyle/>
                    <a:p>
                      <a:pPr algn="ctr"/>
                      <a:r>
                        <a:rPr lang="en-US" sz="1600" dirty="0"/>
                        <a:t>6</a:t>
                      </a:r>
                      <a:endParaRPr lang="en-IN" sz="1600" dirty="0"/>
                    </a:p>
                  </a:txBody>
                  <a:tcPr>
                    <a:solidFill>
                      <a:schemeClr val="bg1"/>
                    </a:solidFill>
                  </a:tcPr>
                </a:tc>
                <a:tc>
                  <a:txBody>
                    <a:bodyPr/>
                    <a:lstStyle/>
                    <a:p>
                      <a:r>
                        <a:rPr lang="en-US" sz="1600" dirty="0" err="1" smtClean="0"/>
                        <a:t>Artix</a:t>
                      </a:r>
                      <a:r>
                        <a:rPr lang="en-US" sz="1600" dirty="0" smtClean="0"/>
                        <a:t> 7 FPGA </a:t>
                      </a:r>
                      <a:r>
                        <a:rPr lang="en-US" sz="1600" dirty="0"/>
                        <a:t>Boards</a:t>
                      </a:r>
                      <a:endParaRPr lang="en-IN" sz="1600" dirty="0"/>
                    </a:p>
                  </a:txBody>
                  <a:tcPr>
                    <a:solidFill>
                      <a:schemeClr val="bg1"/>
                    </a:solidFill>
                  </a:tcPr>
                </a:tc>
                <a:extLst>
                  <a:ext uri="{0D108BD9-81ED-4DB2-BD59-A6C34878D82A}">
                    <a16:rowId xmlns:a16="http://schemas.microsoft.com/office/drawing/2014/main" xmlns="" val="10006"/>
                  </a:ext>
                </a:extLst>
              </a:tr>
              <a:tr h="495456">
                <a:tc>
                  <a:txBody>
                    <a:bodyPr/>
                    <a:lstStyle/>
                    <a:p>
                      <a:pPr algn="ctr"/>
                      <a:r>
                        <a:rPr lang="en-US" sz="1600" dirty="0"/>
                        <a:t>7</a:t>
                      </a:r>
                      <a:endParaRPr lang="en-IN" sz="1600" dirty="0"/>
                    </a:p>
                  </a:txBody>
                  <a:tcPr>
                    <a:solidFill>
                      <a:schemeClr val="bg1"/>
                    </a:solidFill>
                  </a:tcPr>
                </a:tc>
                <a:tc>
                  <a:txBody>
                    <a:bodyPr/>
                    <a:lstStyle/>
                    <a:p>
                      <a:r>
                        <a:rPr lang="en-US" sz="1600" baseline="0" dirty="0" smtClean="0"/>
                        <a:t>Optical Communication </a:t>
                      </a:r>
                      <a:r>
                        <a:rPr lang="en-US" sz="1600" baseline="0" dirty="0"/>
                        <a:t>Kit</a:t>
                      </a:r>
                      <a:endParaRPr lang="en-IN" sz="1600" dirty="0"/>
                    </a:p>
                  </a:txBody>
                  <a:tcPr>
                    <a:solidFill>
                      <a:schemeClr val="bg1"/>
                    </a:solidFill>
                  </a:tcPr>
                </a:tc>
                <a:extLst>
                  <a:ext uri="{0D108BD9-81ED-4DB2-BD59-A6C34878D82A}">
                    <a16:rowId xmlns:a16="http://schemas.microsoft.com/office/drawing/2014/main" xmlns="" val="10007"/>
                  </a:ext>
                </a:extLst>
              </a:tr>
            </a:tbl>
          </a:graphicData>
        </a:graphic>
      </p:graphicFrame>
    </p:spTree>
    <p:extLst>
      <p:ext uri="{BB962C8B-B14F-4D97-AF65-F5344CB8AC3E}">
        <p14:creationId xmlns:p14="http://schemas.microsoft.com/office/powerpoint/2010/main" val="276151186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 y="0"/>
            <a:ext cx="1415442" cy="6858000"/>
          </a:xfrm>
          <a:prstGeom prst="rect">
            <a:avLst/>
          </a:prstGeom>
          <a:solidFill>
            <a:schemeClr val="accent4">
              <a:lumMod val="20000"/>
              <a:lumOff val="8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 name="Rectangle 4"/>
          <p:cNvSpPr/>
          <p:nvPr/>
        </p:nvSpPr>
        <p:spPr>
          <a:xfrm>
            <a:off x="1415442" y="6538586"/>
            <a:ext cx="9870510" cy="319414"/>
          </a:xfrm>
          <a:prstGeom prst="rect">
            <a:avLst/>
          </a:prstGeom>
          <a:solidFill>
            <a:schemeClr val="accent4">
              <a:lumMod val="20000"/>
              <a:lumOff val="8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C00000"/>
                </a:solidFill>
              </a:rPr>
              <a:t>Department of Electronics and Communication Engineering</a:t>
            </a:r>
            <a:endParaRPr lang="en-IN" b="1" dirty="0">
              <a:solidFill>
                <a:srgbClr val="C00000"/>
              </a:solidFill>
            </a:endParaRPr>
          </a:p>
        </p:txBody>
      </p:sp>
      <p:sp>
        <p:nvSpPr>
          <p:cNvPr id="6" name="Rectangle 5"/>
          <p:cNvSpPr/>
          <p:nvPr/>
        </p:nvSpPr>
        <p:spPr>
          <a:xfrm>
            <a:off x="1240077" y="0"/>
            <a:ext cx="175364" cy="6858000"/>
          </a:xfrm>
          <a:prstGeom prst="rect">
            <a:avLst/>
          </a:prstGeom>
          <a:solidFill>
            <a:srgbClr val="C0000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cxnSp>
        <p:nvCxnSpPr>
          <p:cNvPr id="11" name="Straight Connector 10"/>
          <p:cNvCxnSpPr/>
          <p:nvPr/>
        </p:nvCxnSpPr>
        <p:spPr>
          <a:xfrm flipV="1">
            <a:off x="1791222" y="751562"/>
            <a:ext cx="10039610" cy="12527"/>
          </a:xfrm>
          <a:prstGeom prst="line">
            <a:avLst/>
          </a:prstGeom>
          <a:ln w="38100"/>
        </p:spPr>
        <p:style>
          <a:lnRef idx="3">
            <a:schemeClr val="accent2"/>
          </a:lnRef>
          <a:fillRef idx="0">
            <a:schemeClr val="accent2"/>
          </a:fillRef>
          <a:effectRef idx="2">
            <a:schemeClr val="accent2"/>
          </a:effectRef>
          <a:fontRef idx="minor">
            <a:schemeClr val="tx1"/>
          </a:fontRef>
        </p:style>
      </p:cxnSp>
      <p:sp>
        <p:nvSpPr>
          <p:cNvPr id="3" name="TextBox 2"/>
          <p:cNvSpPr txBox="1"/>
          <p:nvPr/>
        </p:nvSpPr>
        <p:spPr>
          <a:xfrm>
            <a:off x="4780179" y="116632"/>
            <a:ext cx="3658950" cy="584775"/>
          </a:xfrm>
          <a:prstGeom prst="rect">
            <a:avLst/>
          </a:prstGeom>
          <a:noFill/>
        </p:spPr>
        <p:txBody>
          <a:bodyPr wrap="none" rtlCol="0">
            <a:spAutoFit/>
          </a:bodyPr>
          <a:lstStyle/>
          <a:p>
            <a:r>
              <a:rPr lang="en-IN" sz="3200" b="1" dirty="0" smtClean="0">
                <a:solidFill>
                  <a:srgbClr val="002060"/>
                </a:solidFill>
                <a:latin typeface="Times New Roman" pitchFamily="18" charset="0"/>
                <a:cs typeface="Times New Roman" pitchFamily="18" charset="0"/>
              </a:rPr>
              <a:t>Introduction</a:t>
            </a:r>
            <a:r>
              <a:rPr lang="en-IN" sz="3200" b="1" dirty="0" smtClean="0">
                <a:solidFill>
                  <a:srgbClr val="C00000"/>
                </a:solidFill>
                <a:latin typeface="Times New Roman" pitchFamily="18" charset="0"/>
                <a:cs typeface="Times New Roman" pitchFamily="18" charset="0"/>
              </a:rPr>
              <a:t>(</a:t>
            </a:r>
            <a:r>
              <a:rPr lang="en-IN" sz="2400" b="1" dirty="0" smtClean="0">
                <a:solidFill>
                  <a:srgbClr val="C00000"/>
                </a:solidFill>
                <a:latin typeface="Times New Roman" pitchFamily="18" charset="0"/>
                <a:cs typeface="Times New Roman" pitchFamily="18" charset="0"/>
              </a:rPr>
              <a:t>Contd..</a:t>
            </a:r>
            <a:r>
              <a:rPr lang="en-IN" sz="3200" b="1" dirty="0" smtClean="0">
                <a:solidFill>
                  <a:srgbClr val="C00000"/>
                </a:solidFill>
                <a:latin typeface="Times New Roman" pitchFamily="18" charset="0"/>
                <a:cs typeface="Times New Roman" pitchFamily="18" charset="0"/>
              </a:rPr>
              <a:t>)</a:t>
            </a:r>
            <a:endParaRPr lang="en-IN" sz="3200" b="1" dirty="0">
              <a:solidFill>
                <a:srgbClr val="C00000"/>
              </a:solidFill>
              <a:latin typeface="Times New Roman" pitchFamily="18" charset="0"/>
              <a:cs typeface="Times New Roman" pitchFamily="18" charset="0"/>
            </a:endParaRPr>
          </a:p>
        </p:txBody>
      </p:sp>
      <p:pic>
        <p:nvPicPr>
          <p:cNvPr id="21"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1033" y="116632"/>
            <a:ext cx="1026591" cy="960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Slide Number Placeholder 7"/>
          <p:cNvSpPr>
            <a:spLocks noGrp="1"/>
          </p:cNvSpPr>
          <p:nvPr>
            <p:ph type="sldNum" sz="quarter" idx="12"/>
          </p:nvPr>
        </p:nvSpPr>
        <p:spPr>
          <a:xfrm flipH="1">
            <a:off x="11459634" y="6538586"/>
            <a:ext cx="371198" cy="319414"/>
          </a:xfrm>
          <a:solidFill>
            <a:srgbClr val="FF0000"/>
          </a:solidFill>
        </p:spPr>
        <p:txBody>
          <a:bodyPr/>
          <a:lstStyle/>
          <a:p>
            <a:pPr algn="ctr"/>
            <a:r>
              <a:rPr lang="en-IN" sz="1800" dirty="0">
                <a:solidFill>
                  <a:schemeClr val="bg1"/>
                </a:solidFill>
              </a:rPr>
              <a:t>4</a:t>
            </a:r>
          </a:p>
        </p:txBody>
      </p:sp>
      <p:graphicFrame>
        <p:nvGraphicFramePr>
          <p:cNvPr id="13" name="Table 12"/>
          <p:cNvGraphicFramePr>
            <a:graphicFrameLocks noGrp="1"/>
          </p:cNvGraphicFramePr>
          <p:nvPr>
            <p:extLst>
              <p:ext uri="{D42A27DB-BD31-4B8C-83A1-F6EECF244321}">
                <p14:modId xmlns:p14="http://schemas.microsoft.com/office/powerpoint/2010/main" val="2244635391"/>
              </p:ext>
            </p:extLst>
          </p:nvPr>
        </p:nvGraphicFramePr>
        <p:xfrm>
          <a:off x="2653015" y="883184"/>
          <a:ext cx="7991012" cy="5460771"/>
        </p:xfrm>
        <a:graphic>
          <a:graphicData uri="http://schemas.openxmlformats.org/drawingml/2006/table">
            <a:tbl>
              <a:tblPr firstRow="1" bandRow="1">
                <a:effectLst>
                  <a:outerShdw blurRad="63500" sx="102000" sy="102000" algn="ctr" rotWithShape="0">
                    <a:prstClr val="black">
                      <a:alpha val="40000"/>
                    </a:prstClr>
                  </a:outerShdw>
                </a:effectLst>
                <a:tableStyleId>{5940675A-B579-460E-94D1-54222C63F5DA}</a:tableStyleId>
              </a:tblPr>
              <a:tblGrid>
                <a:gridCol w="2965696">
                  <a:extLst>
                    <a:ext uri="{9D8B030D-6E8A-4147-A177-3AD203B41FA5}">
                      <a16:colId xmlns:a16="http://schemas.microsoft.com/office/drawing/2014/main" xmlns="" val="20000"/>
                    </a:ext>
                  </a:extLst>
                </a:gridCol>
                <a:gridCol w="5025316">
                  <a:extLst>
                    <a:ext uri="{9D8B030D-6E8A-4147-A177-3AD203B41FA5}">
                      <a16:colId xmlns:a16="http://schemas.microsoft.com/office/drawing/2014/main" xmlns="" val="20001"/>
                    </a:ext>
                  </a:extLst>
                </a:gridCol>
              </a:tblGrid>
              <a:tr h="418845">
                <a:tc>
                  <a:txBody>
                    <a:bodyPr/>
                    <a:lstStyle/>
                    <a:p>
                      <a:r>
                        <a:rPr lang="en-IN" sz="1600" b="1" dirty="0"/>
                        <a:t>Approved Research Centres</a:t>
                      </a:r>
                    </a:p>
                  </a:txBody>
                  <a:tcPr>
                    <a:solidFill>
                      <a:schemeClr val="accent5">
                        <a:lumMod val="20000"/>
                        <a:lumOff val="80000"/>
                      </a:schemeClr>
                    </a:solidFill>
                  </a:tcPr>
                </a:tc>
                <a:tc>
                  <a:txBody>
                    <a:bodyPr/>
                    <a:lstStyle/>
                    <a:p>
                      <a:pPr marL="285750" indent="-285750">
                        <a:buFont typeface="Wingdings" panose="05000000000000000000" pitchFamily="2" charset="2"/>
                        <a:buChar char="Ø"/>
                      </a:pPr>
                      <a:r>
                        <a:rPr lang="en-IN" sz="1600" b="1" dirty="0">
                          <a:solidFill>
                            <a:srgbClr val="002060"/>
                          </a:solidFill>
                          <a:latin typeface="+mn-lt"/>
                        </a:rPr>
                        <a:t>Visveswaraya Technological University(VTU)</a:t>
                      </a:r>
                      <a:endParaRPr lang="en-IN" sz="1600" dirty="0">
                        <a:solidFill>
                          <a:srgbClr val="002060"/>
                        </a:solidFill>
                        <a:latin typeface="+mn-lt"/>
                      </a:endParaRPr>
                    </a:p>
                    <a:p>
                      <a:pPr marL="0" indent="0">
                        <a:buFont typeface="Wingdings" panose="05000000000000000000" pitchFamily="2" charset="2"/>
                        <a:buNone/>
                      </a:pPr>
                      <a:r>
                        <a:rPr lang="en-IN" sz="1600" baseline="0" dirty="0">
                          <a:solidFill>
                            <a:srgbClr val="002060"/>
                          </a:solidFill>
                          <a:latin typeface="+mn-lt"/>
                        </a:rPr>
                        <a:t>      Belagavi ,Karnataka</a:t>
                      </a:r>
                    </a:p>
                    <a:p>
                      <a:pPr marL="285750" indent="-285750">
                        <a:buFont typeface="Wingdings" panose="05000000000000000000" pitchFamily="2" charset="2"/>
                        <a:buChar char="Ø"/>
                      </a:pPr>
                      <a:r>
                        <a:rPr lang="en-IN" sz="1600" b="1" dirty="0">
                          <a:solidFill>
                            <a:srgbClr val="006600"/>
                          </a:solidFill>
                          <a:latin typeface="+mn-lt"/>
                          <a:cs typeface="Courier New" pitchFamily="49" charset="0"/>
                        </a:rPr>
                        <a:t>Adichunchanagiri  </a:t>
                      </a:r>
                      <a:r>
                        <a:rPr lang="en-IN" sz="1600" b="1" dirty="0">
                          <a:solidFill>
                            <a:srgbClr val="006600"/>
                          </a:solidFill>
                          <a:latin typeface="+mn-lt"/>
                        </a:rPr>
                        <a:t>University(ACU)</a:t>
                      </a:r>
                      <a:r>
                        <a:rPr lang="en-IN" sz="1600" dirty="0">
                          <a:solidFill>
                            <a:srgbClr val="006600"/>
                          </a:solidFill>
                          <a:latin typeface="+mn-lt"/>
                        </a:rPr>
                        <a:t>,</a:t>
                      </a:r>
                      <a:r>
                        <a:rPr lang="en-IN" sz="1600" baseline="0" dirty="0">
                          <a:solidFill>
                            <a:srgbClr val="006600"/>
                          </a:solidFill>
                          <a:latin typeface="+mn-lt"/>
                        </a:rPr>
                        <a:t>              </a:t>
                      </a:r>
                      <a:endParaRPr lang="en-IN" sz="1600" baseline="0" dirty="0" smtClean="0">
                        <a:solidFill>
                          <a:srgbClr val="006600"/>
                        </a:solidFill>
                        <a:latin typeface="+mn-lt"/>
                      </a:endParaRPr>
                    </a:p>
                    <a:p>
                      <a:pPr marL="0" indent="0">
                        <a:buFont typeface="Wingdings" panose="05000000000000000000" pitchFamily="2" charset="2"/>
                        <a:buNone/>
                      </a:pPr>
                      <a:r>
                        <a:rPr lang="en-IN" sz="1600" baseline="0" dirty="0" smtClean="0">
                          <a:solidFill>
                            <a:srgbClr val="006600"/>
                          </a:solidFill>
                          <a:latin typeface="+mn-lt"/>
                        </a:rPr>
                        <a:t>       BG Nagara</a:t>
                      </a:r>
                      <a:r>
                        <a:rPr lang="en-IN" sz="1600" baseline="0" dirty="0">
                          <a:solidFill>
                            <a:srgbClr val="006600"/>
                          </a:solidFill>
                          <a:latin typeface="+mn-lt"/>
                        </a:rPr>
                        <a:t>, Karnataka</a:t>
                      </a:r>
                      <a:endParaRPr lang="en-IN" sz="1600" dirty="0">
                        <a:solidFill>
                          <a:srgbClr val="006600"/>
                        </a:solidFill>
                        <a:latin typeface="+mn-lt"/>
                      </a:endParaRPr>
                    </a:p>
                  </a:txBody>
                  <a:tcPr/>
                </a:tc>
                <a:extLst>
                  <a:ext uri="{0D108BD9-81ED-4DB2-BD59-A6C34878D82A}">
                    <a16:rowId xmlns:a16="http://schemas.microsoft.com/office/drawing/2014/main" xmlns="" val="10000"/>
                  </a:ext>
                </a:extLst>
              </a:tr>
              <a:tr h="418845">
                <a:tc>
                  <a:txBody>
                    <a:bodyPr/>
                    <a:lstStyle/>
                    <a:p>
                      <a:r>
                        <a:rPr lang="en-IN" sz="1600" b="1" dirty="0"/>
                        <a:t>Research Scholars </a:t>
                      </a:r>
                      <a:r>
                        <a:rPr lang="en-IN" sz="1600" b="1" dirty="0" smtClean="0"/>
                        <a:t>pursuing </a:t>
                      </a:r>
                      <a:r>
                        <a:rPr lang="en-IN" sz="1600" b="1" dirty="0"/>
                        <a:t>Ph.D. program</a:t>
                      </a:r>
                    </a:p>
                  </a:txBody>
                  <a:tcPr>
                    <a:solidFill>
                      <a:schemeClr val="accent5">
                        <a:lumMod val="20000"/>
                        <a:lumOff val="80000"/>
                      </a:schemeClr>
                    </a:solidFill>
                  </a:tcPr>
                </a:tc>
                <a:tc>
                  <a:txBody>
                    <a:bodyPr/>
                    <a:lstStyle/>
                    <a:p>
                      <a:r>
                        <a:rPr lang="en-IN" sz="1600" b="1" dirty="0">
                          <a:solidFill>
                            <a:srgbClr val="002060"/>
                          </a:solidFill>
                          <a:latin typeface="+mn-lt"/>
                        </a:rPr>
                        <a:t>VTU</a:t>
                      </a:r>
                      <a:r>
                        <a:rPr lang="en-IN" sz="1600" b="1" baseline="0" dirty="0">
                          <a:solidFill>
                            <a:srgbClr val="002060"/>
                          </a:solidFill>
                          <a:latin typeface="+mn-lt"/>
                        </a:rPr>
                        <a:t> – </a:t>
                      </a:r>
                      <a:r>
                        <a:rPr lang="en-IN" sz="1600" b="1" baseline="0" dirty="0" smtClean="0">
                          <a:solidFill>
                            <a:srgbClr val="002060"/>
                          </a:solidFill>
                          <a:latin typeface="+mn-lt"/>
                        </a:rPr>
                        <a:t>04,                 ACU </a:t>
                      </a:r>
                      <a:r>
                        <a:rPr lang="en-IN" sz="1600" b="1" baseline="0" dirty="0">
                          <a:solidFill>
                            <a:srgbClr val="002060"/>
                          </a:solidFill>
                          <a:latin typeface="+mn-lt"/>
                        </a:rPr>
                        <a:t>– 11 </a:t>
                      </a:r>
                      <a:r>
                        <a:rPr lang="en-IN" sz="1600" b="1" baseline="0" dirty="0" smtClean="0">
                          <a:solidFill>
                            <a:srgbClr val="002060"/>
                          </a:solidFill>
                          <a:latin typeface="+mn-lt"/>
                        </a:rPr>
                        <a:t>;</a:t>
                      </a:r>
                      <a:r>
                        <a:rPr lang="en-IN" sz="1600" b="1" baseline="0" dirty="0" smtClean="0">
                          <a:solidFill>
                            <a:srgbClr val="C00000"/>
                          </a:solidFill>
                          <a:latin typeface="+mn-lt"/>
                        </a:rPr>
                        <a:t>                Total - 15</a:t>
                      </a:r>
                      <a:r>
                        <a:rPr lang="en-IN" sz="1600" b="1" baseline="0" dirty="0" smtClean="0">
                          <a:solidFill>
                            <a:srgbClr val="002060"/>
                          </a:solidFill>
                          <a:latin typeface="+mn-lt"/>
                        </a:rPr>
                        <a:t>                  </a:t>
                      </a:r>
                    </a:p>
                  </a:txBody>
                  <a:tcPr/>
                </a:tc>
                <a:extLst>
                  <a:ext uri="{0D108BD9-81ED-4DB2-BD59-A6C34878D82A}">
                    <a16:rowId xmlns:a16="http://schemas.microsoft.com/office/drawing/2014/main" xmlns="" val="10001"/>
                  </a:ext>
                </a:extLst>
              </a:tr>
              <a:tr h="418845">
                <a:tc>
                  <a:txBody>
                    <a:bodyPr/>
                    <a:lstStyle/>
                    <a:p>
                      <a:r>
                        <a:rPr lang="en-IN" sz="1600" b="1" dirty="0" smtClean="0"/>
                        <a:t>Laboratory</a:t>
                      </a:r>
                      <a:r>
                        <a:rPr lang="en-IN" sz="1600" b="1" baseline="0" dirty="0" smtClean="0"/>
                        <a:t> Halls</a:t>
                      </a:r>
                      <a:endParaRPr lang="en-IN" sz="1600" b="1" dirty="0"/>
                    </a:p>
                  </a:txBody>
                  <a:tcPr>
                    <a:solidFill>
                      <a:schemeClr val="accent5">
                        <a:lumMod val="20000"/>
                        <a:lumOff val="80000"/>
                      </a:schemeClr>
                    </a:solidFill>
                  </a:tcPr>
                </a:tc>
                <a:tc>
                  <a:txBody>
                    <a:bodyPr/>
                    <a:lstStyle/>
                    <a:p>
                      <a:r>
                        <a:rPr lang="en-IN" sz="1600" b="1" dirty="0" smtClean="0">
                          <a:solidFill>
                            <a:srgbClr val="002060"/>
                          </a:solidFill>
                          <a:latin typeface="+mn-lt"/>
                        </a:rPr>
                        <a:t>10</a:t>
                      </a:r>
                      <a:endParaRPr lang="en-IN" sz="1600" b="1" dirty="0">
                        <a:solidFill>
                          <a:srgbClr val="002060"/>
                        </a:solidFill>
                        <a:latin typeface="+mn-lt"/>
                      </a:endParaRPr>
                    </a:p>
                  </a:txBody>
                  <a:tcPr/>
                </a:tc>
              </a:tr>
              <a:tr h="418845">
                <a:tc>
                  <a:txBody>
                    <a:bodyPr/>
                    <a:lstStyle/>
                    <a:p>
                      <a:r>
                        <a:rPr lang="en-IN" sz="1600" b="1" dirty="0" smtClean="0"/>
                        <a:t>Class Rooms</a:t>
                      </a:r>
                      <a:endParaRPr lang="en-IN" sz="1600" b="1" dirty="0"/>
                    </a:p>
                  </a:txBody>
                  <a:tcPr>
                    <a:solidFill>
                      <a:schemeClr val="accent5">
                        <a:lumMod val="20000"/>
                        <a:lumOff val="80000"/>
                      </a:schemeClr>
                    </a:solidFill>
                  </a:tcPr>
                </a:tc>
                <a:tc>
                  <a:txBody>
                    <a:bodyPr/>
                    <a:lstStyle/>
                    <a:p>
                      <a:r>
                        <a:rPr lang="en-IN" sz="1600" b="1" dirty="0" smtClean="0">
                          <a:solidFill>
                            <a:srgbClr val="002060"/>
                          </a:solidFill>
                          <a:latin typeface="+mn-lt"/>
                        </a:rPr>
                        <a:t>08</a:t>
                      </a:r>
                      <a:endParaRPr lang="en-IN" sz="1600" b="1" dirty="0">
                        <a:solidFill>
                          <a:srgbClr val="002060"/>
                        </a:solidFill>
                        <a:latin typeface="+mn-lt"/>
                      </a:endParaRPr>
                    </a:p>
                  </a:txBody>
                  <a:tcPr/>
                </a:tc>
              </a:tr>
              <a:tr h="418845">
                <a:tc>
                  <a:txBody>
                    <a:bodyPr/>
                    <a:lstStyle/>
                    <a:p>
                      <a:r>
                        <a:rPr lang="en-IN" sz="1600" b="1" dirty="0" smtClean="0"/>
                        <a:t>Department Library</a:t>
                      </a:r>
                      <a:endParaRPr lang="en-IN" sz="1600" b="1" dirty="0"/>
                    </a:p>
                  </a:txBody>
                  <a:tcPr>
                    <a:solidFill>
                      <a:schemeClr val="accent5">
                        <a:lumMod val="20000"/>
                        <a:lumOff val="80000"/>
                      </a:schemeClr>
                    </a:solidFill>
                  </a:tcPr>
                </a:tc>
                <a:tc>
                  <a:txBody>
                    <a:bodyPr/>
                    <a:lstStyle/>
                    <a:p>
                      <a:r>
                        <a:rPr lang="en-IN" sz="1600" b="1" dirty="0" smtClean="0">
                          <a:solidFill>
                            <a:schemeClr val="accent2">
                              <a:lumMod val="50000"/>
                            </a:schemeClr>
                          </a:solidFill>
                          <a:latin typeface="+mn-lt"/>
                        </a:rPr>
                        <a:t>Volumes:</a:t>
                      </a:r>
                      <a:r>
                        <a:rPr lang="en-IN" sz="1600" b="1" baseline="0" dirty="0" smtClean="0">
                          <a:solidFill>
                            <a:schemeClr val="accent2">
                              <a:lumMod val="50000"/>
                            </a:schemeClr>
                          </a:solidFill>
                          <a:latin typeface="+mn-lt"/>
                        </a:rPr>
                        <a:t> 1147,   Titles: </a:t>
                      </a:r>
                      <a:r>
                        <a:rPr lang="en-IN" sz="1600" b="1" dirty="0" smtClean="0">
                          <a:solidFill>
                            <a:schemeClr val="accent2">
                              <a:lumMod val="50000"/>
                            </a:schemeClr>
                          </a:solidFill>
                          <a:latin typeface="+mn-lt"/>
                        </a:rPr>
                        <a:t>277,  Conference Proceedings:</a:t>
                      </a:r>
                      <a:r>
                        <a:rPr lang="en-IN" sz="1600" b="1" baseline="0" dirty="0" smtClean="0">
                          <a:solidFill>
                            <a:schemeClr val="accent2">
                              <a:lumMod val="50000"/>
                            </a:schemeClr>
                          </a:solidFill>
                          <a:latin typeface="+mn-lt"/>
                        </a:rPr>
                        <a:t> 07,  Project Reports(BE, Mtech): 350  </a:t>
                      </a:r>
                      <a:r>
                        <a:rPr lang="en-IN" sz="1600" b="1" dirty="0" smtClean="0">
                          <a:solidFill>
                            <a:schemeClr val="accent2">
                              <a:lumMod val="50000"/>
                            </a:schemeClr>
                          </a:solidFill>
                          <a:latin typeface="+mn-lt"/>
                        </a:rPr>
                        <a:t> </a:t>
                      </a:r>
                      <a:endParaRPr lang="en-IN" sz="1600" b="1" dirty="0">
                        <a:solidFill>
                          <a:schemeClr val="accent2">
                            <a:lumMod val="50000"/>
                          </a:schemeClr>
                        </a:solidFill>
                        <a:latin typeface="+mn-lt"/>
                      </a:endParaRPr>
                    </a:p>
                  </a:txBody>
                  <a:tcPr/>
                </a:tc>
                <a:extLst>
                  <a:ext uri="{0D108BD9-81ED-4DB2-BD59-A6C34878D82A}">
                    <a16:rowId xmlns:a16="http://schemas.microsoft.com/office/drawing/2014/main" xmlns="" val="10002"/>
                  </a:ext>
                </a:extLst>
              </a:tr>
              <a:tr h="703443">
                <a:tc>
                  <a:txBody>
                    <a:bodyPr/>
                    <a:lstStyle/>
                    <a:p>
                      <a:r>
                        <a:rPr lang="en-IN" sz="1600" b="1" dirty="0" smtClean="0"/>
                        <a:t>Seminar Hall</a:t>
                      </a:r>
                      <a:endParaRPr lang="en-IN" sz="1600" b="1" dirty="0"/>
                    </a:p>
                  </a:txBody>
                  <a:tcPr>
                    <a:solidFill>
                      <a:schemeClr val="accent5">
                        <a:lumMod val="20000"/>
                        <a:lumOff val="80000"/>
                      </a:schemeClr>
                    </a:solidFill>
                  </a:tcPr>
                </a:tc>
                <a:tc>
                  <a:txBody>
                    <a:bodyPr/>
                    <a:lstStyle/>
                    <a:p>
                      <a:r>
                        <a:rPr lang="en-IN" sz="1600" b="1" dirty="0" smtClean="0">
                          <a:solidFill>
                            <a:schemeClr val="accent5">
                              <a:lumMod val="50000"/>
                            </a:schemeClr>
                          </a:solidFill>
                          <a:latin typeface="+mn-lt"/>
                        </a:rPr>
                        <a:t>200 Seat</a:t>
                      </a:r>
                      <a:r>
                        <a:rPr lang="en-IN" sz="1600" b="1" baseline="0" dirty="0" smtClean="0">
                          <a:solidFill>
                            <a:schemeClr val="accent5">
                              <a:lumMod val="50000"/>
                            </a:schemeClr>
                          </a:solidFill>
                          <a:latin typeface="+mn-lt"/>
                        </a:rPr>
                        <a:t> Capacity, AC Units, CCTV, LCD Projector, Audio Visual system, Wifi, Internet.</a:t>
                      </a:r>
                      <a:endParaRPr lang="en-IN" sz="1600" b="1" dirty="0">
                        <a:solidFill>
                          <a:schemeClr val="accent5">
                            <a:lumMod val="50000"/>
                          </a:schemeClr>
                        </a:solidFill>
                        <a:latin typeface="+mn-lt"/>
                      </a:endParaRPr>
                    </a:p>
                  </a:txBody>
                  <a:tcPr/>
                </a:tc>
                <a:extLst>
                  <a:ext uri="{0D108BD9-81ED-4DB2-BD59-A6C34878D82A}">
                    <a16:rowId xmlns:a16="http://schemas.microsoft.com/office/drawing/2014/main" xmlns="" val="10003"/>
                  </a:ext>
                </a:extLst>
              </a:tr>
              <a:tr h="418845">
                <a:tc>
                  <a:txBody>
                    <a:bodyPr/>
                    <a:lstStyle/>
                    <a:p>
                      <a:r>
                        <a:rPr lang="en-IN" sz="1600" b="1" dirty="0" smtClean="0"/>
                        <a:t>Faculty Rooms</a:t>
                      </a:r>
                      <a:endParaRPr lang="en-IN" sz="1600" b="1" dirty="0"/>
                    </a:p>
                  </a:txBody>
                  <a:tcPr>
                    <a:solidFill>
                      <a:schemeClr val="accent5">
                        <a:lumMod val="20000"/>
                        <a:lumOff val="80000"/>
                      </a:schemeClr>
                    </a:solidFill>
                  </a:tcPr>
                </a:tc>
                <a:tc>
                  <a:txBody>
                    <a:bodyPr/>
                    <a:lstStyle/>
                    <a:p>
                      <a:r>
                        <a:rPr lang="en-IN" sz="1600" b="1" dirty="0" smtClean="0">
                          <a:solidFill>
                            <a:srgbClr val="002060"/>
                          </a:solidFill>
                          <a:latin typeface="+mn-lt"/>
                        </a:rPr>
                        <a:t>11</a:t>
                      </a:r>
                      <a:endParaRPr lang="en-IN" sz="1600" b="1" dirty="0">
                        <a:solidFill>
                          <a:srgbClr val="002060"/>
                        </a:solidFill>
                        <a:latin typeface="+mn-lt"/>
                      </a:endParaRPr>
                    </a:p>
                  </a:txBody>
                  <a:tcPr/>
                </a:tc>
                <a:extLst>
                  <a:ext uri="{0D108BD9-81ED-4DB2-BD59-A6C34878D82A}">
                    <a16:rowId xmlns:a16="http://schemas.microsoft.com/office/drawing/2014/main" xmlns="" val="10005"/>
                  </a:ext>
                </a:extLst>
              </a:tr>
              <a:tr h="572310">
                <a:tc>
                  <a:txBody>
                    <a:bodyPr/>
                    <a:lstStyle/>
                    <a:p>
                      <a:r>
                        <a:rPr lang="en-IN" sz="1600" b="1" dirty="0" smtClean="0"/>
                        <a:t>Placements</a:t>
                      </a:r>
                      <a:endParaRPr lang="en-IN" sz="1600" b="1" dirty="0"/>
                    </a:p>
                  </a:txBody>
                  <a:tcPr>
                    <a:solidFill>
                      <a:schemeClr val="accent5">
                        <a:lumMod val="20000"/>
                        <a:lumOff val="80000"/>
                      </a:schemeClr>
                    </a:solidFill>
                  </a:tcPr>
                </a:tc>
                <a:tc>
                  <a:txBody>
                    <a:bodyPr/>
                    <a:lstStyle/>
                    <a:p>
                      <a:r>
                        <a:rPr lang="en-IN" sz="1600" b="1" dirty="0" smtClean="0">
                          <a:solidFill>
                            <a:srgbClr val="002060"/>
                          </a:solidFill>
                          <a:latin typeface="+mn-lt"/>
                        </a:rPr>
                        <a:t>Average of three years(2019-20,</a:t>
                      </a:r>
                      <a:r>
                        <a:rPr lang="en-IN" sz="1600" b="1" baseline="0" dirty="0" smtClean="0">
                          <a:solidFill>
                            <a:srgbClr val="002060"/>
                          </a:solidFill>
                          <a:latin typeface="+mn-lt"/>
                        </a:rPr>
                        <a:t> 2018-19, 2017-18) </a:t>
                      </a:r>
                      <a:r>
                        <a:rPr lang="en-IN" sz="1600" b="1" dirty="0" smtClean="0">
                          <a:solidFill>
                            <a:srgbClr val="002060"/>
                          </a:solidFill>
                          <a:latin typeface="+mn-lt"/>
                        </a:rPr>
                        <a:t>: 60%                           </a:t>
                      </a:r>
                      <a:endParaRPr lang="en-IN" sz="1600" b="1" dirty="0">
                        <a:solidFill>
                          <a:srgbClr val="002060"/>
                        </a:solidFill>
                        <a:latin typeface="+mn-lt"/>
                      </a:endParaRPr>
                    </a:p>
                  </a:txBody>
                  <a:tcPr/>
                </a:tc>
                <a:extLst>
                  <a:ext uri="{0D108BD9-81ED-4DB2-BD59-A6C34878D82A}">
                    <a16:rowId xmlns:a16="http://schemas.microsoft.com/office/drawing/2014/main" xmlns="" val="10006"/>
                  </a:ext>
                </a:extLst>
              </a:tr>
              <a:tr h="703443">
                <a:tc>
                  <a:txBody>
                    <a:bodyPr/>
                    <a:lstStyle/>
                    <a:p>
                      <a:r>
                        <a:rPr lang="en-IN" sz="1600" b="1" dirty="0" smtClean="0"/>
                        <a:t>Internet</a:t>
                      </a:r>
                      <a:r>
                        <a:rPr lang="en-IN" sz="1600" b="1" baseline="0" dirty="0" smtClean="0"/>
                        <a:t> </a:t>
                      </a:r>
                      <a:endParaRPr lang="en-IN" sz="1600" b="1" dirty="0"/>
                    </a:p>
                  </a:txBody>
                  <a:tcPr>
                    <a:solidFill>
                      <a:schemeClr val="accent5">
                        <a:lumMod val="20000"/>
                        <a:lumOff val="80000"/>
                      </a:schemeClr>
                    </a:solidFill>
                  </a:tcPr>
                </a:tc>
                <a:tc>
                  <a:txBody>
                    <a:bodyPr/>
                    <a:lstStyle/>
                    <a:p>
                      <a:r>
                        <a:rPr lang="en-IN" sz="1600" b="1" dirty="0" smtClean="0">
                          <a:solidFill>
                            <a:srgbClr val="002060"/>
                          </a:solidFill>
                          <a:latin typeface="+mn-lt"/>
                        </a:rPr>
                        <a:t>500</a:t>
                      </a:r>
                      <a:r>
                        <a:rPr lang="en-IN" sz="1600" b="1" baseline="0" dirty="0" smtClean="0">
                          <a:solidFill>
                            <a:srgbClr val="002060"/>
                          </a:solidFill>
                          <a:latin typeface="+mn-lt"/>
                        </a:rPr>
                        <a:t> MBPS with </a:t>
                      </a:r>
                      <a:r>
                        <a:rPr lang="en-IN" sz="1600" b="1" baseline="0" dirty="0" err="1" smtClean="0">
                          <a:solidFill>
                            <a:srgbClr val="002060"/>
                          </a:solidFill>
                          <a:latin typeface="+mn-lt"/>
                        </a:rPr>
                        <a:t>Wi-fi</a:t>
                      </a:r>
                      <a:r>
                        <a:rPr lang="en-IN" sz="1600" b="1" baseline="0" dirty="0" smtClean="0">
                          <a:solidFill>
                            <a:srgbClr val="002060"/>
                          </a:solidFill>
                          <a:latin typeface="+mn-lt"/>
                        </a:rPr>
                        <a:t> facility</a:t>
                      </a:r>
                      <a:endParaRPr lang="en-IN" sz="1600" b="1" dirty="0">
                        <a:solidFill>
                          <a:srgbClr val="002060"/>
                        </a:solidFill>
                        <a:latin typeface="+mn-lt"/>
                      </a:endParaRPr>
                    </a:p>
                  </a:txBody>
                  <a:tcPr/>
                </a:tc>
                <a:extLst>
                  <a:ext uri="{0D108BD9-81ED-4DB2-BD59-A6C34878D82A}">
                    <a16:rowId xmlns:a16="http://schemas.microsoft.com/office/drawing/2014/main" xmlns="" val="10007"/>
                  </a:ext>
                </a:extLst>
              </a:tr>
            </a:tbl>
          </a:graphicData>
        </a:graphic>
      </p:graphicFrame>
    </p:spTree>
    <p:extLst>
      <p:ext uri="{BB962C8B-B14F-4D97-AF65-F5344CB8AC3E}">
        <p14:creationId xmlns:p14="http://schemas.microsoft.com/office/powerpoint/2010/main" val="402501732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 y="0"/>
            <a:ext cx="1415442" cy="6858000"/>
          </a:xfrm>
          <a:prstGeom prst="rect">
            <a:avLst/>
          </a:prstGeom>
          <a:solidFill>
            <a:schemeClr val="accent4">
              <a:lumMod val="20000"/>
              <a:lumOff val="8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 name="Rectangle 4"/>
          <p:cNvSpPr/>
          <p:nvPr/>
        </p:nvSpPr>
        <p:spPr>
          <a:xfrm>
            <a:off x="1415442" y="6538586"/>
            <a:ext cx="9870510" cy="319414"/>
          </a:xfrm>
          <a:prstGeom prst="rect">
            <a:avLst/>
          </a:prstGeom>
          <a:solidFill>
            <a:schemeClr val="accent4">
              <a:lumMod val="20000"/>
              <a:lumOff val="8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C00000"/>
                </a:solidFill>
              </a:rPr>
              <a:t>Department of Electronics and Communication Engineering</a:t>
            </a:r>
            <a:endParaRPr lang="en-IN" b="1" dirty="0">
              <a:solidFill>
                <a:srgbClr val="C00000"/>
              </a:solidFill>
            </a:endParaRPr>
          </a:p>
        </p:txBody>
      </p:sp>
      <p:sp>
        <p:nvSpPr>
          <p:cNvPr id="6" name="Rectangle 5"/>
          <p:cNvSpPr/>
          <p:nvPr/>
        </p:nvSpPr>
        <p:spPr>
          <a:xfrm>
            <a:off x="1240077" y="0"/>
            <a:ext cx="175364" cy="6858000"/>
          </a:xfrm>
          <a:prstGeom prst="rect">
            <a:avLst/>
          </a:prstGeom>
          <a:solidFill>
            <a:srgbClr val="C0000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 name="Rounded Rectangle 6"/>
          <p:cNvSpPr/>
          <p:nvPr/>
        </p:nvSpPr>
        <p:spPr>
          <a:xfrm>
            <a:off x="11586575" y="6538586"/>
            <a:ext cx="488515" cy="319414"/>
          </a:xfrm>
          <a:prstGeom prst="roundRect">
            <a:avLst/>
          </a:prstGeom>
          <a:solidFill>
            <a:srgbClr val="C00000"/>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solidFill>
              </a:rPr>
              <a:t>49</a:t>
            </a:r>
            <a:endParaRPr lang="en-IN" dirty="0">
              <a:solidFill>
                <a:schemeClr val="bg1"/>
              </a:solidFill>
            </a:endParaRPr>
          </a:p>
        </p:txBody>
      </p:sp>
      <p:cxnSp>
        <p:nvCxnSpPr>
          <p:cNvPr id="11" name="Straight Connector 10"/>
          <p:cNvCxnSpPr/>
          <p:nvPr/>
        </p:nvCxnSpPr>
        <p:spPr>
          <a:xfrm flipV="1">
            <a:off x="1791222" y="759629"/>
            <a:ext cx="10039610" cy="12527"/>
          </a:xfrm>
          <a:prstGeom prst="line">
            <a:avLst/>
          </a:prstGeom>
          <a:ln w="38100"/>
        </p:spPr>
        <p:style>
          <a:lnRef idx="3">
            <a:schemeClr val="accent2"/>
          </a:lnRef>
          <a:fillRef idx="0">
            <a:schemeClr val="accent2"/>
          </a:fillRef>
          <a:effectRef idx="2">
            <a:schemeClr val="accent2"/>
          </a:effectRef>
          <a:fontRef idx="minor">
            <a:schemeClr val="tx1"/>
          </a:fontRef>
        </p:style>
      </p:cxnSp>
      <p:pic>
        <p:nvPicPr>
          <p:cNvPr id="21"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1033" y="116632"/>
            <a:ext cx="1026591" cy="960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ectangle 11"/>
          <p:cNvSpPr/>
          <p:nvPr/>
        </p:nvSpPr>
        <p:spPr>
          <a:xfrm>
            <a:off x="1791222" y="116632"/>
            <a:ext cx="10039610" cy="523220"/>
          </a:xfrm>
          <a:prstGeom prst="rect">
            <a:avLst/>
          </a:prstGeom>
        </p:spPr>
        <p:txBody>
          <a:bodyPr wrap="square">
            <a:spAutoFit/>
          </a:bodyPr>
          <a:lstStyle/>
          <a:p>
            <a:pPr algn="ctr"/>
            <a:r>
              <a:rPr lang="en-IN" sz="2800" b="1" dirty="0" smtClean="0">
                <a:solidFill>
                  <a:srgbClr val="002060"/>
                </a:solidFill>
                <a:latin typeface="Times New Roman" pitchFamily="18" charset="0"/>
                <a:cs typeface="Times New Roman" pitchFamily="18" charset="0"/>
              </a:rPr>
              <a:t>Criterion  -  Facilities and Technical Support</a:t>
            </a:r>
            <a:endParaRPr lang="en-IN" sz="2800" b="1" dirty="0">
              <a:solidFill>
                <a:srgbClr val="002060"/>
              </a:solidFill>
              <a:latin typeface="Times New Roman" pitchFamily="18" charset="0"/>
              <a:cs typeface="Times New Roman" pitchFamily="18" charset="0"/>
            </a:endParaRPr>
          </a:p>
        </p:txBody>
      </p:sp>
      <p:graphicFrame>
        <p:nvGraphicFramePr>
          <p:cNvPr id="17" name="Table 16"/>
          <p:cNvGraphicFramePr>
            <a:graphicFrameLocks noGrp="1"/>
          </p:cNvGraphicFramePr>
          <p:nvPr>
            <p:extLst>
              <p:ext uri="{D42A27DB-BD31-4B8C-83A1-F6EECF244321}">
                <p14:modId xmlns:p14="http://schemas.microsoft.com/office/powerpoint/2010/main" val="1711408957"/>
              </p:ext>
            </p:extLst>
          </p:nvPr>
        </p:nvGraphicFramePr>
        <p:xfrm>
          <a:off x="2326285" y="993552"/>
          <a:ext cx="2834858" cy="950573"/>
        </p:xfrm>
        <a:graphic>
          <a:graphicData uri="http://schemas.openxmlformats.org/drawingml/2006/table">
            <a:tbl>
              <a:tblPr firstRow="1" lastRow="1" bandRow="1">
                <a:tableStyleId>{F5AB1C69-6EDB-4FF4-983F-18BD219EF322}</a:tableStyleId>
              </a:tblPr>
              <a:tblGrid>
                <a:gridCol w="1915445">
                  <a:extLst>
                    <a:ext uri="{9D8B030D-6E8A-4147-A177-3AD203B41FA5}">
                      <a16:colId xmlns:a16="http://schemas.microsoft.com/office/drawing/2014/main" xmlns="" val="20000"/>
                    </a:ext>
                  </a:extLst>
                </a:gridCol>
                <a:gridCol w="919413">
                  <a:extLst>
                    <a:ext uri="{9D8B030D-6E8A-4147-A177-3AD203B41FA5}">
                      <a16:colId xmlns:a16="http://schemas.microsoft.com/office/drawing/2014/main" xmlns="" val="20001"/>
                    </a:ext>
                  </a:extLst>
                </a:gridCol>
              </a:tblGrid>
              <a:tr h="504056">
                <a:tc gridSpan="2">
                  <a:txBody>
                    <a:bodyPr/>
                    <a:lstStyle/>
                    <a:p>
                      <a:pPr algn="ctr"/>
                      <a:r>
                        <a:rPr lang="en-IN" sz="1800" dirty="0"/>
                        <a:t>Non-Teaching Staff</a:t>
                      </a:r>
                    </a:p>
                  </a:txBody>
                  <a:tcPr marL="84434" marR="84434" marT="42217" marB="42217" anchor="ctr">
                    <a:lnB w="38100" cmpd="sng">
                      <a:noFill/>
                    </a:lnB>
                  </a:tcPr>
                </a:tc>
                <a:tc hMerge="1">
                  <a:txBody>
                    <a:bodyPr/>
                    <a:lstStyle/>
                    <a:p>
                      <a:pPr algn="ctr"/>
                      <a:endParaRPr lang="en-IN" sz="1600" b="1" dirty="0">
                        <a:solidFill>
                          <a:srgbClr val="002060"/>
                        </a:solidFill>
                      </a:endParaRPr>
                    </a:p>
                  </a:txBody>
                  <a:tcPr anchor="ctr"/>
                </a:tc>
                <a:extLst>
                  <a:ext uri="{0D108BD9-81ED-4DB2-BD59-A6C34878D82A}">
                    <a16:rowId xmlns:a16="http://schemas.microsoft.com/office/drawing/2014/main" xmlns="" val="10000"/>
                  </a:ext>
                </a:extLst>
              </a:tr>
              <a:tr h="446517">
                <a:tc>
                  <a:txBody>
                    <a:bodyPr/>
                    <a:lstStyle/>
                    <a:p>
                      <a:pPr algn="l"/>
                      <a:r>
                        <a:rPr lang="en-US" sz="1800" dirty="0">
                          <a:solidFill>
                            <a:schemeClr val="tx1"/>
                          </a:solidFill>
                        </a:rPr>
                        <a:t>Foreman</a:t>
                      </a:r>
                      <a:endParaRPr lang="en-IN" sz="1800" dirty="0">
                        <a:solidFill>
                          <a:schemeClr val="tx1"/>
                        </a:solidFill>
                      </a:endParaRPr>
                    </a:p>
                  </a:txBody>
                  <a:tcPr marL="121778" marR="121778" marT="60889" marB="60889"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accent3">
                        <a:lumMod val="20000"/>
                        <a:lumOff val="80000"/>
                      </a:schemeClr>
                    </a:solidFill>
                  </a:tcPr>
                </a:tc>
                <a:tc>
                  <a:txBody>
                    <a:bodyPr/>
                    <a:lstStyle/>
                    <a:p>
                      <a:pPr algn="ctr"/>
                      <a:r>
                        <a:rPr lang="en-US" sz="1800" dirty="0">
                          <a:solidFill>
                            <a:schemeClr val="tx1"/>
                          </a:solidFill>
                        </a:rPr>
                        <a:t>01</a:t>
                      </a:r>
                      <a:endParaRPr lang="en-IN" sz="1800" b="1" dirty="0">
                        <a:solidFill>
                          <a:schemeClr val="tx1"/>
                        </a:solidFill>
                      </a:endParaRPr>
                    </a:p>
                  </a:txBody>
                  <a:tcPr marL="121778" marR="121778" marT="60889" marB="60889"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xmlns="" val="10001"/>
                  </a:ext>
                </a:extLst>
              </a:tr>
            </a:tbl>
          </a:graphicData>
        </a:graphic>
      </p:graphicFrame>
      <p:graphicFrame>
        <p:nvGraphicFramePr>
          <p:cNvPr id="18" name="Table 17"/>
          <p:cNvGraphicFramePr>
            <a:graphicFrameLocks noGrp="1"/>
          </p:cNvGraphicFramePr>
          <p:nvPr>
            <p:extLst>
              <p:ext uri="{D42A27DB-BD31-4B8C-83A1-F6EECF244321}">
                <p14:modId xmlns:p14="http://schemas.microsoft.com/office/powerpoint/2010/main" val="3854222476"/>
              </p:ext>
            </p:extLst>
          </p:nvPr>
        </p:nvGraphicFramePr>
        <p:xfrm>
          <a:off x="2345509" y="1987195"/>
          <a:ext cx="2834858" cy="518525"/>
        </p:xfrm>
        <a:graphic>
          <a:graphicData uri="http://schemas.openxmlformats.org/drawingml/2006/table">
            <a:tbl>
              <a:tblPr firstRow="1" lastRow="1" bandRow="1">
                <a:tableStyleId>{F5AB1C69-6EDB-4FF4-983F-18BD219EF322}</a:tableStyleId>
              </a:tblPr>
              <a:tblGrid>
                <a:gridCol w="1915445">
                  <a:extLst>
                    <a:ext uri="{9D8B030D-6E8A-4147-A177-3AD203B41FA5}">
                      <a16:colId xmlns:a16="http://schemas.microsoft.com/office/drawing/2014/main" xmlns="" val="20000"/>
                    </a:ext>
                  </a:extLst>
                </a:gridCol>
                <a:gridCol w="919413">
                  <a:extLst>
                    <a:ext uri="{9D8B030D-6E8A-4147-A177-3AD203B41FA5}">
                      <a16:colId xmlns:a16="http://schemas.microsoft.com/office/drawing/2014/main" xmlns="" val="20001"/>
                    </a:ext>
                  </a:extLst>
                </a:gridCol>
              </a:tblGrid>
              <a:tr h="518525">
                <a:tc>
                  <a:txBody>
                    <a:bodyPr/>
                    <a:lstStyle/>
                    <a:p>
                      <a:pPr algn="l"/>
                      <a:r>
                        <a:rPr lang="en-US" sz="1800" dirty="0">
                          <a:solidFill>
                            <a:schemeClr val="tx1"/>
                          </a:solidFill>
                        </a:rPr>
                        <a:t>Instructors</a:t>
                      </a:r>
                      <a:endParaRPr lang="en-IN" sz="1800" dirty="0">
                        <a:solidFill>
                          <a:schemeClr val="tx1"/>
                        </a:solidFill>
                      </a:endParaRPr>
                    </a:p>
                  </a:txBody>
                  <a:tcPr marL="121778" marR="121778" marT="60889" marB="60889" anchor="ctr">
                    <a:solidFill>
                      <a:srgbClr val="FFCCFF"/>
                    </a:solidFill>
                  </a:tcPr>
                </a:tc>
                <a:tc>
                  <a:txBody>
                    <a:bodyPr/>
                    <a:lstStyle/>
                    <a:p>
                      <a:pPr algn="ctr"/>
                      <a:r>
                        <a:rPr lang="en-US" sz="1800" dirty="0">
                          <a:solidFill>
                            <a:schemeClr val="tx1"/>
                          </a:solidFill>
                        </a:rPr>
                        <a:t>06</a:t>
                      </a:r>
                      <a:endParaRPr lang="en-IN" sz="1800" b="1" dirty="0">
                        <a:solidFill>
                          <a:schemeClr val="tx1"/>
                        </a:solidFill>
                      </a:endParaRPr>
                    </a:p>
                  </a:txBody>
                  <a:tcPr marL="121778" marR="121778" marT="60889" marB="60889" anchor="ctr">
                    <a:solidFill>
                      <a:srgbClr val="FFCCFF"/>
                    </a:solidFill>
                  </a:tcPr>
                </a:tc>
                <a:extLst>
                  <a:ext uri="{0D108BD9-81ED-4DB2-BD59-A6C34878D82A}">
                    <a16:rowId xmlns:a16="http://schemas.microsoft.com/office/drawing/2014/main" xmlns="" val="10000"/>
                  </a:ext>
                </a:extLst>
              </a:tr>
            </a:tbl>
          </a:graphicData>
        </a:graphic>
      </p:graphicFrame>
      <p:graphicFrame>
        <p:nvGraphicFramePr>
          <p:cNvPr id="19" name="Table 18"/>
          <p:cNvGraphicFramePr>
            <a:graphicFrameLocks noGrp="1"/>
          </p:cNvGraphicFramePr>
          <p:nvPr>
            <p:extLst>
              <p:ext uri="{D42A27DB-BD31-4B8C-83A1-F6EECF244321}">
                <p14:modId xmlns:p14="http://schemas.microsoft.com/office/powerpoint/2010/main" val="3363198473"/>
              </p:ext>
            </p:extLst>
          </p:nvPr>
        </p:nvGraphicFramePr>
        <p:xfrm>
          <a:off x="2326285" y="2505720"/>
          <a:ext cx="2834858" cy="446517"/>
        </p:xfrm>
        <a:graphic>
          <a:graphicData uri="http://schemas.openxmlformats.org/drawingml/2006/table">
            <a:tbl>
              <a:tblPr firstRow="1" lastRow="1" bandRow="1">
                <a:tableStyleId>{F5AB1C69-6EDB-4FF4-983F-18BD219EF322}</a:tableStyleId>
              </a:tblPr>
              <a:tblGrid>
                <a:gridCol w="1915445">
                  <a:extLst>
                    <a:ext uri="{9D8B030D-6E8A-4147-A177-3AD203B41FA5}">
                      <a16:colId xmlns:a16="http://schemas.microsoft.com/office/drawing/2014/main" xmlns="" val="20000"/>
                    </a:ext>
                  </a:extLst>
                </a:gridCol>
                <a:gridCol w="919413">
                  <a:extLst>
                    <a:ext uri="{9D8B030D-6E8A-4147-A177-3AD203B41FA5}">
                      <a16:colId xmlns:a16="http://schemas.microsoft.com/office/drawing/2014/main" xmlns="" val="20001"/>
                    </a:ext>
                  </a:extLst>
                </a:gridCol>
              </a:tblGrid>
              <a:tr h="446517">
                <a:tc>
                  <a:txBody>
                    <a:bodyPr/>
                    <a:lstStyle/>
                    <a:p>
                      <a:pPr algn="l"/>
                      <a:r>
                        <a:rPr lang="en-US" sz="1800" dirty="0">
                          <a:solidFill>
                            <a:schemeClr val="tx1"/>
                          </a:solidFill>
                        </a:rPr>
                        <a:t>Asst. Instructors</a:t>
                      </a:r>
                      <a:endParaRPr lang="en-IN" sz="1800" dirty="0">
                        <a:solidFill>
                          <a:schemeClr val="tx1"/>
                        </a:solidFill>
                      </a:endParaRPr>
                    </a:p>
                  </a:txBody>
                  <a:tcPr marL="121778" marR="121778" marT="60889" marB="60889" anchor="ctr">
                    <a:solidFill>
                      <a:srgbClr val="CCCCFF"/>
                    </a:solidFill>
                  </a:tcPr>
                </a:tc>
                <a:tc>
                  <a:txBody>
                    <a:bodyPr/>
                    <a:lstStyle/>
                    <a:p>
                      <a:pPr algn="ctr"/>
                      <a:r>
                        <a:rPr lang="en-US" sz="1800" dirty="0">
                          <a:solidFill>
                            <a:schemeClr val="tx1"/>
                          </a:solidFill>
                        </a:rPr>
                        <a:t>02</a:t>
                      </a:r>
                      <a:endParaRPr lang="en-IN" sz="1800" b="1" dirty="0">
                        <a:solidFill>
                          <a:schemeClr val="tx1"/>
                        </a:solidFill>
                      </a:endParaRPr>
                    </a:p>
                  </a:txBody>
                  <a:tcPr marL="121778" marR="121778" marT="60889" marB="60889" anchor="ctr">
                    <a:solidFill>
                      <a:srgbClr val="CCCCFF"/>
                    </a:solidFill>
                  </a:tcPr>
                </a:tc>
                <a:extLst>
                  <a:ext uri="{0D108BD9-81ED-4DB2-BD59-A6C34878D82A}">
                    <a16:rowId xmlns:a16="http://schemas.microsoft.com/office/drawing/2014/main" xmlns="" val="10000"/>
                  </a:ext>
                </a:extLst>
              </a:tr>
            </a:tbl>
          </a:graphicData>
        </a:graphic>
      </p:graphicFrame>
      <p:graphicFrame>
        <p:nvGraphicFramePr>
          <p:cNvPr id="20" name="Table 19"/>
          <p:cNvGraphicFramePr>
            <a:graphicFrameLocks noGrp="1"/>
          </p:cNvGraphicFramePr>
          <p:nvPr>
            <p:extLst>
              <p:ext uri="{D42A27DB-BD31-4B8C-83A1-F6EECF244321}">
                <p14:modId xmlns:p14="http://schemas.microsoft.com/office/powerpoint/2010/main" val="145495834"/>
              </p:ext>
            </p:extLst>
          </p:nvPr>
        </p:nvGraphicFramePr>
        <p:xfrm>
          <a:off x="2326285" y="3225800"/>
          <a:ext cx="2834858" cy="1339551"/>
        </p:xfrm>
        <a:graphic>
          <a:graphicData uri="http://schemas.openxmlformats.org/drawingml/2006/table">
            <a:tbl>
              <a:tblPr firstRow="1" lastRow="1" bandRow="1">
                <a:tableStyleId>{F5AB1C69-6EDB-4FF4-983F-18BD219EF322}</a:tableStyleId>
              </a:tblPr>
              <a:tblGrid>
                <a:gridCol w="1915445">
                  <a:extLst>
                    <a:ext uri="{9D8B030D-6E8A-4147-A177-3AD203B41FA5}">
                      <a16:colId xmlns:a16="http://schemas.microsoft.com/office/drawing/2014/main" xmlns="" val="20000"/>
                    </a:ext>
                  </a:extLst>
                </a:gridCol>
                <a:gridCol w="919413">
                  <a:extLst>
                    <a:ext uri="{9D8B030D-6E8A-4147-A177-3AD203B41FA5}">
                      <a16:colId xmlns:a16="http://schemas.microsoft.com/office/drawing/2014/main" xmlns="" val="20001"/>
                    </a:ext>
                  </a:extLst>
                </a:gridCol>
              </a:tblGrid>
              <a:tr h="446517">
                <a:tc>
                  <a:txBody>
                    <a:bodyPr/>
                    <a:lstStyle/>
                    <a:p>
                      <a:pPr algn="l"/>
                      <a:r>
                        <a:rPr lang="en-US" sz="1800" dirty="0">
                          <a:solidFill>
                            <a:schemeClr val="tx1"/>
                          </a:solidFill>
                        </a:rPr>
                        <a:t>Attender</a:t>
                      </a:r>
                      <a:endParaRPr lang="en-IN" sz="1800" b="1" dirty="0">
                        <a:solidFill>
                          <a:schemeClr val="tx1"/>
                        </a:solidFill>
                      </a:endParaRPr>
                    </a:p>
                  </a:txBody>
                  <a:tcPr marL="121778" marR="121778" marT="60889" marB="60889" anchor="ctr">
                    <a:solidFill>
                      <a:schemeClr val="accent6">
                        <a:lumMod val="40000"/>
                        <a:lumOff val="60000"/>
                      </a:schemeClr>
                    </a:solidFill>
                  </a:tcPr>
                </a:tc>
                <a:tc>
                  <a:txBody>
                    <a:bodyPr/>
                    <a:lstStyle/>
                    <a:p>
                      <a:pPr algn="ctr"/>
                      <a:r>
                        <a:rPr lang="en-US" sz="1800" dirty="0">
                          <a:solidFill>
                            <a:schemeClr val="tx1"/>
                          </a:solidFill>
                        </a:rPr>
                        <a:t>01</a:t>
                      </a:r>
                      <a:endParaRPr lang="en-IN" sz="1800" b="1" dirty="0">
                        <a:solidFill>
                          <a:schemeClr val="tx1"/>
                        </a:solidFill>
                      </a:endParaRPr>
                    </a:p>
                  </a:txBody>
                  <a:tcPr marL="121778" marR="121778" marT="60889" marB="60889" anchor="ctr">
                    <a:solidFill>
                      <a:schemeClr val="accent6">
                        <a:lumMod val="40000"/>
                        <a:lumOff val="60000"/>
                      </a:schemeClr>
                    </a:solidFill>
                  </a:tcPr>
                </a:tc>
                <a:extLst>
                  <a:ext uri="{0D108BD9-81ED-4DB2-BD59-A6C34878D82A}">
                    <a16:rowId xmlns:a16="http://schemas.microsoft.com/office/drawing/2014/main" xmlns="" val="10000"/>
                  </a:ext>
                </a:extLst>
              </a:tr>
              <a:tr h="446517">
                <a:tc>
                  <a:txBody>
                    <a:bodyPr/>
                    <a:lstStyle/>
                    <a:p>
                      <a:pPr algn="l"/>
                      <a:r>
                        <a:rPr lang="en-US" sz="1800" dirty="0">
                          <a:solidFill>
                            <a:schemeClr val="tx1"/>
                          </a:solidFill>
                        </a:rPr>
                        <a:t>Peon</a:t>
                      </a:r>
                      <a:endParaRPr lang="en-IN" sz="1800" b="1" dirty="0">
                        <a:solidFill>
                          <a:schemeClr val="tx1"/>
                        </a:solidFill>
                      </a:endParaRPr>
                    </a:p>
                  </a:txBody>
                  <a:tcPr marL="121778" marR="121778" marT="60889" marB="60889" anchor="ctr"/>
                </a:tc>
                <a:tc>
                  <a:txBody>
                    <a:bodyPr/>
                    <a:lstStyle/>
                    <a:p>
                      <a:pPr algn="ctr"/>
                      <a:r>
                        <a:rPr lang="en-US" sz="1800" dirty="0">
                          <a:solidFill>
                            <a:schemeClr val="tx1"/>
                          </a:solidFill>
                        </a:rPr>
                        <a:t>02</a:t>
                      </a:r>
                      <a:endParaRPr lang="en-IN" sz="1800" b="1" dirty="0">
                        <a:solidFill>
                          <a:schemeClr val="tx1"/>
                        </a:solidFill>
                      </a:endParaRPr>
                    </a:p>
                  </a:txBody>
                  <a:tcPr marL="121778" marR="121778" marT="60889" marB="60889" anchor="ctr"/>
                </a:tc>
                <a:extLst>
                  <a:ext uri="{0D108BD9-81ED-4DB2-BD59-A6C34878D82A}">
                    <a16:rowId xmlns:a16="http://schemas.microsoft.com/office/drawing/2014/main" xmlns="" val="10001"/>
                  </a:ext>
                </a:extLst>
              </a:tr>
              <a:tr h="446517">
                <a:tc>
                  <a:txBody>
                    <a:bodyPr/>
                    <a:lstStyle/>
                    <a:p>
                      <a:pPr algn="l"/>
                      <a:r>
                        <a:rPr lang="en-US" sz="1800" dirty="0">
                          <a:solidFill>
                            <a:schemeClr val="tx1"/>
                          </a:solidFill>
                        </a:rPr>
                        <a:t>Total</a:t>
                      </a:r>
                      <a:endParaRPr lang="en-IN" sz="1800" b="1" dirty="0">
                        <a:solidFill>
                          <a:schemeClr val="tx1"/>
                        </a:solidFill>
                      </a:endParaRPr>
                    </a:p>
                  </a:txBody>
                  <a:tcPr marL="121778" marR="121778" marT="60889" marB="60889" anchor="ctr">
                    <a:solidFill>
                      <a:srgbClr val="FF9966"/>
                    </a:solidFill>
                  </a:tcPr>
                </a:tc>
                <a:tc>
                  <a:txBody>
                    <a:bodyPr/>
                    <a:lstStyle/>
                    <a:p>
                      <a:pPr algn="ctr"/>
                      <a:r>
                        <a:rPr lang="en-US" sz="1800" dirty="0">
                          <a:solidFill>
                            <a:schemeClr val="tx1"/>
                          </a:solidFill>
                        </a:rPr>
                        <a:t>12</a:t>
                      </a:r>
                      <a:endParaRPr lang="en-IN" sz="1800" b="1" dirty="0">
                        <a:solidFill>
                          <a:schemeClr val="tx1"/>
                        </a:solidFill>
                      </a:endParaRPr>
                    </a:p>
                  </a:txBody>
                  <a:tcPr marL="121778" marR="121778" marT="60889" marB="60889" anchor="ctr">
                    <a:solidFill>
                      <a:srgbClr val="FF9966"/>
                    </a:solidFill>
                  </a:tcPr>
                </a:tc>
                <a:extLst>
                  <a:ext uri="{0D108BD9-81ED-4DB2-BD59-A6C34878D82A}">
                    <a16:rowId xmlns:a16="http://schemas.microsoft.com/office/drawing/2014/main" xmlns="" val="10002"/>
                  </a:ext>
                </a:extLst>
              </a:tr>
            </a:tbl>
          </a:graphicData>
        </a:graphic>
      </p:graphicFrame>
      <p:graphicFrame>
        <p:nvGraphicFramePr>
          <p:cNvPr id="22" name="Table 21"/>
          <p:cNvGraphicFramePr>
            <a:graphicFrameLocks noGrp="1"/>
          </p:cNvGraphicFramePr>
          <p:nvPr>
            <p:extLst>
              <p:ext uri="{D42A27DB-BD31-4B8C-83A1-F6EECF244321}">
                <p14:modId xmlns:p14="http://schemas.microsoft.com/office/powerpoint/2010/main" val="2309598319"/>
              </p:ext>
            </p:extLst>
          </p:nvPr>
        </p:nvGraphicFramePr>
        <p:xfrm>
          <a:off x="2291904" y="4653301"/>
          <a:ext cx="2911476" cy="1341120"/>
        </p:xfrm>
        <a:graphic>
          <a:graphicData uri="http://schemas.openxmlformats.org/drawingml/2006/table">
            <a:tbl>
              <a:tblPr firstRow="1" bandRow="1">
                <a:effectLst>
                  <a:outerShdw blurRad="63500" sx="102000" sy="102000" algn="ctr" rotWithShape="0">
                    <a:prstClr val="black">
                      <a:alpha val="40000"/>
                    </a:prstClr>
                  </a:outerShdw>
                </a:effectLst>
                <a:tableStyleId>{5940675A-B579-460E-94D1-54222C63F5DA}</a:tableStyleId>
              </a:tblPr>
              <a:tblGrid>
                <a:gridCol w="1532356">
                  <a:extLst>
                    <a:ext uri="{9D8B030D-6E8A-4147-A177-3AD203B41FA5}">
                      <a16:colId xmlns:a16="http://schemas.microsoft.com/office/drawing/2014/main" xmlns="" val="20000"/>
                    </a:ext>
                  </a:extLst>
                </a:gridCol>
                <a:gridCol w="1379120">
                  <a:extLst>
                    <a:ext uri="{9D8B030D-6E8A-4147-A177-3AD203B41FA5}">
                      <a16:colId xmlns:a16="http://schemas.microsoft.com/office/drawing/2014/main" xmlns="" val="20001"/>
                    </a:ext>
                  </a:extLst>
                </a:gridCol>
              </a:tblGrid>
              <a:tr h="316225">
                <a:tc>
                  <a:txBody>
                    <a:bodyPr/>
                    <a:lstStyle/>
                    <a:p>
                      <a:pPr algn="ctr"/>
                      <a:r>
                        <a:rPr lang="en-US" sz="1600" b="1" dirty="0"/>
                        <a:t>Qualification</a:t>
                      </a:r>
                      <a:endParaRPr lang="en-IN" sz="1600" b="1" dirty="0"/>
                    </a:p>
                  </a:txBody>
                  <a:tcPr>
                    <a:solidFill>
                      <a:schemeClr val="accent6">
                        <a:lumMod val="20000"/>
                        <a:lumOff val="80000"/>
                      </a:schemeClr>
                    </a:solidFill>
                  </a:tcPr>
                </a:tc>
                <a:tc>
                  <a:txBody>
                    <a:bodyPr/>
                    <a:lstStyle/>
                    <a:p>
                      <a:pPr algn="ctr"/>
                      <a:r>
                        <a:rPr lang="en-US" sz="1600" b="1" dirty="0"/>
                        <a:t>Total in No.</a:t>
                      </a:r>
                      <a:endParaRPr lang="en-IN" sz="1600" b="1" dirty="0"/>
                    </a:p>
                  </a:txBody>
                  <a:tcPr>
                    <a:solidFill>
                      <a:schemeClr val="accent6">
                        <a:lumMod val="20000"/>
                        <a:lumOff val="80000"/>
                      </a:schemeClr>
                    </a:solidFill>
                  </a:tcPr>
                </a:tc>
                <a:extLst>
                  <a:ext uri="{0D108BD9-81ED-4DB2-BD59-A6C34878D82A}">
                    <a16:rowId xmlns:a16="http://schemas.microsoft.com/office/drawing/2014/main" xmlns="" val="10000"/>
                  </a:ext>
                </a:extLst>
              </a:tr>
              <a:tr h="316225">
                <a:tc>
                  <a:txBody>
                    <a:bodyPr/>
                    <a:lstStyle/>
                    <a:p>
                      <a:pPr algn="ctr"/>
                      <a:r>
                        <a:rPr lang="en-US" sz="1600" b="1" dirty="0"/>
                        <a:t>B.E</a:t>
                      </a:r>
                      <a:endParaRPr lang="en-IN" sz="1600" b="1" dirty="0"/>
                    </a:p>
                  </a:txBody>
                  <a:tcPr>
                    <a:solidFill>
                      <a:schemeClr val="bg1">
                        <a:lumMod val="95000"/>
                      </a:schemeClr>
                    </a:solidFill>
                  </a:tcPr>
                </a:tc>
                <a:tc>
                  <a:txBody>
                    <a:bodyPr/>
                    <a:lstStyle/>
                    <a:p>
                      <a:pPr algn="ctr"/>
                      <a:r>
                        <a:rPr lang="en-US" sz="1600" b="1" dirty="0"/>
                        <a:t>2</a:t>
                      </a:r>
                      <a:endParaRPr lang="en-IN" sz="1600" b="1" dirty="0"/>
                    </a:p>
                  </a:txBody>
                  <a:tcPr>
                    <a:solidFill>
                      <a:schemeClr val="bg1">
                        <a:lumMod val="95000"/>
                      </a:schemeClr>
                    </a:solidFill>
                  </a:tcPr>
                </a:tc>
                <a:extLst>
                  <a:ext uri="{0D108BD9-81ED-4DB2-BD59-A6C34878D82A}">
                    <a16:rowId xmlns:a16="http://schemas.microsoft.com/office/drawing/2014/main" xmlns="" val="10001"/>
                  </a:ext>
                </a:extLst>
              </a:tr>
              <a:tr h="316225">
                <a:tc>
                  <a:txBody>
                    <a:bodyPr/>
                    <a:lstStyle/>
                    <a:p>
                      <a:pPr algn="ctr"/>
                      <a:r>
                        <a:rPr lang="en-US" sz="1600" b="1" dirty="0"/>
                        <a:t>Diploma</a:t>
                      </a:r>
                      <a:endParaRPr lang="en-IN" sz="1600" b="1" dirty="0"/>
                    </a:p>
                  </a:txBody>
                  <a:tcPr>
                    <a:solidFill>
                      <a:schemeClr val="bg1">
                        <a:lumMod val="95000"/>
                      </a:schemeClr>
                    </a:solidFill>
                  </a:tcPr>
                </a:tc>
                <a:tc>
                  <a:txBody>
                    <a:bodyPr/>
                    <a:lstStyle/>
                    <a:p>
                      <a:pPr algn="ctr"/>
                      <a:r>
                        <a:rPr lang="en-US" sz="1600" b="1" dirty="0"/>
                        <a:t>5</a:t>
                      </a:r>
                      <a:endParaRPr lang="en-IN" sz="1600" b="1" dirty="0"/>
                    </a:p>
                  </a:txBody>
                  <a:tcPr>
                    <a:solidFill>
                      <a:schemeClr val="bg1">
                        <a:lumMod val="95000"/>
                      </a:schemeClr>
                    </a:solidFill>
                  </a:tcPr>
                </a:tc>
                <a:extLst>
                  <a:ext uri="{0D108BD9-81ED-4DB2-BD59-A6C34878D82A}">
                    <a16:rowId xmlns:a16="http://schemas.microsoft.com/office/drawing/2014/main" xmlns="" val="10002"/>
                  </a:ext>
                </a:extLst>
              </a:tr>
              <a:tr h="316225">
                <a:tc>
                  <a:txBody>
                    <a:bodyPr/>
                    <a:lstStyle/>
                    <a:p>
                      <a:pPr algn="ctr"/>
                      <a:r>
                        <a:rPr lang="en-US" sz="1600" b="1" dirty="0"/>
                        <a:t>SSLC &amp; ITI</a:t>
                      </a:r>
                      <a:endParaRPr lang="en-IN" sz="1600" b="1" dirty="0"/>
                    </a:p>
                  </a:txBody>
                  <a:tcPr>
                    <a:solidFill>
                      <a:schemeClr val="bg1">
                        <a:lumMod val="95000"/>
                      </a:schemeClr>
                    </a:solidFill>
                  </a:tcPr>
                </a:tc>
                <a:tc>
                  <a:txBody>
                    <a:bodyPr/>
                    <a:lstStyle/>
                    <a:p>
                      <a:pPr algn="ctr"/>
                      <a:r>
                        <a:rPr lang="en-US" sz="1600" b="1" dirty="0"/>
                        <a:t>3</a:t>
                      </a:r>
                      <a:endParaRPr lang="en-IN" sz="1600" b="1" dirty="0"/>
                    </a:p>
                  </a:txBody>
                  <a:tcPr>
                    <a:solidFill>
                      <a:schemeClr val="bg1">
                        <a:lumMod val="95000"/>
                      </a:schemeClr>
                    </a:solidFill>
                  </a:tcPr>
                </a:tc>
                <a:extLst>
                  <a:ext uri="{0D108BD9-81ED-4DB2-BD59-A6C34878D82A}">
                    <a16:rowId xmlns:a16="http://schemas.microsoft.com/office/drawing/2014/main" xmlns="" val="10003"/>
                  </a:ext>
                </a:extLst>
              </a:tr>
            </a:tbl>
          </a:graphicData>
        </a:graphic>
      </p:graphicFrame>
      <p:graphicFrame>
        <p:nvGraphicFramePr>
          <p:cNvPr id="23" name="Table 22"/>
          <p:cNvGraphicFramePr>
            <a:graphicFrameLocks noGrp="1"/>
          </p:cNvGraphicFramePr>
          <p:nvPr>
            <p:extLst>
              <p:ext uri="{D42A27DB-BD31-4B8C-83A1-F6EECF244321}">
                <p14:modId xmlns:p14="http://schemas.microsoft.com/office/powerpoint/2010/main" val="1730141517"/>
              </p:ext>
            </p:extLst>
          </p:nvPr>
        </p:nvGraphicFramePr>
        <p:xfrm>
          <a:off x="5227299" y="993552"/>
          <a:ext cx="6359277" cy="4844136"/>
        </p:xfrm>
        <a:graphic>
          <a:graphicData uri="http://schemas.openxmlformats.org/drawingml/2006/table">
            <a:tbl>
              <a:tblPr firstRow="1" firstCol="1" bandRow="1">
                <a:tableStyleId>{F5AB1C69-6EDB-4FF4-983F-18BD219EF322}</a:tableStyleId>
              </a:tblPr>
              <a:tblGrid>
                <a:gridCol w="719071">
                  <a:extLst>
                    <a:ext uri="{9D8B030D-6E8A-4147-A177-3AD203B41FA5}">
                      <a16:colId xmlns:a16="http://schemas.microsoft.com/office/drawing/2014/main" xmlns="" val="20000"/>
                    </a:ext>
                  </a:extLst>
                </a:gridCol>
                <a:gridCol w="2652112">
                  <a:extLst>
                    <a:ext uri="{9D8B030D-6E8A-4147-A177-3AD203B41FA5}">
                      <a16:colId xmlns:a16="http://schemas.microsoft.com/office/drawing/2014/main" xmlns="" val="20001"/>
                    </a:ext>
                  </a:extLst>
                </a:gridCol>
                <a:gridCol w="1532356">
                  <a:extLst>
                    <a:ext uri="{9D8B030D-6E8A-4147-A177-3AD203B41FA5}">
                      <a16:colId xmlns:a16="http://schemas.microsoft.com/office/drawing/2014/main" xmlns="" val="20002"/>
                    </a:ext>
                  </a:extLst>
                </a:gridCol>
                <a:gridCol w="1455738">
                  <a:extLst>
                    <a:ext uri="{9D8B030D-6E8A-4147-A177-3AD203B41FA5}">
                      <a16:colId xmlns:a16="http://schemas.microsoft.com/office/drawing/2014/main" xmlns="" val="20003"/>
                    </a:ext>
                  </a:extLst>
                </a:gridCol>
              </a:tblGrid>
              <a:tr h="371096">
                <a:tc>
                  <a:txBody>
                    <a:bodyPr/>
                    <a:lstStyle/>
                    <a:p>
                      <a:pPr algn="ctr">
                        <a:lnSpc>
                          <a:spcPct val="150000"/>
                        </a:lnSpc>
                        <a:spcAft>
                          <a:spcPts val="0"/>
                        </a:spcAft>
                      </a:pPr>
                      <a:r>
                        <a:rPr lang="en-IN" sz="1600" dirty="0" err="1">
                          <a:effectLst/>
                        </a:rPr>
                        <a:t>Sl.No</a:t>
                      </a:r>
                      <a:endParaRPr lang="en-IN" sz="1600" dirty="0">
                        <a:effectLst/>
                        <a:latin typeface="Calibri" panose="020F0502020204030204" pitchFamily="34" charset="0"/>
                        <a:ea typeface="Calibri" panose="020F0502020204030204" pitchFamily="34" charset="0"/>
                        <a:cs typeface="Tunga"/>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50000"/>
                        </a:lnSpc>
                        <a:spcAft>
                          <a:spcPts val="0"/>
                        </a:spcAft>
                      </a:pPr>
                      <a:r>
                        <a:rPr lang="en-IN" sz="1600" dirty="0">
                          <a:effectLst/>
                        </a:rPr>
                        <a:t>Staff Name</a:t>
                      </a:r>
                      <a:endParaRPr lang="en-IN" sz="1600" dirty="0">
                        <a:effectLst/>
                        <a:latin typeface="Calibri" panose="020F0502020204030204" pitchFamily="34" charset="0"/>
                        <a:ea typeface="Calibri" panose="020F0502020204030204" pitchFamily="34" charset="0"/>
                        <a:cs typeface="Tunga"/>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50000"/>
                        </a:lnSpc>
                        <a:spcAft>
                          <a:spcPts val="0"/>
                        </a:spcAft>
                      </a:pPr>
                      <a:r>
                        <a:rPr lang="en-IN" sz="1600" dirty="0">
                          <a:effectLst/>
                        </a:rPr>
                        <a:t>Qualification</a:t>
                      </a:r>
                      <a:endParaRPr lang="en-IN" sz="1600" dirty="0">
                        <a:effectLst/>
                        <a:latin typeface="Calibri" panose="020F0502020204030204" pitchFamily="34" charset="0"/>
                        <a:ea typeface="Calibri" panose="020F0502020204030204" pitchFamily="34" charset="0"/>
                        <a:cs typeface="Tunga"/>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50000"/>
                        </a:lnSpc>
                        <a:spcAft>
                          <a:spcPts val="0"/>
                        </a:spcAft>
                      </a:pPr>
                      <a:r>
                        <a:rPr lang="en-IN" sz="1600" dirty="0">
                          <a:effectLst/>
                        </a:rPr>
                        <a:t>Designation</a:t>
                      </a:r>
                      <a:endParaRPr lang="en-IN" sz="1600" dirty="0">
                        <a:effectLst/>
                        <a:latin typeface="Calibri" panose="020F0502020204030204" pitchFamily="34" charset="0"/>
                        <a:ea typeface="Calibri" panose="020F0502020204030204" pitchFamily="34" charset="0"/>
                        <a:cs typeface="Tunga"/>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000"/>
                  </a:ext>
                </a:extLst>
              </a:tr>
              <a:tr h="371096">
                <a:tc>
                  <a:txBody>
                    <a:bodyPr/>
                    <a:lstStyle/>
                    <a:p>
                      <a:pPr algn="ctr">
                        <a:lnSpc>
                          <a:spcPct val="150000"/>
                        </a:lnSpc>
                        <a:spcAft>
                          <a:spcPts val="0"/>
                        </a:spcAft>
                      </a:pPr>
                      <a:r>
                        <a:rPr lang="en-IN" sz="1600" b="0" dirty="0">
                          <a:solidFill>
                            <a:schemeClr val="tx1">
                              <a:lumMod val="95000"/>
                              <a:lumOff val="5000"/>
                            </a:schemeClr>
                          </a:solidFill>
                          <a:effectLst/>
                        </a:rPr>
                        <a:t>1</a:t>
                      </a:r>
                      <a:endParaRPr lang="en-IN" sz="1600" b="0" dirty="0">
                        <a:solidFill>
                          <a:schemeClr val="tx1">
                            <a:lumMod val="95000"/>
                            <a:lumOff val="5000"/>
                          </a:schemeClr>
                        </a:solidFill>
                        <a:effectLst/>
                        <a:latin typeface="Calibri" panose="020F0502020204030204" pitchFamily="34" charset="0"/>
                        <a:ea typeface="Calibri" panose="020F0502020204030204" pitchFamily="34" charset="0"/>
                        <a:cs typeface="Tunga"/>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nSpc>
                          <a:spcPct val="150000"/>
                        </a:lnSpc>
                        <a:spcAft>
                          <a:spcPts val="0"/>
                        </a:spcAft>
                      </a:pPr>
                      <a:r>
                        <a:rPr lang="en-IN" sz="1600" b="0" dirty="0" err="1">
                          <a:solidFill>
                            <a:schemeClr val="tx1">
                              <a:lumMod val="95000"/>
                              <a:lumOff val="5000"/>
                            </a:schemeClr>
                          </a:solidFill>
                          <a:effectLst/>
                        </a:rPr>
                        <a:t>Mr.</a:t>
                      </a:r>
                      <a:r>
                        <a:rPr lang="en-IN" sz="1600" b="0" dirty="0">
                          <a:solidFill>
                            <a:schemeClr val="tx1">
                              <a:lumMod val="95000"/>
                              <a:lumOff val="5000"/>
                            </a:schemeClr>
                          </a:solidFill>
                          <a:effectLst/>
                        </a:rPr>
                        <a:t> </a:t>
                      </a:r>
                      <a:r>
                        <a:rPr lang="en-IN" sz="1600" b="0" dirty="0" err="1">
                          <a:solidFill>
                            <a:schemeClr val="tx1">
                              <a:lumMod val="95000"/>
                              <a:lumOff val="5000"/>
                            </a:schemeClr>
                          </a:solidFill>
                          <a:effectLst/>
                        </a:rPr>
                        <a:t>Sathish</a:t>
                      </a:r>
                      <a:r>
                        <a:rPr lang="en-IN" sz="1600" b="0" dirty="0">
                          <a:solidFill>
                            <a:schemeClr val="tx1">
                              <a:lumMod val="95000"/>
                              <a:lumOff val="5000"/>
                            </a:schemeClr>
                          </a:solidFill>
                          <a:effectLst/>
                        </a:rPr>
                        <a:t> S N</a:t>
                      </a:r>
                      <a:endParaRPr lang="en-IN" sz="1600" b="0" dirty="0">
                        <a:solidFill>
                          <a:schemeClr val="tx1">
                            <a:lumMod val="95000"/>
                            <a:lumOff val="5000"/>
                          </a:schemeClr>
                        </a:solidFill>
                        <a:effectLst/>
                        <a:latin typeface="Calibri" panose="020F0502020204030204" pitchFamily="34" charset="0"/>
                        <a:ea typeface="Calibri" panose="020F0502020204030204" pitchFamily="34" charset="0"/>
                        <a:cs typeface="Tunga"/>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nSpc>
                          <a:spcPct val="150000"/>
                        </a:lnSpc>
                        <a:spcAft>
                          <a:spcPts val="0"/>
                        </a:spcAft>
                      </a:pPr>
                      <a:r>
                        <a:rPr lang="en-IN" sz="1600" b="0" dirty="0">
                          <a:solidFill>
                            <a:schemeClr val="tx1">
                              <a:lumMod val="95000"/>
                              <a:lumOff val="5000"/>
                            </a:schemeClr>
                          </a:solidFill>
                          <a:effectLst/>
                        </a:rPr>
                        <a:t>B.E.,</a:t>
                      </a:r>
                      <a:endParaRPr lang="en-IN" sz="1600" b="0" dirty="0">
                        <a:solidFill>
                          <a:schemeClr val="tx1">
                            <a:lumMod val="95000"/>
                            <a:lumOff val="5000"/>
                          </a:schemeClr>
                        </a:solidFill>
                        <a:effectLst/>
                        <a:latin typeface="Calibri" panose="020F0502020204030204" pitchFamily="34" charset="0"/>
                        <a:ea typeface="Calibri" panose="020F0502020204030204" pitchFamily="34" charset="0"/>
                        <a:cs typeface="Tunga"/>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nSpc>
                          <a:spcPct val="150000"/>
                        </a:lnSpc>
                        <a:spcAft>
                          <a:spcPts val="0"/>
                        </a:spcAft>
                      </a:pPr>
                      <a:r>
                        <a:rPr lang="en-IN" sz="1600" b="0" dirty="0">
                          <a:solidFill>
                            <a:schemeClr val="tx1">
                              <a:lumMod val="95000"/>
                              <a:lumOff val="5000"/>
                            </a:schemeClr>
                          </a:solidFill>
                          <a:effectLst/>
                        </a:rPr>
                        <a:t>Foreman</a:t>
                      </a:r>
                      <a:endParaRPr lang="en-IN" sz="1600" b="0" dirty="0">
                        <a:solidFill>
                          <a:schemeClr val="tx1">
                            <a:lumMod val="95000"/>
                            <a:lumOff val="5000"/>
                          </a:schemeClr>
                        </a:solidFill>
                        <a:effectLst/>
                        <a:latin typeface="Calibri" panose="020F0502020204030204" pitchFamily="34" charset="0"/>
                        <a:ea typeface="Calibri" panose="020F0502020204030204" pitchFamily="34" charset="0"/>
                        <a:cs typeface="Tunga"/>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a16="http://schemas.microsoft.com/office/drawing/2014/main" xmlns="" val="10001"/>
                  </a:ext>
                </a:extLst>
              </a:tr>
              <a:tr h="371096">
                <a:tc>
                  <a:txBody>
                    <a:bodyPr/>
                    <a:lstStyle/>
                    <a:p>
                      <a:pPr algn="ctr">
                        <a:lnSpc>
                          <a:spcPct val="150000"/>
                        </a:lnSpc>
                        <a:spcAft>
                          <a:spcPts val="0"/>
                        </a:spcAft>
                      </a:pPr>
                      <a:r>
                        <a:rPr lang="en-IN" sz="1600" dirty="0">
                          <a:solidFill>
                            <a:schemeClr val="tx1">
                              <a:lumMod val="95000"/>
                              <a:lumOff val="5000"/>
                            </a:schemeClr>
                          </a:solidFill>
                          <a:effectLst/>
                        </a:rPr>
                        <a:t>2</a:t>
                      </a:r>
                      <a:endParaRPr lang="en-IN" sz="1600" dirty="0">
                        <a:solidFill>
                          <a:schemeClr val="tx1">
                            <a:lumMod val="95000"/>
                            <a:lumOff val="5000"/>
                          </a:schemeClr>
                        </a:solidFill>
                        <a:effectLst/>
                        <a:latin typeface="Calibri" panose="020F0502020204030204" pitchFamily="34" charset="0"/>
                        <a:ea typeface="Calibri" panose="020F0502020204030204" pitchFamily="34" charset="0"/>
                        <a:cs typeface="Tunga"/>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D5FF"/>
                    </a:solidFill>
                  </a:tcPr>
                </a:tc>
                <a:tc>
                  <a:txBody>
                    <a:bodyPr/>
                    <a:lstStyle/>
                    <a:p>
                      <a:pPr>
                        <a:lnSpc>
                          <a:spcPct val="150000"/>
                        </a:lnSpc>
                        <a:spcAft>
                          <a:spcPts val="0"/>
                        </a:spcAft>
                      </a:pPr>
                      <a:r>
                        <a:rPr lang="en-IN" sz="1600" dirty="0" smtClean="0">
                          <a:solidFill>
                            <a:schemeClr val="tx1">
                              <a:lumMod val="95000"/>
                              <a:lumOff val="5000"/>
                            </a:schemeClr>
                          </a:solidFill>
                          <a:effectLst/>
                        </a:rPr>
                        <a:t>Ms</a:t>
                      </a:r>
                      <a:r>
                        <a:rPr lang="en-IN" sz="1600" dirty="0">
                          <a:solidFill>
                            <a:schemeClr val="tx1">
                              <a:lumMod val="95000"/>
                              <a:lumOff val="5000"/>
                            </a:schemeClr>
                          </a:solidFill>
                          <a:effectLst/>
                        </a:rPr>
                        <a:t>. </a:t>
                      </a:r>
                      <a:r>
                        <a:rPr lang="en-IN" sz="1600" dirty="0" err="1">
                          <a:solidFill>
                            <a:schemeClr val="tx1">
                              <a:lumMod val="95000"/>
                              <a:lumOff val="5000"/>
                            </a:schemeClr>
                          </a:solidFill>
                          <a:effectLst/>
                        </a:rPr>
                        <a:t>Niveditha</a:t>
                      </a:r>
                      <a:r>
                        <a:rPr lang="en-IN" sz="1600" dirty="0">
                          <a:solidFill>
                            <a:schemeClr val="tx1">
                              <a:lumMod val="95000"/>
                              <a:lumOff val="5000"/>
                            </a:schemeClr>
                          </a:solidFill>
                          <a:effectLst/>
                        </a:rPr>
                        <a:t> </a:t>
                      </a:r>
                      <a:endParaRPr lang="en-IN" sz="1600" dirty="0">
                        <a:solidFill>
                          <a:schemeClr val="tx1">
                            <a:lumMod val="95000"/>
                            <a:lumOff val="5000"/>
                          </a:schemeClr>
                        </a:solidFill>
                        <a:effectLst/>
                        <a:latin typeface="Calibri" panose="020F0502020204030204" pitchFamily="34" charset="0"/>
                        <a:ea typeface="Calibri" panose="020F0502020204030204" pitchFamily="34" charset="0"/>
                        <a:cs typeface="Tunga"/>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D5FF"/>
                    </a:solidFill>
                  </a:tcPr>
                </a:tc>
                <a:tc>
                  <a:txBody>
                    <a:bodyPr/>
                    <a:lstStyle/>
                    <a:p>
                      <a:pPr>
                        <a:lnSpc>
                          <a:spcPct val="150000"/>
                        </a:lnSpc>
                        <a:spcAft>
                          <a:spcPts val="0"/>
                        </a:spcAft>
                      </a:pPr>
                      <a:r>
                        <a:rPr lang="en-IN" sz="1600">
                          <a:solidFill>
                            <a:schemeClr val="tx1">
                              <a:lumMod val="95000"/>
                              <a:lumOff val="5000"/>
                            </a:schemeClr>
                          </a:solidFill>
                          <a:effectLst/>
                        </a:rPr>
                        <a:t>B.E.,</a:t>
                      </a:r>
                      <a:endParaRPr lang="en-IN" sz="1600">
                        <a:solidFill>
                          <a:schemeClr val="tx1">
                            <a:lumMod val="95000"/>
                            <a:lumOff val="5000"/>
                          </a:schemeClr>
                        </a:solidFill>
                        <a:effectLst/>
                        <a:latin typeface="Calibri" panose="020F0502020204030204" pitchFamily="34" charset="0"/>
                        <a:ea typeface="Calibri" panose="020F0502020204030204" pitchFamily="34" charset="0"/>
                        <a:cs typeface="Tunga"/>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D5FF"/>
                    </a:solidFill>
                  </a:tcPr>
                </a:tc>
                <a:tc>
                  <a:txBody>
                    <a:bodyPr/>
                    <a:lstStyle/>
                    <a:p>
                      <a:pPr>
                        <a:lnSpc>
                          <a:spcPct val="150000"/>
                        </a:lnSpc>
                        <a:spcAft>
                          <a:spcPts val="0"/>
                        </a:spcAft>
                      </a:pPr>
                      <a:r>
                        <a:rPr lang="en-IN" sz="1600" dirty="0">
                          <a:solidFill>
                            <a:schemeClr val="tx1">
                              <a:lumMod val="95000"/>
                              <a:lumOff val="5000"/>
                            </a:schemeClr>
                          </a:solidFill>
                          <a:effectLst/>
                        </a:rPr>
                        <a:t>Instructor</a:t>
                      </a:r>
                      <a:endParaRPr lang="en-IN" sz="1600" dirty="0">
                        <a:solidFill>
                          <a:schemeClr val="tx1">
                            <a:lumMod val="95000"/>
                            <a:lumOff val="5000"/>
                          </a:schemeClr>
                        </a:solidFill>
                        <a:effectLst/>
                        <a:latin typeface="Calibri" panose="020F0502020204030204" pitchFamily="34" charset="0"/>
                        <a:ea typeface="Calibri" panose="020F0502020204030204" pitchFamily="34" charset="0"/>
                        <a:cs typeface="Tunga"/>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D5FF"/>
                    </a:solidFill>
                  </a:tcPr>
                </a:tc>
                <a:extLst>
                  <a:ext uri="{0D108BD9-81ED-4DB2-BD59-A6C34878D82A}">
                    <a16:rowId xmlns:a16="http://schemas.microsoft.com/office/drawing/2014/main" xmlns="" val="10002"/>
                  </a:ext>
                </a:extLst>
              </a:tr>
              <a:tr h="371096">
                <a:tc>
                  <a:txBody>
                    <a:bodyPr/>
                    <a:lstStyle/>
                    <a:p>
                      <a:pPr algn="ctr">
                        <a:lnSpc>
                          <a:spcPct val="150000"/>
                        </a:lnSpc>
                        <a:spcAft>
                          <a:spcPts val="0"/>
                        </a:spcAft>
                      </a:pPr>
                      <a:r>
                        <a:rPr lang="en-IN" sz="1600" dirty="0">
                          <a:solidFill>
                            <a:schemeClr val="tx1">
                              <a:lumMod val="95000"/>
                              <a:lumOff val="5000"/>
                            </a:schemeClr>
                          </a:solidFill>
                          <a:effectLst/>
                        </a:rPr>
                        <a:t>3</a:t>
                      </a:r>
                      <a:endParaRPr lang="en-IN" sz="1600" dirty="0">
                        <a:solidFill>
                          <a:schemeClr val="tx1">
                            <a:lumMod val="95000"/>
                            <a:lumOff val="5000"/>
                          </a:schemeClr>
                        </a:solidFill>
                        <a:effectLst/>
                        <a:latin typeface="Calibri" panose="020F0502020204030204" pitchFamily="34" charset="0"/>
                        <a:ea typeface="Calibri" panose="020F0502020204030204" pitchFamily="34" charset="0"/>
                        <a:cs typeface="Tunga"/>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D5FF"/>
                    </a:solidFill>
                  </a:tcPr>
                </a:tc>
                <a:tc>
                  <a:txBody>
                    <a:bodyPr/>
                    <a:lstStyle/>
                    <a:p>
                      <a:pPr>
                        <a:lnSpc>
                          <a:spcPct val="150000"/>
                        </a:lnSpc>
                        <a:spcAft>
                          <a:spcPts val="0"/>
                        </a:spcAft>
                      </a:pPr>
                      <a:r>
                        <a:rPr lang="en-IN" sz="1600" dirty="0" err="1">
                          <a:solidFill>
                            <a:schemeClr val="tx1">
                              <a:lumMod val="95000"/>
                              <a:lumOff val="5000"/>
                            </a:schemeClr>
                          </a:solidFill>
                          <a:effectLst/>
                        </a:rPr>
                        <a:t>Mr.</a:t>
                      </a:r>
                      <a:r>
                        <a:rPr lang="en-IN" sz="1600" dirty="0">
                          <a:solidFill>
                            <a:schemeClr val="tx1">
                              <a:lumMod val="95000"/>
                              <a:lumOff val="5000"/>
                            </a:schemeClr>
                          </a:solidFill>
                          <a:effectLst/>
                        </a:rPr>
                        <a:t> </a:t>
                      </a:r>
                      <a:r>
                        <a:rPr lang="en-IN" sz="1600" dirty="0" err="1">
                          <a:solidFill>
                            <a:schemeClr val="tx1">
                              <a:lumMod val="95000"/>
                              <a:lumOff val="5000"/>
                            </a:schemeClr>
                          </a:solidFill>
                          <a:effectLst/>
                        </a:rPr>
                        <a:t>Nanjundegowda</a:t>
                      </a:r>
                      <a:r>
                        <a:rPr lang="en-IN" sz="1600" dirty="0">
                          <a:solidFill>
                            <a:schemeClr val="tx1">
                              <a:lumMod val="95000"/>
                              <a:lumOff val="5000"/>
                            </a:schemeClr>
                          </a:solidFill>
                          <a:effectLst/>
                        </a:rPr>
                        <a:t> K S</a:t>
                      </a:r>
                      <a:endParaRPr lang="en-IN" sz="1600" dirty="0">
                        <a:solidFill>
                          <a:schemeClr val="tx1">
                            <a:lumMod val="95000"/>
                            <a:lumOff val="5000"/>
                          </a:schemeClr>
                        </a:solidFill>
                        <a:effectLst/>
                        <a:latin typeface="Calibri" panose="020F0502020204030204" pitchFamily="34" charset="0"/>
                        <a:ea typeface="Calibri" panose="020F0502020204030204" pitchFamily="34" charset="0"/>
                        <a:cs typeface="Tunga"/>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D5FF"/>
                    </a:solidFill>
                  </a:tcPr>
                </a:tc>
                <a:tc>
                  <a:txBody>
                    <a:bodyPr/>
                    <a:lstStyle/>
                    <a:p>
                      <a:pPr>
                        <a:lnSpc>
                          <a:spcPct val="150000"/>
                        </a:lnSpc>
                        <a:spcAft>
                          <a:spcPts val="0"/>
                        </a:spcAft>
                      </a:pPr>
                      <a:r>
                        <a:rPr lang="en-IN" sz="1600">
                          <a:solidFill>
                            <a:schemeClr val="tx1">
                              <a:lumMod val="95000"/>
                              <a:lumOff val="5000"/>
                            </a:schemeClr>
                          </a:solidFill>
                          <a:effectLst/>
                        </a:rPr>
                        <a:t>ITI., Dip</a:t>
                      </a:r>
                      <a:endParaRPr lang="en-IN" sz="1600">
                        <a:solidFill>
                          <a:schemeClr val="tx1">
                            <a:lumMod val="95000"/>
                            <a:lumOff val="5000"/>
                          </a:schemeClr>
                        </a:solidFill>
                        <a:effectLst/>
                        <a:latin typeface="Calibri" panose="020F0502020204030204" pitchFamily="34" charset="0"/>
                        <a:ea typeface="Calibri" panose="020F0502020204030204" pitchFamily="34" charset="0"/>
                        <a:cs typeface="Tunga"/>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D5FF"/>
                    </a:solidFill>
                  </a:tcPr>
                </a:tc>
                <a:tc>
                  <a:txBody>
                    <a:bodyPr/>
                    <a:lstStyle/>
                    <a:p>
                      <a:pPr>
                        <a:lnSpc>
                          <a:spcPct val="150000"/>
                        </a:lnSpc>
                        <a:spcAft>
                          <a:spcPts val="0"/>
                        </a:spcAft>
                      </a:pPr>
                      <a:r>
                        <a:rPr lang="en-IN" sz="1600" dirty="0">
                          <a:solidFill>
                            <a:schemeClr val="tx1">
                              <a:lumMod val="95000"/>
                              <a:lumOff val="5000"/>
                            </a:schemeClr>
                          </a:solidFill>
                          <a:effectLst/>
                        </a:rPr>
                        <a:t>Instructor</a:t>
                      </a:r>
                      <a:endParaRPr lang="en-IN" sz="1600" dirty="0">
                        <a:solidFill>
                          <a:schemeClr val="tx1">
                            <a:lumMod val="95000"/>
                            <a:lumOff val="5000"/>
                          </a:schemeClr>
                        </a:solidFill>
                        <a:effectLst/>
                        <a:latin typeface="Calibri" panose="020F0502020204030204" pitchFamily="34" charset="0"/>
                        <a:ea typeface="Calibri" panose="020F0502020204030204" pitchFamily="34" charset="0"/>
                        <a:cs typeface="Tunga"/>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D5FF"/>
                    </a:solidFill>
                  </a:tcPr>
                </a:tc>
                <a:extLst>
                  <a:ext uri="{0D108BD9-81ED-4DB2-BD59-A6C34878D82A}">
                    <a16:rowId xmlns:a16="http://schemas.microsoft.com/office/drawing/2014/main" xmlns="" val="10003"/>
                  </a:ext>
                </a:extLst>
              </a:tr>
              <a:tr h="371096">
                <a:tc>
                  <a:txBody>
                    <a:bodyPr/>
                    <a:lstStyle/>
                    <a:p>
                      <a:pPr algn="ctr">
                        <a:lnSpc>
                          <a:spcPct val="150000"/>
                        </a:lnSpc>
                        <a:spcAft>
                          <a:spcPts val="0"/>
                        </a:spcAft>
                      </a:pPr>
                      <a:r>
                        <a:rPr lang="en-IN" sz="1600" dirty="0">
                          <a:solidFill>
                            <a:schemeClr val="tx1">
                              <a:lumMod val="95000"/>
                              <a:lumOff val="5000"/>
                            </a:schemeClr>
                          </a:solidFill>
                          <a:effectLst/>
                        </a:rPr>
                        <a:t>4</a:t>
                      </a:r>
                      <a:endParaRPr lang="en-IN" sz="1600" dirty="0">
                        <a:solidFill>
                          <a:schemeClr val="tx1">
                            <a:lumMod val="95000"/>
                            <a:lumOff val="5000"/>
                          </a:schemeClr>
                        </a:solidFill>
                        <a:effectLst/>
                        <a:latin typeface="Calibri" panose="020F0502020204030204" pitchFamily="34" charset="0"/>
                        <a:ea typeface="Calibri" panose="020F0502020204030204" pitchFamily="34" charset="0"/>
                        <a:cs typeface="Tunga"/>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D5FF"/>
                    </a:solidFill>
                  </a:tcPr>
                </a:tc>
                <a:tc>
                  <a:txBody>
                    <a:bodyPr/>
                    <a:lstStyle/>
                    <a:p>
                      <a:pPr>
                        <a:lnSpc>
                          <a:spcPct val="150000"/>
                        </a:lnSpc>
                        <a:spcAft>
                          <a:spcPts val="0"/>
                        </a:spcAft>
                      </a:pPr>
                      <a:r>
                        <a:rPr lang="en-IN" sz="1600" dirty="0" err="1">
                          <a:solidFill>
                            <a:schemeClr val="tx1">
                              <a:lumMod val="95000"/>
                              <a:lumOff val="5000"/>
                            </a:schemeClr>
                          </a:solidFill>
                          <a:effectLst/>
                        </a:rPr>
                        <a:t>Mr.</a:t>
                      </a:r>
                      <a:r>
                        <a:rPr lang="en-IN" sz="1600" dirty="0">
                          <a:solidFill>
                            <a:schemeClr val="tx1">
                              <a:lumMod val="95000"/>
                              <a:lumOff val="5000"/>
                            </a:schemeClr>
                          </a:solidFill>
                          <a:effectLst/>
                        </a:rPr>
                        <a:t> Rajesh N L</a:t>
                      </a:r>
                      <a:endParaRPr lang="en-IN" sz="1600" dirty="0">
                        <a:solidFill>
                          <a:schemeClr val="tx1">
                            <a:lumMod val="95000"/>
                            <a:lumOff val="5000"/>
                          </a:schemeClr>
                        </a:solidFill>
                        <a:effectLst/>
                        <a:latin typeface="Calibri" panose="020F0502020204030204" pitchFamily="34" charset="0"/>
                        <a:ea typeface="Calibri" panose="020F0502020204030204" pitchFamily="34" charset="0"/>
                        <a:cs typeface="Tunga"/>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D5FF"/>
                    </a:solidFill>
                  </a:tcPr>
                </a:tc>
                <a:tc>
                  <a:txBody>
                    <a:bodyPr/>
                    <a:lstStyle/>
                    <a:p>
                      <a:pPr>
                        <a:lnSpc>
                          <a:spcPct val="150000"/>
                        </a:lnSpc>
                        <a:spcAft>
                          <a:spcPts val="0"/>
                        </a:spcAft>
                      </a:pPr>
                      <a:r>
                        <a:rPr lang="en-IN" sz="1600" dirty="0">
                          <a:solidFill>
                            <a:schemeClr val="tx1">
                              <a:lumMod val="95000"/>
                              <a:lumOff val="5000"/>
                            </a:schemeClr>
                          </a:solidFill>
                          <a:effectLst/>
                        </a:rPr>
                        <a:t>ITI., Dip</a:t>
                      </a:r>
                      <a:endParaRPr lang="en-IN" sz="1600" dirty="0">
                        <a:solidFill>
                          <a:schemeClr val="tx1">
                            <a:lumMod val="95000"/>
                            <a:lumOff val="5000"/>
                          </a:schemeClr>
                        </a:solidFill>
                        <a:effectLst/>
                        <a:latin typeface="Calibri" panose="020F0502020204030204" pitchFamily="34" charset="0"/>
                        <a:ea typeface="Calibri" panose="020F0502020204030204" pitchFamily="34" charset="0"/>
                        <a:cs typeface="Tunga"/>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D5FF"/>
                    </a:solidFill>
                  </a:tcPr>
                </a:tc>
                <a:tc>
                  <a:txBody>
                    <a:bodyPr/>
                    <a:lstStyle/>
                    <a:p>
                      <a:pPr>
                        <a:lnSpc>
                          <a:spcPct val="150000"/>
                        </a:lnSpc>
                        <a:spcAft>
                          <a:spcPts val="0"/>
                        </a:spcAft>
                      </a:pPr>
                      <a:r>
                        <a:rPr lang="en-IN" sz="1600">
                          <a:solidFill>
                            <a:schemeClr val="tx1">
                              <a:lumMod val="95000"/>
                              <a:lumOff val="5000"/>
                            </a:schemeClr>
                          </a:solidFill>
                          <a:effectLst/>
                        </a:rPr>
                        <a:t>Instructor</a:t>
                      </a:r>
                      <a:endParaRPr lang="en-IN" sz="1600">
                        <a:solidFill>
                          <a:schemeClr val="tx1">
                            <a:lumMod val="95000"/>
                            <a:lumOff val="5000"/>
                          </a:schemeClr>
                        </a:solidFill>
                        <a:effectLst/>
                        <a:latin typeface="Calibri" panose="020F0502020204030204" pitchFamily="34" charset="0"/>
                        <a:ea typeface="Calibri" panose="020F0502020204030204" pitchFamily="34" charset="0"/>
                        <a:cs typeface="Tunga"/>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D5FF"/>
                    </a:solidFill>
                  </a:tcPr>
                </a:tc>
                <a:extLst>
                  <a:ext uri="{0D108BD9-81ED-4DB2-BD59-A6C34878D82A}">
                    <a16:rowId xmlns:a16="http://schemas.microsoft.com/office/drawing/2014/main" xmlns="" val="10004"/>
                  </a:ext>
                </a:extLst>
              </a:tr>
              <a:tr h="371096">
                <a:tc>
                  <a:txBody>
                    <a:bodyPr/>
                    <a:lstStyle/>
                    <a:p>
                      <a:pPr algn="ctr">
                        <a:lnSpc>
                          <a:spcPct val="150000"/>
                        </a:lnSpc>
                        <a:spcAft>
                          <a:spcPts val="0"/>
                        </a:spcAft>
                      </a:pPr>
                      <a:r>
                        <a:rPr lang="en-IN" sz="1600" dirty="0">
                          <a:solidFill>
                            <a:schemeClr val="tx1">
                              <a:lumMod val="95000"/>
                              <a:lumOff val="5000"/>
                            </a:schemeClr>
                          </a:solidFill>
                          <a:effectLst/>
                        </a:rPr>
                        <a:t>5</a:t>
                      </a:r>
                      <a:endParaRPr lang="en-IN" sz="1600" dirty="0">
                        <a:solidFill>
                          <a:schemeClr val="tx1">
                            <a:lumMod val="95000"/>
                            <a:lumOff val="5000"/>
                          </a:schemeClr>
                        </a:solidFill>
                        <a:effectLst/>
                        <a:latin typeface="Calibri" panose="020F0502020204030204" pitchFamily="34" charset="0"/>
                        <a:ea typeface="Calibri" panose="020F0502020204030204" pitchFamily="34" charset="0"/>
                        <a:cs typeface="Tunga"/>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D5FF"/>
                    </a:solidFill>
                  </a:tcPr>
                </a:tc>
                <a:tc>
                  <a:txBody>
                    <a:bodyPr/>
                    <a:lstStyle/>
                    <a:p>
                      <a:pPr>
                        <a:lnSpc>
                          <a:spcPct val="150000"/>
                        </a:lnSpc>
                        <a:spcAft>
                          <a:spcPts val="0"/>
                        </a:spcAft>
                      </a:pPr>
                      <a:r>
                        <a:rPr lang="en-IN" sz="1600" dirty="0" err="1">
                          <a:solidFill>
                            <a:schemeClr val="tx1">
                              <a:lumMod val="95000"/>
                              <a:lumOff val="5000"/>
                            </a:schemeClr>
                          </a:solidFill>
                          <a:effectLst/>
                        </a:rPr>
                        <a:t>Mr.</a:t>
                      </a:r>
                      <a:r>
                        <a:rPr lang="en-IN" sz="1600" dirty="0">
                          <a:solidFill>
                            <a:schemeClr val="tx1">
                              <a:lumMod val="95000"/>
                              <a:lumOff val="5000"/>
                            </a:schemeClr>
                          </a:solidFill>
                          <a:effectLst/>
                        </a:rPr>
                        <a:t> </a:t>
                      </a:r>
                      <a:r>
                        <a:rPr lang="en-IN" sz="1600" dirty="0" err="1">
                          <a:solidFill>
                            <a:schemeClr val="tx1">
                              <a:lumMod val="95000"/>
                              <a:lumOff val="5000"/>
                            </a:schemeClr>
                          </a:solidFill>
                          <a:effectLst/>
                        </a:rPr>
                        <a:t>Indu</a:t>
                      </a:r>
                      <a:r>
                        <a:rPr lang="en-IN" sz="1600" dirty="0">
                          <a:solidFill>
                            <a:schemeClr val="tx1">
                              <a:lumMod val="95000"/>
                              <a:lumOff val="5000"/>
                            </a:schemeClr>
                          </a:solidFill>
                          <a:effectLst/>
                        </a:rPr>
                        <a:t> Kumar R S</a:t>
                      </a:r>
                      <a:endParaRPr lang="en-IN" sz="1600" dirty="0">
                        <a:solidFill>
                          <a:schemeClr val="tx1">
                            <a:lumMod val="95000"/>
                            <a:lumOff val="5000"/>
                          </a:schemeClr>
                        </a:solidFill>
                        <a:effectLst/>
                        <a:latin typeface="Calibri" panose="020F0502020204030204" pitchFamily="34" charset="0"/>
                        <a:ea typeface="Calibri" panose="020F0502020204030204" pitchFamily="34" charset="0"/>
                        <a:cs typeface="Tunga"/>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D5FF"/>
                    </a:solidFill>
                  </a:tcPr>
                </a:tc>
                <a:tc>
                  <a:txBody>
                    <a:bodyPr/>
                    <a:lstStyle/>
                    <a:p>
                      <a:pPr>
                        <a:lnSpc>
                          <a:spcPct val="150000"/>
                        </a:lnSpc>
                        <a:spcAft>
                          <a:spcPts val="0"/>
                        </a:spcAft>
                      </a:pPr>
                      <a:r>
                        <a:rPr lang="en-IN" sz="1600" dirty="0">
                          <a:solidFill>
                            <a:schemeClr val="tx1">
                              <a:lumMod val="95000"/>
                              <a:lumOff val="5000"/>
                            </a:schemeClr>
                          </a:solidFill>
                          <a:effectLst/>
                        </a:rPr>
                        <a:t>ITI., Dip</a:t>
                      </a:r>
                      <a:endParaRPr lang="en-IN" sz="1600" dirty="0">
                        <a:solidFill>
                          <a:schemeClr val="tx1">
                            <a:lumMod val="95000"/>
                            <a:lumOff val="5000"/>
                          </a:schemeClr>
                        </a:solidFill>
                        <a:effectLst/>
                        <a:latin typeface="Calibri" panose="020F0502020204030204" pitchFamily="34" charset="0"/>
                        <a:ea typeface="Calibri" panose="020F0502020204030204" pitchFamily="34" charset="0"/>
                        <a:cs typeface="Tunga"/>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D5FF"/>
                    </a:solidFill>
                  </a:tcPr>
                </a:tc>
                <a:tc>
                  <a:txBody>
                    <a:bodyPr/>
                    <a:lstStyle/>
                    <a:p>
                      <a:pPr>
                        <a:lnSpc>
                          <a:spcPct val="150000"/>
                        </a:lnSpc>
                        <a:spcAft>
                          <a:spcPts val="0"/>
                        </a:spcAft>
                      </a:pPr>
                      <a:r>
                        <a:rPr lang="en-IN" sz="1600">
                          <a:solidFill>
                            <a:schemeClr val="tx1">
                              <a:lumMod val="95000"/>
                              <a:lumOff val="5000"/>
                            </a:schemeClr>
                          </a:solidFill>
                          <a:effectLst/>
                        </a:rPr>
                        <a:t>Instructor</a:t>
                      </a:r>
                      <a:endParaRPr lang="en-IN" sz="1600">
                        <a:solidFill>
                          <a:schemeClr val="tx1">
                            <a:lumMod val="95000"/>
                            <a:lumOff val="5000"/>
                          </a:schemeClr>
                        </a:solidFill>
                        <a:effectLst/>
                        <a:latin typeface="Calibri" panose="020F0502020204030204" pitchFamily="34" charset="0"/>
                        <a:ea typeface="Calibri" panose="020F0502020204030204" pitchFamily="34" charset="0"/>
                        <a:cs typeface="Tunga"/>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D5FF"/>
                    </a:solidFill>
                  </a:tcPr>
                </a:tc>
                <a:extLst>
                  <a:ext uri="{0D108BD9-81ED-4DB2-BD59-A6C34878D82A}">
                    <a16:rowId xmlns:a16="http://schemas.microsoft.com/office/drawing/2014/main" xmlns="" val="10005"/>
                  </a:ext>
                </a:extLst>
              </a:tr>
              <a:tr h="371096">
                <a:tc>
                  <a:txBody>
                    <a:bodyPr/>
                    <a:lstStyle/>
                    <a:p>
                      <a:pPr algn="ctr">
                        <a:lnSpc>
                          <a:spcPct val="150000"/>
                        </a:lnSpc>
                        <a:spcAft>
                          <a:spcPts val="0"/>
                        </a:spcAft>
                      </a:pPr>
                      <a:r>
                        <a:rPr lang="en-IN" sz="1600" dirty="0">
                          <a:solidFill>
                            <a:schemeClr val="tx1">
                              <a:lumMod val="95000"/>
                              <a:lumOff val="5000"/>
                            </a:schemeClr>
                          </a:solidFill>
                          <a:effectLst/>
                        </a:rPr>
                        <a:t>6</a:t>
                      </a:r>
                      <a:endParaRPr lang="en-IN" sz="1600" dirty="0">
                        <a:solidFill>
                          <a:schemeClr val="tx1">
                            <a:lumMod val="95000"/>
                            <a:lumOff val="5000"/>
                          </a:schemeClr>
                        </a:solidFill>
                        <a:effectLst/>
                        <a:latin typeface="Calibri" panose="020F0502020204030204" pitchFamily="34" charset="0"/>
                        <a:ea typeface="Calibri" panose="020F0502020204030204" pitchFamily="34" charset="0"/>
                        <a:cs typeface="Tunga"/>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D5FF"/>
                    </a:solidFill>
                  </a:tcPr>
                </a:tc>
                <a:tc>
                  <a:txBody>
                    <a:bodyPr/>
                    <a:lstStyle/>
                    <a:p>
                      <a:pPr>
                        <a:lnSpc>
                          <a:spcPct val="150000"/>
                        </a:lnSpc>
                        <a:spcAft>
                          <a:spcPts val="0"/>
                        </a:spcAft>
                      </a:pPr>
                      <a:r>
                        <a:rPr lang="en-IN" sz="1600" dirty="0" err="1">
                          <a:solidFill>
                            <a:schemeClr val="tx1">
                              <a:lumMod val="95000"/>
                              <a:lumOff val="5000"/>
                            </a:schemeClr>
                          </a:solidFill>
                          <a:effectLst/>
                        </a:rPr>
                        <a:t>Mrs.</a:t>
                      </a:r>
                      <a:r>
                        <a:rPr lang="en-IN" sz="1600" dirty="0">
                          <a:solidFill>
                            <a:schemeClr val="tx1">
                              <a:lumMod val="95000"/>
                              <a:lumOff val="5000"/>
                            </a:schemeClr>
                          </a:solidFill>
                          <a:effectLst/>
                        </a:rPr>
                        <a:t> </a:t>
                      </a:r>
                      <a:r>
                        <a:rPr lang="en-IN" sz="1600" dirty="0" err="1">
                          <a:solidFill>
                            <a:schemeClr val="tx1">
                              <a:lumMod val="95000"/>
                              <a:lumOff val="5000"/>
                            </a:schemeClr>
                          </a:solidFill>
                          <a:effectLst/>
                        </a:rPr>
                        <a:t>Kusuma</a:t>
                      </a:r>
                      <a:r>
                        <a:rPr lang="en-IN" sz="1600" dirty="0">
                          <a:solidFill>
                            <a:schemeClr val="tx1">
                              <a:lumMod val="95000"/>
                              <a:lumOff val="5000"/>
                            </a:schemeClr>
                          </a:solidFill>
                          <a:effectLst/>
                        </a:rPr>
                        <a:t> R K</a:t>
                      </a:r>
                      <a:endParaRPr lang="en-IN" sz="1600" dirty="0">
                        <a:solidFill>
                          <a:schemeClr val="tx1">
                            <a:lumMod val="95000"/>
                            <a:lumOff val="5000"/>
                          </a:schemeClr>
                        </a:solidFill>
                        <a:effectLst/>
                        <a:latin typeface="Calibri" panose="020F0502020204030204" pitchFamily="34" charset="0"/>
                        <a:ea typeface="Calibri" panose="020F0502020204030204" pitchFamily="34" charset="0"/>
                        <a:cs typeface="Tunga"/>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D5FF"/>
                    </a:solidFill>
                  </a:tcPr>
                </a:tc>
                <a:tc>
                  <a:txBody>
                    <a:bodyPr/>
                    <a:lstStyle/>
                    <a:p>
                      <a:pPr>
                        <a:lnSpc>
                          <a:spcPct val="150000"/>
                        </a:lnSpc>
                        <a:spcAft>
                          <a:spcPts val="0"/>
                        </a:spcAft>
                      </a:pPr>
                      <a:r>
                        <a:rPr lang="en-IN" sz="1600" dirty="0">
                          <a:solidFill>
                            <a:schemeClr val="tx1">
                              <a:lumMod val="95000"/>
                              <a:lumOff val="5000"/>
                            </a:schemeClr>
                          </a:solidFill>
                          <a:effectLst/>
                        </a:rPr>
                        <a:t>Dip</a:t>
                      </a:r>
                      <a:endParaRPr lang="en-IN" sz="1600" dirty="0">
                        <a:solidFill>
                          <a:schemeClr val="tx1">
                            <a:lumMod val="95000"/>
                            <a:lumOff val="5000"/>
                          </a:schemeClr>
                        </a:solidFill>
                        <a:effectLst/>
                        <a:latin typeface="Calibri" panose="020F0502020204030204" pitchFamily="34" charset="0"/>
                        <a:ea typeface="Calibri" panose="020F0502020204030204" pitchFamily="34" charset="0"/>
                        <a:cs typeface="Tunga"/>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D5FF"/>
                    </a:solidFill>
                  </a:tcPr>
                </a:tc>
                <a:tc>
                  <a:txBody>
                    <a:bodyPr/>
                    <a:lstStyle/>
                    <a:p>
                      <a:pPr>
                        <a:lnSpc>
                          <a:spcPct val="150000"/>
                        </a:lnSpc>
                        <a:spcAft>
                          <a:spcPts val="0"/>
                        </a:spcAft>
                      </a:pPr>
                      <a:r>
                        <a:rPr lang="en-IN" sz="1600" dirty="0">
                          <a:solidFill>
                            <a:schemeClr val="tx1">
                              <a:lumMod val="95000"/>
                              <a:lumOff val="5000"/>
                            </a:schemeClr>
                          </a:solidFill>
                          <a:effectLst/>
                        </a:rPr>
                        <a:t>Instructor</a:t>
                      </a:r>
                      <a:endParaRPr lang="en-IN" sz="1600" dirty="0">
                        <a:solidFill>
                          <a:schemeClr val="tx1">
                            <a:lumMod val="95000"/>
                            <a:lumOff val="5000"/>
                          </a:schemeClr>
                        </a:solidFill>
                        <a:effectLst/>
                        <a:latin typeface="Calibri" panose="020F0502020204030204" pitchFamily="34" charset="0"/>
                        <a:ea typeface="Calibri" panose="020F0502020204030204" pitchFamily="34" charset="0"/>
                        <a:cs typeface="Tunga"/>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D5FF"/>
                    </a:solidFill>
                  </a:tcPr>
                </a:tc>
                <a:extLst>
                  <a:ext uri="{0D108BD9-81ED-4DB2-BD59-A6C34878D82A}">
                    <a16:rowId xmlns:a16="http://schemas.microsoft.com/office/drawing/2014/main" xmlns="" val="10006"/>
                  </a:ext>
                </a:extLst>
              </a:tr>
              <a:tr h="371096">
                <a:tc>
                  <a:txBody>
                    <a:bodyPr/>
                    <a:lstStyle/>
                    <a:p>
                      <a:pPr algn="ctr">
                        <a:lnSpc>
                          <a:spcPct val="150000"/>
                        </a:lnSpc>
                        <a:spcAft>
                          <a:spcPts val="0"/>
                        </a:spcAft>
                      </a:pPr>
                      <a:r>
                        <a:rPr lang="en-IN" sz="1600" dirty="0">
                          <a:solidFill>
                            <a:schemeClr val="tx1">
                              <a:lumMod val="95000"/>
                              <a:lumOff val="5000"/>
                            </a:schemeClr>
                          </a:solidFill>
                          <a:effectLst/>
                        </a:rPr>
                        <a:t>7</a:t>
                      </a:r>
                      <a:endParaRPr lang="en-IN" sz="1600" dirty="0">
                        <a:solidFill>
                          <a:schemeClr val="tx1">
                            <a:lumMod val="95000"/>
                            <a:lumOff val="5000"/>
                          </a:schemeClr>
                        </a:solidFill>
                        <a:effectLst/>
                        <a:latin typeface="Calibri" panose="020F0502020204030204" pitchFamily="34" charset="0"/>
                        <a:ea typeface="Calibri" panose="020F0502020204030204" pitchFamily="34" charset="0"/>
                        <a:cs typeface="Tunga"/>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D5FF"/>
                    </a:solidFill>
                  </a:tcPr>
                </a:tc>
                <a:tc>
                  <a:txBody>
                    <a:bodyPr/>
                    <a:lstStyle/>
                    <a:p>
                      <a:pPr>
                        <a:lnSpc>
                          <a:spcPct val="150000"/>
                        </a:lnSpc>
                        <a:spcAft>
                          <a:spcPts val="0"/>
                        </a:spcAft>
                      </a:pPr>
                      <a:r>
                        <a:rPr lang="en-IN" sz="1600" dirty="0" err="1">
                          <a:solidFill>
                            <a:schemeClr val="tx1">
                              <a:lumMod val="95000"/>
                              <a:lumOff val="5000"/>
                            </a:schemeClr>
                          </a:solidFill>
                          <a:effectLst/>
                        </a:rPr>
                        <a:t>Ms.</a:t>
                      </a:r>
                      <a:r>
                        <a:rPr lang="en-IN" sz="1600" dirty="0">
                          <a:solidFill>
                            <a:schemeClr val="tx1">
                              <a:lumMod val="95000"/>
                              <a:lumOff val="5000"/>
                            </a:schemeClr>
                          </a:solidFill>
                          <a:effectLst/>
                        </a:rPr>
                        <a:t> </a:t>
                      </a:r>
                      <a:r>
                        <a:rPr lang="en-IN" sz="1600" dirty="0" err="1">
                          <a:solidFill>
                            <a:schemeClr val="tx1">
                              <a:lumMod val="95000"/>
                              <a:lumOff val="5000"/>
                            </a:schemeClr>
                          </a:solidFill>
                          <a:effectLst/>
                        </a:rPr>
                        <a:t>Chandana</a:t>
                      </a:r>
                      <a:r>
                        <a:rPr lang="en-IN" sz="1600" dirty="0">
                          <a:solidFill>
                            <a:schemeClr val="tx1">
                              <a:lumMod val="95000"/>
                              <a:lumOff val="5000"/>
                            </a:schemeClr>
                          </a:solidFill>
                          <a:effectLst/>
                        </a:rPr>
                        <a:t> S </a:t>
                      </a:r>
                      <a:endParaRPr lang="en-IN" sz="1600" dirty="0">
                        <a:solidFill>
                          <a:schemeClr val="tx1">
                            <a:lumMod val="95000"/>
                            <a:lumOff val="5000"/>
                          </a:schemeClr>
                        </a:solidFill>
                        <a:effectLst/>
                        <a:latin typeface="Calibri" panose="020F0502020204030204" pitchFamily="34" charset="0"/>
                        <a:ea typeface="Calibri" panose="020F0502020204030204" pitchFamily="34" charset="0"/>
                        <a:cs typeface="Tunga"/>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D5FF"/>
                    </a:solidFill>
                  </a:tcPr>
                </a:tc>
                <a:tc>
                  <a:txBody>
                    <a:bodyPr/>
                    <a:lstStyle/>
                    <a:p>
                      <a:pPr>
                        <a:lnSpc>
                          <a:spcPct val="150000"/>
                        </a:lnSpc>
                        <a:spcAft>
                          <a:spcPts val="0"/>
                        </a:spcAft>
                      </a:pPr>
                      <a:r>
                        <a:rPr lang="en-IN" sz="1600" dirty="0">
                          <a:solidFill>
                            <a:schemeClr val="tx1">
                              <a:lumMod val="95000"/>
                              <a:lumOff val="5000"/>
                            </a:schemeClr>
                          </a:solidFill>
                          <a:effectLst/>
                        </a:rPr>
                        <a:t>Dip</a:t>
                      </a:r>
                      <a:endParaRPr lang="en-IN" sz="1600" dirty="0">
                        <a:solidFill>
                          <a:schemeClr val="tx1">
                            <a:lumMod val="95000"/>
                            <a:lumOff val="5000"/>
                          </a:schemeClr>
                        </a:solidFill>
                        <a:effectLst/>
                        <a:latin typeface="Calibri" panose="020F0502020204030204" pitchFamily="34" charset="0"/>
                        <a:ea typeface="Calibri" panose="020F0502020204030204" pitchFamily="34" charset="0"/>
                        <a:cs typeface="Tunga"/>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D5FF"/>
                    </a:solidFill>
                  </a:tcPr>
                </a:tc>
                <a:tc>
                  <a:txBody>
                    <a:bodyPr/>
                    <a:lstStyle/>
                    <a:p>
                      <a:pPr>
                        <a:lnSpc>
                          <a:spcPct val="150000"/>
                        </a:lnSpc>
                        <a:spcAft>
                          <a:spcPts val="0"/>
                        </a:spcAft>
                      </a:pPr>
                      <a:r>
                        <a:rPr lang="en-IN" sz="1600" dirty="0">
                          <a:solidFill>
                            <a:schemeClr val="tx1">
                              <a:lumMod val="95000"/>
                              <a:lumOff val="5000"/>
                            </a:schemeClr>
                          </a:solidFill>
                          <a:effectLst/>
                        </a:rPr>
                        <a:t>Instructor</a:t>
                      </a:r>
                      <a:endParaRPr lang="en-IN" sz="1600" dirty="0">
                        <a:solidFill>
                          <a:schemeClr val="tx1">
                            <a:lumMod val="95000"/>
                            <a:lumOff val="5000"/>
                          </a:schemeClr>
                        </a:solidFill>
                        <a:effectLst/>
                        <a:latin typeface="Calibri" panose="020F0502020204030204" pitchFamily="34" charset="0"/>
                        <a:ea typeface="Calibri" panose="020F0502020204030204" pitchFamily="34" charset="0"/>
                        <a:cs typeface="Tunga"/>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D5FF"/>
                    </a:solidFill>
                  </a:tcPr>
                </a:tc>
                <a:extLst>
                  <a:ext uri="{0D108BD9-81ED-4DB2-BD59-A6C34878D82A}">
                    <a16:rowId xmlns:a16="http://schemas.microsoft.com/office/drawing/2014/main" xmlns="" val="10007"/>
                  </a:ext>
                </a:extLst>
              </a:tr>
              <a:tr h="389547">
                <a:tc>
                  <a:txBody>
                    <a:bodyPr/>
                    <a:lstStyle/>
                    <a:p>
                      <a:pPr algn="ctr">
                        <a:lnSpc>
                          <a:spcPct val="100000"/>
                        </a:lnSpc>
                        <a:spcAft>
                          <a:spcPts val="0"/>
                        </a:spcAft>
                      </a:pPr>
                      <a:r>
                        <a:rPr lang="en-IN" sz="1600" dirty="0">
                          <a:solidFill>
                            <a:schemeClr val="tx1">
                              <a:lumMod val="95000"/>
                              <a:lumOff val="5000"/>
                            </a:schemeClr>
                          </a:solidFill>
                          <a:effectLst/>
                        </a:rPr>
                        <a:t>8</a:t>
                      </a:r>
                      <a:endParaRPr lang="en-IN" sz="1600" dirty="0">
                        <a:solidFill>
                          <a:schemeClr val="tx1">
                            <a:lumMod val="95000"/>
                            <a:lumOff val="5000"/>
                          </a:schemeClr>
                        </a:solidFill>
                        <a:effectLst/>
                        <a:latin typeface="Calibri" panose="020F0502020204030204" pitchFamily="34" charset="0"/>
                        <a:ea typeface="Calibri" panose="020F0502020204030204" pitchFamily="34" charset="0"/>
                        <a:cs typeface="Tunga"/>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DE8FF"/>
                    </a:solidFill>
                  </a:tcPr>
                </a:tc>
                <a:tc>
                  <a:txBody>
                    <a:bodyPr/>
                    <a:lstStyle/>
                    <a:p>
                      <a:pPr>
                        <a:lnSpc>
                          <a:spcPct val="100000"/>
                        </a:lnSpc>
                        <a:spcAft>
                          <a:spcPts val="0"/>
                        </a:spcAft>
                      </a:pPr>
                      <a:r>
                        <a:rPr lang="en-IN" sz="1600" dirty="0" err="1">
                          <a:solidFill>
                            <a:schemeClr val="tx1">
                              <a:lumMod val="95000"/>
                              <a:lumOff val="5000"/>
                            </a:schemeClr>
                          </a:solidFill>
                          <a:effectLst/>
                        </a:rPr>
                        <a:t>Mr.</a:t>
                      </a:r>
                      <a:r>
                        <a:rPr lang="en-IN" sz="1600" dirty="0">
                          <a:solidFill>
                            <a:schemeClr val="tx1">
                              <a:lumMod val="95000"/>
                              <a:lumOff val="5000"/>
                            </a:schemeClr>
                          </a:solidFill>
                          <a:effectLst/>
                        </a:rPr>
                        <a:t> </a:t>
                      </a:r>
                      <a:r>
                        <a:rPr lang="en-IN" sz="1600" dirty="0" err="1">
                          <a:solidFill>
                            <a:schemeClr val="tx1">
                              <a:lumMod val="95000"/>
                              <a:lumOff val="5000"/>
                            </a:schemeClr>
                          </a:solidFill>
                          <a:effectLst/>
                        </a:rPr>
                        <a:t>Ganesha</a:t>
                      </a:r>
                      <a:r>
                        <a:rPr lang="en-IN" sz="1600" dirty="0">
                          <a:solidFill>
                            <a:schemeClr val="tx1">
                              <a:lumMod val="95000"/>
                              <a:lumOff val="5000"/>
                            </a:schemeClr>
                          </a:solidFill>
                          <a:effectLst/>
                        </a:rPr>
                        <a:t> S </a:t>
                      </a:r>
                      <a:r>
                        <a:rPr lang="en-IN" sz="1600" dirty="0" err="1">
                          <a:solidFill>
                            <a:schemeClr val="tx1">
                              <a:lumMod val="95000"/>
                              <a:lumOff val="5000"/>
                            </a:schemeClr>
                          </a:solidFill>
                          <a:effectLst/>
                        </a:rPr>
                        <a:t>S</a:t>
                      </a:r>
                      <a:endParaRPr lang="en-IN" sz="1600" dirty="0">
                        <a:solidFill>
                          <a:schemeClr val="tx1">
                            <a:lumMod val="95000"/>
                            <a:lumOff val="5000"/>
                          </a:schemeClr>
                        </a:solidFill>
                        <a:effectLst/>
                        <a:latin typeface="Calibri" panose="020F0502020204030204" pitchFamily="34" charset="0"/>
                        <a:ea typeface="Calibri" panose="020F0502020204030204" pitchFamily="34" charset="0"/>
                        <a:cs typeface="Tunga"/>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DE8FF"/>
                    </a:solidFill>
                  </a:tcPr>
                </a:tc>
                <a:tc>
                  <a:txBody>
                    <a:bodyPr/>
                    <a:lstStyle/>
                    <a:p>
                      <a:pPr>
                        <a:lnSpc>
                          <a:spcPct val="100000"/>
                        </a:lnSpc>
                        <a:spcAft>
                          <a:spcPts val="0"/>
                        </a:spcAft>
                      </a:pPr>
                      <a:r>
                        <a:rPr lang="en-IN" sz="1600" dirty="0">
                          <a:effectLst/>
                        </a:rPr>
                        <a:t>ITI</a:t>
                      </a:r>
                      <a:endParaRPr lang="en-IN" sz="1600" dirty="0">
                        <a:effectLst/>
                        <a:latin typeface="Calibri" panose="020F0502020204030204" pitchFamily="34" charset="0"/>
                        <a:ea typeface="Calibri" panose="020F0502020204030204" pitchFamily="34" charset="0"/>
                        <a:cs typeface="Tunga"/>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DE8FF"/>
                    </a:solidFill>
                  </a:tcPr>
                </a:tc>
                <a:tc>
                  <a:txBody>
                    <a:bodyPr/>
                    <a:lstStyle/>
                    <a:p>
                      <a:pPr>
                        <a:lnSpc>
                          <a:spcPct val="100000"/>
                        </a:lnSpc>
                        <a:spcAft>
                          <a:spcPts val="0"/>
                        </a:spcAft>
                      </a:pPr>
                      <a:r>
                        <a:rPr lang="en-IN" sz="1600" dirty="0">
                          <a:effectLst/>
                        </a:rPr>
                        <a:t>Asst. Instructor</a:t>
                      </a:r>
                      <a:endParaRPr lang="en-IN" sz="1600" dirty="0">
                        <a:effectLst/>
                        <a:latin typeface="Calibri" panose="020F0502020204030204" pitchFamily="34" charset="0"/>
                        <a:ea typeface="Calibri" panose="020F0502020204030204" pitchFamily="34" charset="0"/>
                        <a:cs typeface="Tunga"/>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DE8FF"/>
                    </a:solidFill>
                  </a:tcPr>
                </a:tc>
                <a:extLst>
                  <a:ext uri="{0D108BD9-81ED-4DB2-BD59-A6C34878D82A}">
                    <a16:rowId xmlns:a16="http://schemas.microsoft.com/office/drawing/2014/main" xmlns="" val="10008"/>
                  </a:ext>
                </a:extLst>
              </a:tr>
              <a:tr h="372533">
                <a:tc>
                  <a:txBody>
                    <a:bodyPr/>
                    <a:lstStyle/>
                    <a:p>
                      <a:pPr algn="ctr">
                        <a:lnSpc>
                          <a:spcPct val="100000"/>
                        </a:lnSpc>
                        <a:spcAft>
                          <a:spcPts val="0"/>
                        </a:spcAft>
                      </a:pPr>
                      <a:r>
                        <a:rPr lang="en-IN" sz="1600" dirty="0">
                          <a:solidFill>
                            <a:schemeClr val="tx1">
                              <a:lumMod val="95000"/>
                              <a:lumOff val="5000"/>
                            </a:schemeClr>
                          </a:solidFill>
                          <a:effectLst/>
                        </a:rPr>
                        <a:t>9</a:t>
                      </a:r>
                      <a:endParaRPr lang="en-IN" sz="1600" dirty="0">
                        <a:solidFill>
                          <a:schemeClr val="tx1">
                            <a:lumMod val="95000"/>
                            <a:lumOff val="5000"/>
                          </a:schemeClr>
                        </a:solidFill>
                        <a:effectLst/>
                        <a:latin typeface="Calibri" panose="020F0502020204030204" pitchFamily="34" charset="0"/>
                        <a:ea typeface="Calibri" panose="020F0502020204030204" pitchFamily="34" charset="0"/>
                        <a:cs typeface="Tunga"/>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DE8FF"/>
                    </a:solidFill>
                  </a:tcPr>
                </a:tc>
                <a:tc>
                  <a:txBody>
                    <a:bodyPr/>
                    <a:lstStyle/>
                    <a:p>
                      <a:pPr>
                        <a:lnSpc>
                          <a:spcPct val="100000"/>
                        </a:lnSpc>
                        <a:spcAft>
                          <a:spcPts val="0"/>
                        </a:spcAft>
                      </a:pPr>
                      <a:r>
                        <a:rPr lang="en-IN" sz="1600" dirty="0">
                          <a:solidFill>
                            <a:schemeClr val="tx1">
                              <a:lumMod val="95000"/>
                              <a:lumOff val="5000"/>
                            </a:schemeClr>
                          </a:solidFill>
                          <a:effectLst/>
                        </a:rPr>
                        <a:t>Mr. </a:t>
                      </a:r>
                      <a:r>
                        <a:rPr lang="en-IN" sz="1600" dirty="0" smtClean="0">
                          <a:solidFill>
                            <a:schemeClr val="tx1">
                              <a:lumMod val="95000"/>
                              <a:lumOff val="5000"/>
                            </a:schemeClr>
                          </a:solidFill>
                          <a:effectLst/>
                        </a:rPr>
                        <a:t>Ashok K</a:t>
                      </a:r>
                      <a:endParaRPr lang="en-IN" sz="1600" dirty="0">
                        <a:solidFill>
                          <a:schemeClr val="tx1">
                            <a:lumMod val="95000"/>
                            <a:lumOff val="5000"/>
                          </a:schemeClr>
                        </a:solidFill>
                        <a:effectLst/>
                        <a:latin typeface="Calibri" panose="020F0502020204030204" pitchFamily="34" charset="0"/>
                        <a:ea typeface="Calibri" panose="020F0502020204030204" pitchFamily="34" charset="0"/>
                        <a:cs typeface="Tunga"/>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DE8FF"/>
                    </a:solidFill>
                  </a:tcPr>
                </a:tc>
                <a:tc>
                  <a:txBody>
                    <a:bodyPr/>
                    <a:lstStyle/>
                    <a:p>
                      <a:pPr>
                        <a:lnSpc>
                          <a:spcPct val="100000"/>
                        </a:lnSpc>
                        <a:spcAft>
                          <a:spcPts val="0"/>
                        </a:spcAft>
                      </a:pPr>
                      <a:r>
                        <a:rPr lang="en-IN" sz="1600" dirty="0">
                          <a:effectLst/>
                        </a:rPr>
                        <a:t>SSLC</a:t>
                      </a:r>
                      <a:endParaRPr lang="en-IN" sz="1600" dirty="0">
                        <a:effectLst/>
                        <a:latin typeface="Calibri" panose="020F0502020204030204" pitchFamily="34" charset="0"/>
                        <a:ea typeface="Calibri" panose="020F0502020204030204" pitchFamily="34" charset="0"/>
                        <a:cs typeface="Tunga"/>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DE8FF"/>
                    </a:solidFill>
                  </a:tcPr>
                </a:tc>
                <a:tc>
                  <a:txBody>
                    <a:bodyPr/>
                    <a:lstStyle/>
                    <a:p>
                      <a:pPr>
                        <a:lnSpc>
                          <a:spcPct val="100000"/>
                        </a:lnSpc>
                        <a:spcAft>
                          <a:spcPts val="0"/>
                        </a:spcAft>
                      </a:pPr>
                      <a:r>
                        <a:rPr lang="en-IN" sz="1600" dirty="0">
                          <a:effectLst/>
                        </a:rPr>
                        <a:t>Asst. Instructor</a:t>
                      </a:r>
                      <a:endParaRPr lang="en-IN" sz="1600" dirty="0">
                        <a:effectLst/>
                        <a:latin typeface="Calibri" panose="020F0502020204030204" pitchFamily="34" charset="0"/>
                        <a:ea typeface="Calibri" panose="020F0502020204030204" pitchFamily="34" charset="0"/>
                        <a:cs typeface="Tunga"/>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DE8FF"/>
                    </a:solidFill>
                  </a:tcPr>
                </a:tc>
                <a:extLst>
                  <a:ext uri="{0D108BD9-81ED-4DB2-BD59-A6C34878D82A}">
                    <a16:rowId xmlns:a16="http://schemas.microsoft.com/office/drawing/2014/main" xmlns="" val="10009"/>
                  </a:ext>
                </a:extLst>
              </a:tr>
              <a:tr h="371096">
                <a:tc>
                  <a:txBody>
                    <a:bodyPr/>
                    <a:lstStyle/>
                    <a:p>
                      <a:pPr algn="ctr">
                        <a:lnSpc>
                          <a:spcPct val="150000"/>
                        </a:lnSpc>
                        <a:spcAft>
                          <a:spcPts val="0"/>
                        </a:spcAft>
                      </a:pPr>
                      <a:r>
                        <a:rPr lang="en-IN" sz="1600" dirty="0">
                          <a:solidFill>
                            <a:schemeClr val="tx1">
                              <a:lumMod val="95000"/>
                              <a:lumOff val="5000"/>
                            </a:schemeClr>
                          </a:solidFill>
                          <a:effectLst/>
                        </a:rPr>
                        <a:t>10</a:t>
                      </a:r>
                      <a:endParaRPr lang="en-IN" sz="1600" dirty="0">
                        <a:solidFill>
                          <a:schemeClr val="tx1">
                            <a:lumMod val="95000"/>
                            <a:lumOff val="5000"/>
                          </a:schemeClr>
                        </a:solidFill>
                        <a:effectLst/>
                        <a:latin typeface="Calibri" panose="020F0502020204030204" pitchFamily="34" charset="0"/>
                        <a:ea typeface="Calibri" panose="020F0502020204030204" pitchFamily="34" charset="0"/>
                        <a:cs typeface="Tunga"/>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nSpc>
                          <a:spcPct val="150000"/>
                        </a:lnSpc>
                        <a:spcAft>
                          <a:spcPts val="0"/>
                        </a:spcAft>
                      </a:pPr>
                      <a:r>
                        <a:rPr lang="en-IN" sz="1600" dirty="0" err="1">
                          <a:solidFill>
                            <a:schemeClr val="tx1">
                              <a:lumMod val="95000"/>
                              <a:lumOff val="5000"/>
                            </a:schemeClr>
                          </a:solidFill>
                          <a:effectLst/>
                        </a:rPr>
                        <a:t>Mr.</a:t>
                      </a:r>
                      <a:r>
                        <a:rPr lang="en-IN" sz="1600" dirty="0">
                          <a:solidFill>
                            <a:schemeClr val="tx1">
                              <a:lumMod val="95000"/>
                              <a:lumOff val="5000"/>
                            </a:schemeClr>
                          </a:solidFill>
                          <a:effectLst/>
                        </a:rPr>
                        <a:t> </a:t>
                      </a:r>
                      <a:r>
                        <a:rPr lang="en-IN" sz="1600" dirty="0" err="1">
                          <a:solidFill>
                            <a:schemeClr val="tx1">
                              <a:lumMod val="95000"/>
                              <a:lumOff val="5000"/>
                            </a:schemeClr>
                          </a:solidFill>
                          <a:effectLst/>
                        </a:rPr>
                        <a:t>Girisha</a:t>
                      </a:r>
                      <a:r>
                        <a:rPr lang="en-IN" sz="1600" dirty="0">
                          <a:solidFill>
                            <a:schemeClr val="tx1">
                              <a:lumMod val="95000"/>
                              <a:lumOff val="5000"/>
                            </a:schemeClr>
                          </a:solidFill>
                          <a:effectLst/>
                        </a:rPr>
                        <a:t> G N</a:t>
                      </a:r>
                      <a:endParaRPr lang="en-IN" sz="1600" dirty="0">
                        <a:solidFill>
                          <a:schemeClr val="tx1">
                            <a:lumMod val="95000"/>
                            <a:lumOff val="5000"/>
                          </a:schemeClr>
                        </a:solidFill>
                        <a:effectLst/>
                        <a:latin typeface="Calibri" panose="020F0502020204030204" pitchFamily="34" charset="0"/>
                        <a:ea typeface="Calibri" panose="020F0502020204030204" pitchFamily="34" charset="0"/>
                        <a:cs typeface="Tunga"/>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nSpc>
                          <a:spcPct val="150000"/>
                        </a:lnSpc>
                        <a:spcAft>
                          <a:spcPts val="0"/>
                        </a:spcAft>
                      </a:pPr>
                      <a:r>
                        <a:rPr lang="en-IN" sz="1600" dirty="0">
                          <a:solidFill>
                            <a:schemeClr val="tx1">
                              <a:lumMod val="95000"/>
                              <a:lumOff val="5000"/>
                            </a:schemeClr>
                          </a:solidFill>
                          <a:effectLst/>
                        </a:rPr>
                        <a:t>SSLC., (ITI)</a:t>
                      </a:r>
                      <a:endParaRPr lang="en-IN" sz="1600" dirty="0">
                        <a:solidFill>
                          <a:schemeClr val="tx1">
                            <a:lumMod val="95000"/>
                            <a:lumOff val="5000"/>
                          </a:schemeClr>
                        </a:solidFill>
                        <a:effectLst/>
                        <a:latin typeface="Calibri" panose="020F0502020204030204" pitchFamily="34" charset="0"/>
                        <a:ea typeface="Calibri" panose="020F0502020204030204" pitchFamily="34" charset="0"/>
                        <a:cs typeface="Tunga"/>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nSpc>
                          <a:spcPct val="150000"/>
                        </a:lnSpc>
                        <a:spcAft>
                          <a:spcPts val="0"/>
                        </a:spcAft>
                      </a:pPr>
                      <a:r>
                        <a:rPr lang="en-IN" sz="1600" dirty="0">
                          <a:solidFill>
                            <a:schemeClr val="tx1">
                              <a:lumMod val="95000"/>
                              <a:lumOff val="5000"/>
                            </a:schemeClr>
                          </a:solidFill>
                          <a:effectLst/>
                        </a:rPr>
                        <a:t>Attender</a:t>
                      </a:r>
                      <a:endParaRPr lang="en-IN" sz="1600" dirty="0">
                        <a:solidFill>
                          <a:schemeClr val="tx1">
                            <a:lumMod val="95000"/>
                            <a:lumOff val="5000"/>
                          </a:schemeClr>
                        </a:solidFill>
                        <a:effectLst/>
                        <a:latin typeface="Calibri" panose="020F0502020204030204" pitchFamily="34" charset="0"/>
                        <a:ea typeface="Calibri" panose="020F0502020204030204" pitchFamily="34" charset="0"/>
                        <a:cs typeface="Tunga"/>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xmlns="" val="10010"/>
                  </a:ext>
                </a:extLst>
              </a:tr>
              <a:tr h="371096">
                <a:tc>
                  <a:txBody>
                    <a:bodyPr/>
                    <a:lstStyle/>
                    <a:p>
                      <a:pPr algn="ctr">
                        <a:lnSpc>
                          <a:spcPct val="150000"/>
                        </a:lnSpc>
                        <a:spcAft>
                          <a:spcPts val="0"/>
                        </a:spcAft>
                      </a:pPr>
                      <a:r>
                        <a:rPr lang="en-IN" sz="1600" dirty="0">
                          <a:solidFill>
                            <a:schemeClr val="tx1">
                              <a:lumMod val="95000"/>
                              <a:lumOff val="5000"/>
                            </a:schemeClr>
                          </a:solidFill>
                          <a:effectLst/>
                        </a:rPr>
                        <a:t>11</a:t>
                      </a:r>
                      <a:endParaRPr lang="en-IN" sz="1600" dirty="0">
                        <a:solidFill>
                          <a:schemeClr val="tx1">
                            <a:lumMod val="95000"/>
                            <a:lumOff val="5000"/>
                          </a:schemeClr>
                        </a:solidFill>
                        <a:effectLst/>
                        <a:latin typeface="Calibri" panose="020F0502020204030204" pitchFamily="34" charset="0"/>
                        <a:ea typeface="Calibri" panose="020F0502020204030204" pitchFamily="34" charset="0"/>
                        <a:cs typeface="Tunga"/>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nSpc>
                          <a:spcPct val="150000"/>
                        </a:lnSpc>
                        <a:spcAft>
                          <a:spcPts val="0"/>
                        </a:spcAft>
                      </a:pPr>
                      <a:r>
                        <a:rPr lang="en-IN" sz="1600" dirty="0" err="1">
                          <a:solidFill>
                            <a:schemeClr val="tx1">
                              <a:lumMod val="95000"/>
                              <a:lumOff val="5000"/>
                            </a:schemeClr>
                          </a:solidFill>
                          <a:effectLst/>
                        </a:rPr>
                        <a:t>Mr.</a:t>
                      </a:r>
                      <a:r>
                        <a:rPr lang="en-IN" sz="1600" dirty="0">
                          <a:solidFill>
                            <a:schemeClr val="tx1">
                              <a:lumMod val="95000"/>
                              <a:lumOff val="5000"/>
                            </a:schemeClr>
                          </a:solidFill>
                          <a:effectLst/>
                        </a:rPr>
                        <a:t> </a:t>
                      </a:r>
                      <a:r>
                        <a:rPr lang="en-IN" sz="1600" dirty="0" err="1">
                          <a:solidFill>
                            <a:schemeClr val="tx1">
                              <a:lumMod val="95000"/>
                              <a:lumOff val="5000"/>
                            </a:schemeClr>
                          </a:solidFill>
                          <a:effectLst/>
                        </a:rPr>
                        <a:t>Ravikumar</a:t>
                      </a:r>
                      <a:r>
                        <a:rPr lang="en-IN" sz="1600" dirty="0">
                          <a:solidFill>
                            <a:schemeClr val="tx1">
                              <a:lumMod val="95000"/>
                              <a:lumOff val="5000"/>
                            </a:schemeClr>
                          </a:solidFill>
                          <a:effectLst/>
                        </a:rPr>
                        <a:t> G K</a:t>
                      </a:r>
                      <a:endParaRPr lang="en-IN" sz="1600" dirty="0">
                        <a:solidFill>
                          <a:schemeClr val="tx1">
                            <a:lumMod val="95000"/>
                            <a:lumOff val="5000"/>
                          </a:schemeClr>
                        </a:solidFill>
                        <a:effectLst/>
                        <a:latin typeface="Calibri" panose="020F0502020204030204" pitchFamily="34" charset="0"/>
                        <a:ea typeface="Calibri" panose="020F0502020204030204" pitchFamily="34" charset="0"/>
                        <a:cs typeface="Tunga"/>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nSpc>
                          <a:spcPct val="150000"/>
                        </a:lnSpc>
                        <a:spcAft>
                          <a:spcPts val="0"/>
                        </a:spcAft>
                      </a:pPr>
                      <a:r>
                        <a:rPr lang="en-IN" sz="1600" dirty="0">
                          <a:solidFill>
                            <a:schemeClr val="tx1">
                              <a:lumMod val="95000"/>
                              <a:lumOff val="5000"/>
                            </a:schemeClr>
                          </a:solidFill>
                          <a:effectLst/>
                        </a:rPr>
                        <a:t>7</a:t>
                      </a:r>
                      <a:r>
                        <a:rPr lang="en-IN" sz="1600" baseline="30000" dirty="0">
                          <a:solidFill>
                            <a:schemeClr val="tx1">
                              <a:lumMod val="95000"/>
                              <a:lumOff val="5000"/>
                            </a:schemeClr>
                          </a:solidFill>
                          <a:effectLst/>
                        </a:rPr>
                        <a:t>th</a:t>
                      </a:r>
                      <a:r>
                        <a:rPr lang="en-IN" sz="1600" dirty="0">
                          <a:solidFill>
                            <a:schemeClr val="tx1">
                              <a:lumMod val="95000"/>
                              <a:lumOff val="5000"/>
                            </a:schemeClr>
                          </a:solidFill>
                          <a:effectLst/>
                        </a:rPr>
                        <a:t> </a:t>
                      </a:r>
                      <a:r>
                        <a:rPr lang="en-IN" sz="1600" dirty="0" err="1">
                          <a:solidFill>
                            <a:schemeClr val="tx1">
                              <a:lumMod val="95000"/>
                              <a:lumOff val="5000"/>
                            </a:schemeClr>
                          </a:solidFill>
                          <a:effectLst/>
                        </a:rPr>
                        <a:t>Std</a:t>
                      </a:r>
                      <a:endParaRPr lang="en-IN" sz="1600" dirty="0">
                        <a:solidFill>
                          <a:schemeClr val="tx1">
                            <a:lumMod val="95000"/>
                            <a:lumOff val="5000"/>
                          </a:schemeClr>
                        </a:solidFill>
                        <a:effectLst/>
                        <a:latin typeface="Calibri" panose="020F0502020204030204" pitchFamily="34" charset="0"/>
                        <a:ea typeface="Calibri" panose="020F0502020204030204" pitchFamily="34" charset="0"/>
                        <a:cs typeface="Tunga"/>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nSpc>
                          <a:spcPct val="150000"/>
                        </a:lnSpc>
                        <a:spcAft>
                          <a:spcPts val="0"/>
                        </a:spcAft>
                      </a:pPr>
                      <a:r>
                        <a:rPr lang="en-IN" sz="1600" dirty="0">
                          <a:solidFill>
                            <a:schemeClr val="tx1">
                              <a:lumMod val="95000"/>
                              <a:lumOff val="5000"/>
                            </a:schemeClr>
                          </a:solidFill>
                          <a:effectLst/>
                        </a:rPr>
                        <a:t>Peon</a:t>
                      </a:r>
                      <a:endParaRPr lang="en-IN" sz="1600" dirty="0">
                        <a:solidFill>
                          <a:schemeClr val="tx1">
                            <a:lumMod val="95000"/>
                            <a:lumOff val="5000"/>
                          </a:schemeClr>
                        </a:solidFill>
                        <a:effectLst/>
                        <a:latin typeface="Calibri" panose="020F0502020204030204" pitchFamily="34" charset="0"/>
                        <a:ea typeface="Calibri" panose="020F0502020204030204" pitchFamily="34" charset="0"/>
                        <a:cs typeface="Tunga"/>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xmlns="" val="10011"/>
                  </a:ext>
                </a:extLst>
              </a:tr>
              <a:tr h="371096">
                <a:tc>
                  <a:txBody>
                    <a:bodyPr/>
                    <a:lstStyle/>
                    <a:p>
                      <a:pPr algn="ctr">
                        <a:lnSpc>
                          <a:spcPct val="150000"/>
                        </a:lnSpc>
                        <a:spcAft>
                          <a:spcPts val="0"/>
                        </a:spcAft>
                      </a:pPr>
                      <a:r>
                        <a:rPr lang="en-IN" sz="1600" dirty="0">
                          <a:solidFill>
                            <a:schemeClr val="tx1">
                              <a:lumMod val="95000"/>
                              <a:lumOff val="5000"/>
                            </a:schemeClr>
                          </a:solidFill>
                          <a:effectLst/>
                        </a:rPr>
                        <a:t>12</a:t>
                      </a:r>
                      <a:endParaRPr lang="en-IN" sz="1600" dirty="0">
                        <a:solidFill>
                          <a:schemeClr val="tx1">
                            <a:lumMod val="95000"/>
                            <a:lumOff val="5000"/>
                          </a:schemeClr>
                        </a:solidFill>
                        <a:effectLst/>
                        <a:latin typeface="Calibri" panose="020F0502020204030204" pitchFamily="34" charset="0"/>
                        <a:ea typeface="Calibri" panose="020F0502020204030204" pitchFamily="34" charset="0"/>
                        <a:cs typeface="Tunga"/>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nSpc>
                          <a:spcPct val="150000"/>
                        </a:lnSpc>
                        <a:spcAft>
                          <a:spcPts val="0"/>
                        </a:spcAft>
                      </a:pPr>
                      <a:r>
                        <a:rPr lang="en-IN" sz="1600" dirty="0" err="1">
                          <a:solidFill>
                            <a:schemeClr val="tx1">
                              <a:lumMod val="95000"/>
                              <a:lumOff val="5000"/>
                            </a:schemeClr>
                          </a:solidFill>
                          <a:effectLst/>
                        </a:rPr>
                        <a:t>Mrs.</a:t>
                      </a:r>
                      <a:r>
                        <a:rPr lang="en-IN" sz="1600" dirty="0">
                          <a:solidFill>
                            <a:schemeClr val="tx1">
                              <a:lumMod val="95000"/>
                              <a:lumOff val="5000"/>
                            </a:schemeClr>
                          </a:solidFill>
                          <a:effectLst/>
                        </a:rPr>
                        <a:t> </a:t>
                      </a:r>
                      <a:r>
                        <a:rPr lang="en-IN" sz="1600" dirty="0" err="1">
                          <a:solidFill>
                            <a:schemeClr val="tx1">
                              <a:lumMod val="95000"/>
                              <a:lumOff val="5000"/>
                            </a:schemeClr>
                          </a:solidFill>
                          <a:effectLst/>
                        </a:rPr>
                        <a:t>Thayamma</a:t>
                      </a:r>
                      <a:endParaRPr lang="en-IN" sz="1600" dirty="0">
                        <a:solidFill>
                          <a:schemeClr val="tx1">
                            <a:lumMod val="95000"/>
                            <a:lumOff val="5000"/>
                          </a:schemeClr>
                        </a:solidFill>
                        <a:effectLst/>
                        <a:latin typeface="Calibri" panose="020F0502020204030204" pitchFamily="34" charset="0"/>
                        <a:ea typeface="Calibri" panose="020F0502020204030204" pitchFamily="34" charset="0"/>
                        <a:cs typeface="Tunga"/>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nSpc>
                          <a:spcPct val="150000"/>
                        </a:lnSpc>
                        <a:spcAft>
                          <a:spcPts val="0"/>
                        </a:spcAft>
                      </a:pPr>
                      <a:r>
                        <a:rPr lang="en-IN" sz="1600" dirty="0">
                          <a:solidFill>
                            <a:schemeClr val="tx1">
                              <a:lumMod val="95000"/>
                              <a:lumOff val="5000"/>
                            </a:schemeClr>
                          </a:solidFill>
                          <a:effectLst/>
                        </a:rPr>
                        <a:t>--</a:t>
                      </a:r>
                      <a:endParaRPr lang="en-IN" sz="1600" dirty="0">
                        <a:solidFill>
                          <a:schemeClr val="tx1">
                            <a:lumMod val="95000"/>
                            <a:lumOff val="5000"/>
                          </a:schemeClr>
                        </a:solidFill>
                        <a:effectLst/>
                        <a:latin typeface="Calibri" panose="020F0502020204030204" pitchFamily="34" charset="0"/>
                        <a:ea typeface="Calibri" panose="020F0502020204030204" pitchFamily="34" charset="0"/>
                        <a:cs typeface="Tunga"/>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nSpc>
                          <a:spcPct val="150000"/>
                        </a:lnSpc>
                        <a:spcAft>
                          <a:spcPts val="0"/>
                        </a:spcAft>
                      </a:pPr>
                      <a:r>
                        <a:rPr lang="en-IN" sz="1600" dirty="0">
                          <a:solidFill>
                            <a:schemeClr val="tx1">
                              <a:lumMod val="95000"/>
                              <a:lumOff val="5000"/>
                            </a:schemeClr>
                          </a:solidFill>
                          <a:effectLst/>
                        </a:rPr>
                        <a:t>Peon</a:t>
                      </a:r>
                      <a:endParaRPr lang="en-IN" sz="1600" dirty="0">
                        <a:solidFill>
                          <a:schemeClr val="tx1">
                            <a:lumMod val="95000"/>
                            <a:lumOff val="5000"/>
                          </a:schemeClr>
                        </a:solidFill>
                        <a:effectLst/>
                        <a:latin typeface="Calibri" panose="020F0502020204030204" pitchFamily="34" charset="0"/>
                        <a:ea typeface="Calibri" panose="020F0502020204030204" pitchFamily="34" charset="0"/>
                        <a:cs typeface="Tunga"/>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xmlns="" val="10012"/>
                  </a:ext>
                </a:extLst>
              </a:tr>
            </a:tbl>
          </a:graphicData>
        </a:graphic>
      </p:graphicFrame>
    </p:spTree>
    <p:extLst>
      <p:ext uri="{BB962C8B-B14F-4D97-AF65-F5344CB8AC3E}">
        <p14:creationId xmlns:p14="http://schemas.microsoft.com/office/powerpoint/2010/main" val="166822874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 y="0"/>
            <a:ext cx="1415442" cy="6858000"/>
          </a:xfrm>
          <a:prstGeom prst="rect">
            <a:avLst/>
          </a:prstGeom>
          <a:solidFill>
            <a:schemeClr val="accent4">
              <a:lumMod val="20000"/>
              <a:lumOff val="8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 name="Rectangle 4"/>
          <p:cNvSpPr/>
          <p:nvPr/>
        </p:nvSpPr>
        <p:spPr>
          <a:xfrm>
            <a:off x="1415442" y="6538586"/>
            <a:ext cx="9870510" cy="319414"/>
          </a:xfrm>
          <a:prstGeom prst="rect">
            <a:avLst/>
          </a:prstGeom>
          <a:solidFill>
            <a:schemeClr val="accent4">
              <a:lumMod val="20000"/>
              <a:lumOff val="8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C00000"/>
                </a:solidFill>
              </a:rPr>
              <a:t>Department of Electronics and Communication Engineering</a:t>
            </a:r>
            <a:endParaRPr lang="en-IN" b="1" dirty="0">
              <a:solidFill>
                <a:srgbClr val="C00000"/>
              </a:solidFill>
            </a:endParaRPr>
          </a:p>
        </p:txBody>
      </p:sp>
      <p:sp>
        <p:nvSpPr>
          <p:cNvPr id="6" name="Rectangle 5"/>
          <p:cNvSpPr/>
          <p:nvPr/>
        </p:nvSpPr>
        <p:spPr>
          <a:xfrm>
            <a:off x="1240077" y="0"/>
            <a:ext cx="175364" cy="6858000"/>
          </a:xfrm>
          <a:prstGeom prst="rect">
            <a:avLst/>
          </a:prstGeom>
          <a:solidFill>
            <a:srgbClr val="C0000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 name="Rounded Rectangle 6"/>
          <p:cNvSpPr/>
          <p:nvPr/>
        </p:nvSpPr>
        <p:spPr>
          <a:xfrm>
            <a:off x="11586575" y="6538586"/>
            <a:ext cx="488515" cy="319414"/>
          </a:xfrm>
          <a:prstGeom prst="roundRect">
            <a:avLst/>
          </a:prstGeom>
          <a:solidFill>
            <a:srgbClr val="C00000"/>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solidFill>
              </a:rPr>
              <a:t>50</a:t>
            </a:r>
            <a:endParaRPr lang="en-IN" dirty="0">
              <a:solidFill>
                <a:schemeClr val="bg1"/>
              </a:solidFill>
            </a:endParaRPr>
          </a:p>
        </p:txBody>
      </p:sp>
      <p:cxnSp>
        <p:nvCxnSpPr>
          <p:cNvPr id="11" name="Straight Connector 10"/>
          <p:cNvCxnSpPr/>
          <p:nvPr/>
        </p:nvCxnSpPr>
        <p:spPr>
          <a:xfrm flipV="1">
            <a:off x="1791222" y="759629"/>
            <a:ext cx="10039610" cy="12527"/>
          </a:xfrm>
          <a:prstGeom prst="line">
            <a:avLst/>
          </a:prstGeom>
          <a:ln w="38100"/>
        </p:spPr>
        <p:style>
          <a:lnRef idx="3">
            <a:schemeClr val="accent2"/>
          </a:lnRef>
          <a:fillRef idx="0">
            <a:schemeClr val="accent2"/>
          </a:fillRef>
          <a:effectRef idx="2">
            <a:schemeClr val="accent2"/>
          </a:effectRef>
          <a:fontRef idx="minor">
            <a:schemeClr val="tx1"/>
          </a:fontRef>
        </p:style>
      </p:cxnSp>
      <p:pic>
        <p:nvPicPr>
          <p:cNvPr id="21"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1033" y="116632"/>
            <a:ext cx="1026591" cy="960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ectangle 11"/>
          <p:cNvSpPr/>
          <p:nvPr/>
        </p:nvSpPr>
        <p:spPr>
          <a:xfrm>
            <a:off x="1791222" y="116632"/>
            <a:ext cx="10039610" cy="523220"/>
          </a:xfrm>
          <a:prstGeom prst="rect">
            <a:avLst/>
          </a:prstGeom>
        </p:spPr>
        <p:txBody>
          <a:bodyPr wrap="square">
            <a:spAutoFit/>
          </a:bodyPr>
          <a:lstStyle/>
          <a:p>
            <a:pPr algn="ctr"/>
            <a:r>
              <a:rPr lang="en-IN" sz="2800" b="1" dirty="0" smtClean="0">
                <a:solidFill>
                  <a:srgbClr val="002060"/>
                </a:solidFill>
                <a:latin typeface="Times New Roman" pitchFamily="18" charset="0"/>
                <a:cs typeface="Times New Roman" pitchFamily="18" charset="0"/>
              </a:rPr>
              <a:t>Criterion  -  Facilities and Technical Support</a:t>
            </a:r>
            <a:endParaRPr lang="en-IN" sz="2800" b="1" dirty="0">
              <a:solidFill>
                <a:srgbClr val="002060"/>
              </a:solidFill>
              <a:latin typeface="Times New Roman" pitchFamily="18" charset="0"/>
              <a:cs typeface="Times New Roman" pitchFamily="18" charset="0"/>
            </a:endParaRPr>
          </a:p>
        </p:txBody>
      </p:sp>
      <p:pic>
        <p:nvPicPr>
          <p:cNvPr id="3074" name="Picture 2" descr="C:\Users\Lenovo\Downloads\Project lab 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49485" y="857616"/>
            <a:ext cx="3333259" cy="237066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372724" y="3231808"/>
            <a:ext cx="1566333" cy="369332"/>
          </a:xfrm>
          <a:prstGeom prst="rect">
            <a:avLst/>
          </a:prstGeom>
          <a:solidFill>
            <a:schemeClr val="accent4">
              <a:lumMod val="60000"/>
              <a:lumOff val="40000"/>
            </a:schemeClr>
          </a:solidFill>
        </p:spPr>
        <p:txBody>
          <a:bodyPr wrap="square" rtlCol="0">
            <a:spAutoFit/>
          </a:bodyPr>
          <a:lstStyle/>
          <a:p>
            <a:pPr algn="ctr"/>
            <a:r>
              <a:rPr lang="en-IN" b="1" dirty="0" smtClean="0"/>
              <a:t>Project Lab</a:t>
            </a:r>
            <a:endParaRPr lang="en-IN" b="1" dirty="0"/>
          </a:p>
        </p:txBody>
      </p:sp>
      <p:pic>
        <p:nvPicPr>
          <p:cNvPr id="18" name="Picture 17"/>
          <p:cNvPicPr>
            <a:picLocks noChangeAspect="1"/>
          </p:cNvPicPr>
          <p:nvPr/>
        </p:nvPicPr>
        <p:blipFill>
          <a:blip r:embed="rId4" cstate="print"/>
          <a:stretch>
            <a:fillRect/>
          </a:stretch>
        </p:blipFill>
        <p:spPr>
          <a:xfrm>
            <a:off x="1903955" y="3706158"/>
            <a:ext cx="4509371" cy="2324266"/>
          </a:xfrm>
          <a:prstGeom prst="rect">
            <a:avLst/>
          </a:prstGeom>
        </p:spPr>
      </p:pic>
      <p:sp>
        <p:nvSpPr>
          <p:cNvPr id="19" name="TextBox 18"/>
          <p:cNvSpPr txBox="1"/>
          <p:nvPr/>
        </p:nvSpPr>
        <p:spPr>
          <a:xfrm>
            <a:off x="5894896" y="3244623"/>
            <a:ext cx="1566333" cy="369332"/>
          </a:xfrm>
          <a:prstGeom prst="rect">
            <a:avLst/>
          </a:prstGeom>
          <a:solidFill>
            <a:schemeClr val="accent4">
              <a:lumMod val="60000"/>
              <a:lumOff val="40000"/>
            </a:schemeClr>
          </a:solidFill>
        </p:spPr>
        <p:txBody>
          <a:bodyPr wrap="square" rtlCol="0">
            <a:spAutoFit/>
          </a:bodyPr>
          <a:lstStyle/>
          <a:p>
            <a:pPr algn="ctr"/>
            <a:r>
              <a:rPr lang="en-IN" b="1" dirty="0" smtClean="0"/>
              <a:t>System Lab</a:t>
            </a:r>
            <a:endParaRPr lang="en-IN" b="1" dirty="0"/>
          </a:p>
        </p:txBody>
      </p:sp>
      <p:pic>
        <p:nvPicPr>
          <p:cNvPr id="3077" name="Picture 5" descr="C:\Users\Lenovo\Downloads\Circuit lab 6.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87829" y="857616"/>
            <a:ext cx="3580465" cy="2386718"/>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p:cNvSpPr txBox="1"/>
          <p:nvPr/>
        </p:nvSpPr>
        <p:spPr>
          <a:xfrm>
            <a:off x="3155890" y="6029921"/>
            <a:ext cx="1566333" cy="369332"/>
          </a:xfrm>
          <a:prstGeom prst="rect">
            <a:avLst/>
          </a:prstGeom>
          <a:solidFill>
            <a:schemeClr val="accent4">
              <a:lumMod val="60000"/>
              <a:lumOff val="40000"/>
            </a:schemeClr>
          </a:solidFill>
        </p:spPr>
        <p:txBody>
          <a:bodyPr wrap="square" rtlCol="0">
            <a:spAutoFit/>
          </a:bodyPr>
          <a:lstStyle/>
          <a:p>
            <a:pPr algn="ctr"/>
            <a:r>
              <a:rPr lang="en-IN" b="1" dirty="0" smtClean="0"/>
              <a:t>Circuit Lab</a:t>
            </a:r>
            <a:endParaRPr lang="en-IN" b="1" dirty="0"/>
          </a:p>
        </p:txBody>
      </p:sp>
      <p:pic>
        <p:nvPicPr>
          <p:cNvPr id="23" name="Picture 22"/>
          <p:cNvPicPr>
            <a:picLocks noChangeAspect="1"/>
          </p:cNvPicPr>
          <p:nvPr/>
        </p:nvPicPr>
        <p:blipFill>
          <a:blip r:embed="rId6" cstate="print"/>
          <a:stretch>
            <a:fillRect/>
          </a:stretch>
        </p:blipFill>
        <p:spPr>
          <a:xfrm>
            <a:off x="7461229" y="3715780"/>
            <a:ext cx="4263133" cy="2314141"/>
          </a:xfrm>
          <a:prstGeom prst="rect">
            <a:avLst/>
          </a:prstGeom>
        </p:spPr>
      </p:pic>
      <p:sp>
        <p:nvSpPr>
          <p:cNvPr id="30" name="TextBox 29"/>
          <p:cNvSpPr txBox="1"/>
          <p:nvPr/>
        </p:nvSpPr>
        <p:spPr>
          <a:xfrm>
            <a:off x="8750589" y="6022236"/>
            <a:ext cx="1566333" cy="369332"/>
          </a:xfrm>
          <a:prstGeom prst="rect">
            <a:avLst/>
          </a:prstGeom>
          <a:solidFill>
            <a:schemeClr val="accent4">
              <a:lumMod val="60000"/>
              <a:lumOff val="40000"/>
            </a:schemeClr>
          </a:solidFill>
        </p:spPr>
        <p:txBody>
          <a:bodyPr wrap="square" rtlCol="0">
            <a:spAutoFit/>
          </a:bodyPr>
          <a:lstStyle/>
          <a:p>
            <a:pPr algn="ctr"/>
            <a:r>
              <a:rPr lang="en-IN" b="1" dirty="0" smtClean="0"/>
              <a:t>Seminar Hall</a:t>
            </a:r>
            <a:endParaRPr lang="en-IN" b="1" dirty="0"/>
          </a:p>
        </p:txBody>
      </p:sp>
      <p:pic>
        <p:nvPicPr>
          <p:cNvPr id="17" name="Picture 16"/>
          <p:cNvPicPr>
            <a:picLocks noChangeAspect="1"/>
          </p:cNvPicPr>
          <p:nvPr/>
        </p:nvPicPr>
        <p:blipFill>
          <a:blip r:embed="rId7"/>
          <a:stretch>
            <a:fillRect/>
          </a:stretch>
        </p:blipFill>
        <p:spPr>
          <a:xfrm>
            <a:off x="8558755" y="872068"/>
            <a:ext cx="3516335" cy="2370666"/>
          </a:xfrm>
          <a:prstGeom prst="rect">
            <a:avLst/>
          </a:prstGeom>
          <a:ln>
            <a:noFill/>
          </a:ln>
          <a:effectLst>
            <a:outerShdw blurRad="292100" dist="139700" dir="2700000" algn="tl" rotWithShape="0">
              <a:srgbClr val="333333">
                <a:alpha val="65000"/>
              </a:srgbClr>
            </a:outerShdw>
          </a:effectLst>
        </p:spPr>
      </p:pic>
      <p:sp>
        <p:nvSpPr>
          <p:cNvPr id="20" name="TextBox 19"/>
          <p:cNvSpPr txBox="1"/>
          <p:nvPr/>
        </p:nvSpPr>
        <p:spPr>
          <a:xfrm>
            <a:off x="9391841" y="3249542"/>
            <a:ext cx="2171496" cy="369332"/>
          </a:xfrm>
          <a:prstGeom prst="rect">
            <a:avLst/>
          </a:prstGeom>
          <a:solidFill>
            <a:schemeClr val="accent4">
              <a:lumMod val="60000"/>
              <a:lumOff val="40000"/>
            </a:schemeClr>
          </a:solidFill>
        </p:spPr>
        <p:txBody>
          <a:bodyPr wrap="square" rtlCol="0">
            <a:spAutoFit/>
          </a:bodyPr>
          <a:lstStyle/>
          <a:p>
            <a:pPr algn="ctr"/>
            <a:r>
              <a:rPr lang="en-US" b="1" dirty="0" smtClean="0"/>
              <a:t>Department Library</a:t>
            </a:r>
            <a:endParaRPr lang="en-IN" b="1" dirty="0"/>
          </a:p>
        </p:txBody>
      </p:sp>
    </p:spTree>
    <p:extLst>
      <p:ext uri="{BB962C8B-B14F-4D97-AF65-F5344CB8AC3E}">
        <p14:creationId xmlns:p14="http://schemas.microsoft.com/office/powerpoint/2010/main" val="233332008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 y="0"/>
            <a:ext cx="1415442" cy="6858000"/>
          </a:xfrm>
          <a:prstGeom prst="rect">
            <a:avLst/>
          </a:prstGeom>
          <a:solidFill>
            <a:schemeClr val="accent4">
              <a:lumMod val="20000"/>
              <a:lumOff val="8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 name="Rectangle 4"/>
          <p:cNvSpPr/>
          <p:nvPr/>
        </p:nvSpPr>
        <p:spPr>
          <a:xfrm>
            <a:off x="1415442" y="6538586"/>
            <a:ext cx="9870510" cy="319414"/>
          </a:xfrm>
          <a:prstGeom prst="rect">
            <a:avLst/>
          </a:prstGeom>
          <a:solidFill>
            <a:schemeClr val="accent4">
              <a:lumMod val="20000"/>
              <a:lumOff val="8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C00000"/>
                </a:solidFill>
              </a:rPr>
              <a:t>Department of Electronics and Communication Engineering</a:t>
            </a:r>
            <a:endParaRPr lang="en-IN" b="1" dirty="0">
              <a:solidFill>
                <a:srgbClr val="C00000"/>
              </a:solidFill>
            </a:endParaRPr>
          </a:p>
        </p:txBody>
      </p:sp>
      <p:sp>
        <p:nvSpPr>
          <p:cNvPr id="6" name="Rectangle 5"/>
          <p:cNvSpPr/>
          <p:nvPr/>
        </p:nvSpPr>
        <p:spPr>
          <a:xfrm>
            <a:off x="1240077" y="0"/>
            <a:ext cx="175364" cy="6858000"/>
          </a:xfrm>
          <a:prstGeom prst="rect">
            <a:avLst/>
          </a:prstGeom>
          <a:solidFill>
            <a:srgbClr val="C0000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 name="Rounded Rectangle 6"/>
          <p:cNvSpPr/>
          <p:nvPr/>
        </p:nvSpPr>
        <p:spPr>
          <a:xfrm>
            <a:off x="11586575" y="6538586"/>
            <a:ext cx="488515" cy="319414"/>
          </a:xfrm>
          <a:prstGeom prst="roundRect">
            <a:avLst/>
          </a:prstGeom>
          <a:solidFill>
            <a:srgbClr val="C00000"/>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solidFill>
              </a:rPr>
              <a:t>51</a:t>
            </a:r>
            <a:endParaRPr lang="en-IN" dirty="0">
              <a:solidFill>
                <a:schemeClr val="bg1"/>
              </a:solidFill>
            </a:endParaRPr>
          </a:p>
        </p:txBody>
      </p:sp>
      <p:cxnSp>
        <p:nvCxnSpPr>
          <p:cNvPr id="11" name="Straight Connector 10"/>
          <p:cNvCxnSpPr/>
          <p:nvPr/>
        </p:nvCxnSpPr>
        <p:spPr>
          <a:xfrm flipV="1">
            <a:off x="1791222" y="759629"/>
            <a:ext cx="10039610" cy="12527"/>
          </a:xfrm>
          <a:prstGeom prst="line">
            <a:avLst/>
          </a:prstGeom>
          <a:ln w="38100"/>
        </p:spPr>
        <p:style>
          <a:lnRef idx="3">
            <a:schemeClr val="accent2"/>
          </a:lnRef>
          <a:fillRef idx="0">
            <a:schemeClr val="accent2"/>
          </a:fillRef>
          <a:effectRef idx="2">
            <a:schemeClr val="accent2"/>
          </a:effectRef>
          <a:fontRef idx="minor">
            <a:schemeClr val="tx1"/>
          </a:fontRef>
        </p:style>
      </p:cxnSp>
      <p:pic>
        <p:nvPicPr>
          <p:cNvPr id="21"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1033" y="116632"/>
            <a:ext cx="1026591" cy="960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ectangle 11"/>
          <p:cNvSpPr/>
          <p:nvPr/>
        </p:nvSpPr>
        <p:spPr>
          <a:xfrm>
            <a:off x="1791222" y="116632"/>
            <a:ext cx="10039610" cy="523220"/>
          </a:xfrm>
          <a:prstGeom prst="rect">
            <a:avLst/>
          </a:prstGeom>
        </p:spPr>
        <p:txBody>
          <a:bodyPr wrap="square">
            <a:spAutoFit/>
          </a:bodyPr>
          <a:lstStyle/>
          <a:p>
            <a:pPr algn="ctr"/>
            <a:r>
              <a:rPr lang="en-IN" sz="2800" b="1" dirty="0" smtClean="0">
                <a:solidFill>
                  <a:srgbClr val="002060"/>
                </a:solidFill>
                <a:latin typeface="Times New Roman" pitchFamily="18" charset="0"/>
                <a:cs typeface="Times New Roman" pitchFamily="18" charset="0"/>
              </a:rPr>
              <a:t>Criterion 7  -  Continuous Improvement</a:t>
            </a:r>
            <a:endParaRPr lang="en-IN" sz="2800" b="1" dirty="0">
              <a:solidFill>
                <a:srgbClr val="002060"/>
              </a:solidFill>
              <a:latin typeface="Times New Roman" pitchFamily="18" charset="0"/>
              <a:cs typeface="Times New Roman" pitchFamily="18" charset="0"/>
            </a:endParaRPr>
          </a:p>
        </p:txBody>
      </p:sp>
      <p:sp>
        <p:nvSpPr>
          <p:cNvPr id="16" name="TextBox 15"/>
          <p:cNvSpPr txBox="1"/>
          <p:nvPr/>
        </p:nvSpPr>
        <p:spPr>
          <a:xfrm>
            <a:off x="3919847" y="880426"/>
            <a:ext cx="5933227" cy="369332"/>
          </a:xfrm>
          <a:prstGeom prst="rect">
            <a:avLst/>
          </a:prstGeom>
          <a:noFill/>
        </p:spPr>
        <p:txBody>
          <a:bodyPr wrap="none" rtlCol="0">
            <a:spAutoFit/>
          </a:bodyPr>
          <a:lstStyle/>
          <a:p>
            <a:r>
              <a:rPr lang="en-US" b="1" dirty="0">
                <a:solidFill>
                  <a:srgbClr val="C00000"/>
                </a:solidFill>
              </a:rPr>
              <a:t>POs &amp; PSOs Attainment Levels and Actions for Improvement</a:t>
            </a:r>
            <a:endParaRPr lang="en-IN" b="1" dirty="0">
              <a:solidFill>
                <a:srgbClr val="C00000"/>
              </a:solidFill>
            </a:endParaRPr>
          </a:p>
        </p:txBody>
      </p:sp>
      <p:graphicFrame>
        <p:nvGraphicFramePr>
          <p:cNvPr id="2" name="Table 1"/>
          <p:cNvGraphicFramePr>
            <a:graphicFrameLocks noGrp="1"/>
          </p:cNvGraphicFramePr>
          <p:nvPr>
            <p:extLst>
              <p:ext uri="{D42A27DB-BD31-4B8C-83A1-F6EECF244321}">
                <p14:modId xmlns:p14="http://schemas.microsoft.com/office/powerpoint/2010/main" val="516496782"/>
              </p:ext>
            </p:extLst>
          </p:nvPr>
        </p:nvGraphicFramePr>
        <p:xfrm>
          <a:off x="2904067" y="1515141"/>
          <a:ext cx="7823199" cy="3342618"/>
        </p:xfrm>
        <a:graphic>
          <a:graphicData uri="http://schemas.openxmlformats.org/drawingml/2006/table">
            <a:tbl>
              <a:tblPr firstRow="1" firstCol="1" bandRow="1">
                <a:tableStyleId>{5940675A-B579-460E-94D1-54222C63F5DA}</a:tableStyleId>
              </a:tblPr>
              <a:tblGrid>
                <a:gridCol w="904185"/>
                <a:gridCol w="1536590"/>
                <a:gridCol w="2098440"/>
                <a:gridCol w="3283984"/>
              </a:tblGrid>
              <a:tr h="427372">
                <a:tc>
                  <a:txBody>
                    <a:bodyPr/>
                    <a:lstStyle/>
                    <a:p>
                      <a:pPr algn="ctr">
                        <a:spcAft>
                          <a:spcPts val="0"/>
                        </a:spcAft>
                      </a:pPr>
                      <a:r>
                        <a:rPr lang="en-IN" sz="1400" b="1" dirty="0">
                          <a:effectLst/>
                        </a:rPr>
                        <a:t>POs / PSOs</a:t>
                      </a:r>
                      <a:endParaRPr lang="en-IN" sz="1400" b="1" dirty="0">
                        <a:solidFill>
                          <a:srgbClr val="000000"/>
                        </a:solidFill>
                        <a:effectLst/>
                        <a:latin typeface="Verdana"/>
                        <a:ea typeface="Times New Roman"/>
                        <a:cs typeface="Verdana"/>
                      </a:endParaRPr>
                    </a:p>
                  </a:txBody>
                  <a:tcPr marL="68580" marR="68580" marT="0" marB="0" anchor="ctr">
                    <a:solidFill>
                      <a:schemeClr val="accent2">
                        <a:lumMod val="20000"/>
                        <a:lumOff val="80000"/>
                      </a:schemeClr>
                    </a:solidFill>
                  </a:tcPr>
                </a:tc>
                <a:tc>
                  <a:txBody>
                    <a:bodyPr/>
                    <a:lstStyle/>
                    <a:p>
                      <a:pPr algn="ctr">
                        <a:spcAft>
                          <a:spcPts val="0"/>
                        </a:spcAft>
                      </a:pPr>
                      <a:r>
                        <a:rPr lang="en-IN" sz="1400" b="1" dirty="0">
                          <a:effectLst/>
                        </a:rPr>
                        <a:t>Target Level</a:t>
                      </a:r>
                    </a:p>
                    <a:p>
                      <a:pPr algn="ctr">
                        <a:spcAft>
                          <a:spcPts val="0"/>
                        </a:spcAft>
                      </a:pPr>
                      <a:r>
                        <a:rPr lang="en-IN" sz="1400" b="1" dirty="0">
                          <a:effectLst/>
                        </a:rPr>
                        <a:t>(%)</a:t>
                      </a:r>
                      <a:endParaRPr lang="en-IN" sz="1400" b="1" dirty="0">
                        <a:solidFill>
                          <a:srgbClr val="000000"/>
                        </a:solidFill>
                        <a:effectLst/>
                        <a:latin typeface="Verdana"/>
                        <a:ea typeface="Times New Roman"/>
                        <a:cs typeface="Verdana"/>
                      </a:endParaRPr>
                    </a:p>
                  </a:txBody>
                  <a:tcPr marL="68580" marR="68580" marT="0" marB="0" anchor="ctr">
                    <a:solidFill>
                      <a:schemeClr val="accent2">
                        <a:lumMod val="20000"/>
                        <a:lumOff val="80000"/>
                      </a:schemeClr>
                    </a:solidFill>
                  </a:tcPr>
                </a:tc>
                <a:tc>
                  <a:txBody>
                    <a:bodyPr/>
                    <a:lstStyle/>
                    <a:p>
                      <a:pPr algn="ctr">
                        <a:spcAft>
                          <a:spcPts val="0"/>
                        </a:spcAft>
                      </a:pPr>
                      <a:r>
                        <a:rPr lang="en-IN" sz="1400" b="1" dirty="0">
                          <a:effectLst/>
                        </a:rPr>
                        <a:t>Attainment Level</a:t>
                      </a:r>
                    </a:p>
                    <a:p>
                      <a:pPr algn="ctr">
                        <a:spcAft>
                          <a:spcPts val="0"/>
                        </a:spcAft>
                      </a:pPr>
                      <a:r>
                        <a:rPr lang="en-IN" sz="1400" b="1" dirty="0">
                          <a:effectLst/>
                        </a:rPr>
                        <a:t>(%)</a:t>
                      </a:r>
                      <a:endParaRPr lang="en-IN" sz="1400" b="1" dirty="0">
                        <a:solidFill>
                          <a:srgbClr val="000000"/>
                        </a:solidFill>
                        <a:effectLst/>
                        <a:latin typeface="Verdana"/>
                        <a:ea typeface="Times New Roman"/>
                        <a:cs typeface="Verdana"/>
                      </a:endParaRPr>
                    </a:p>
                  </a:txBody>
                  <a:tcPr marL="68580" marR="68580" marT="0" marB="0" anchor="ctr">
                    <a:solidFill>
                      <a:schemeClr val="accent2">
                        <a:lumMod val="20000"/>
                        <a:lumOff val="80000"/>
                      </a:schemeClr>
                    </a:solidFill>
                  </a:tcPr>
                </a:tc>
                <a:tc>
                  <a:txBody>
                    <a:bodyPr/>
                    <a:lstStyle/>
                    <a:p>
                      <a:pPr algn="ctr">
                        <a:spcAft>
                          <a:spcPts val="0"/>
                        </a:spcAft>
                      </a:pPr>
                      <a:r>
                        <a:rPr lang="en-IN" sz="1400" b="1" dirty="0">
                          <a:effectLst/>
                        </a:rPr>
                        <a:t>Observations</a:t>
                      </a:r>
                      <a:endParaRPr lang="en-IN" sz="1400" b="1" dirty="0">
                        <a:solidFill>
                          <a:srgbClr val="000000"/>
                        </a:solidFill>
                        <a:effectLst/>
                        <a:latin typeface="Verdana"/>
                        <a:ea typeface="Times New Roman"/>
                        <a:cs typeface="Verdana"/>
                      </a:endParaRPr>
                    </a:p>
                  </a:txBody>
                  <a:tcPr marL="68580" marR="68580" marT="0" marB="0" anchor="ctr">
                    <a:solidFill>
                      <a:schemeClr val="accent2">
                        <a:lumMod val="20000"/>
                        <a:lumOff val="80000"/>
                      </a:schemeClr>
                    </a:solidFill>
                  </a:tcPr>
                </a:tc>
              </a:tr>
              <a:tr h="721265">
                <a:tc gridSpan="4">
                  <a:txBody>
                    <a:bodyPr/>
                    <a:lstStyle/>
                    <a:p>
                      <a:pPr algn="just">
                        <a:lnSpc>
                          <a:spcPct val="115000"/>
                        </a:lnSpc>
                        <a:spcAft>
                          <a:spcPts val="0"/>
                        </a:spcAft>
                      </a:pPr>
                      <a:r>
                        <a:rPr lang="en-IN" sz="1400" dirty="0">
                          <a:effectLst/>
                        </a:rPr>
                        <a:t>PO1.Engineering Knowledge: Apply the knowledge of mathematics, science, engineering fundamentals, and an engineering specialization to the solution of complex engineering problems.</a:t>
                      </a:r>
                      <a:endParaRPr lang="en-IN" sz="1200" dirty="0">
                        <a:effectLst/>
                        <a:latin typeface="Century Gothic"/>
                        <a:ea typeface="Century Gothic"/>
                        <a:cs typeface="Times New Roman"/>
                      </a:endParaRPr>
                    </a:p>
                  </a:txBody>
                  <a:tcPr marL="68580" marR="68580" marT="0" marB="0">
                    <a:solidFill>
                      <a:schemeClr val="accent5">
                        <a:lumMod val="20000"/>
                        <a:lumOff val="80000"/>
                      </a:schemeClr>
                    </a:solidFill>
                  </a:tcPr>
                </a:tc>
                <a:tc hMerge="1">
                  <a:txBody>
                    <a:bodyPr/>
                    <a:lstStyle/>
                    <a:p>
                      <a:endParaRPr lang="en-IN"/>
                    </a:p>
                  </a:txBody>
                  <a:tcPr/>
                </a:tc>
                <a:tc hMerge="1">
                  <a:txBody>
                    <a:bodyPr/>
                    <a:lstStyle/>
                    <a:p>
                      <a:endParaRPr lang="en-IN"/>
                    </a:p>
                  </a:txBody>
                  <a:tcPr/>
                </a:tc>
                <a:tc hMerge="1">
                  <a:txBody>
                    <a:bodyPr/>
                    <a:lstStyle/>
                    <a:p>
                      <a:endParaRPr lang="en-IN"/>
                    </a:p>
                  </a:txBody>
                  <a:tcPr/>
                </a:tc>
              </a:tr>
              <a:tr h="1457889">
                <a:tc>
                  <a:txBody>
                    <a:bodyPr/>
                    <a:lstStyle/>
                    <a:p>
                      <a:pPr>
                        <a:spcAft>
                          <a:spcPts val="0"/>
                        </a:spcAft>
                      </a:pPr>
                      <a:r>
                        <a:rPr lang="en-IN" sz="1400" dirty="0">
                          <a:effectLst/>
                        </a:rPr>
                        <a:t>PO1 </a:t>
                      </a:r>
                    </a:p>
                    <a:p>
                      <a:pPr>
                        <a:lnSpc>
                          <a:spcPct val="115000"/>
                        </a:lnSpc>
                        <a:spcAft>
                          <a:spcPts val="0"/>
                        </a:spcAft>
                      </a:pPr>
                      <a:r>
                        <a:rPr lang="en-IN" sz="1400" dirty="0">
                          <a:effectLst/>
                        </a:rPr>
                        <a:t> </a:t>
                      </a:r>
                      <a:endParaRPr lang="en-IN" sz="1200" dirty="0">
                        <a:effectLst/>
                        <a:latin typeface="Century Gothic"/>
                        <a:ea typeface="Century Gothic"/>
                        <a:cs typeface="Times New Roman"/>
                      </a:endParaRPr>
                    </a:p>
                  </a:txBody>
                  <a:tcPr marL="68580" marR="68580" marT="0" marB="0"/>
                </a:tc>
                <a:tc>
                  <a:txBody>
                    <a:bodyPr/>
                    <a:lstStyle/>
                    <a:p>
                      <a:pPr algn="ctr">
                        <a:lnSpc>
                          <a:spcPct val="115000"/>
                        </a:lnSpc>
                        <a:spcAft>
                          <a:spcPts val="0"/>
                        </a:spcAft>
                      </a:pPr>
                      <a:r>
                        <a:rPr lang="en-IN" sz="1400" dirty="0">
                          <a:effectLst/>
                        </a:rPr>
                        <a:t>80</a:t>
                      </a:r>
                      <a:endParaRPr lang="en-IN" sz="1200" dirty="0">
                        <a:effectLst/>
                        <a:latin typeface="Century Gothic"/>
                        <a:ea typeface="Century Gothic"/>
                        <a:cs typeface="Times New Roman"/>
                      </a:endParaRPr>
                    </a:p>
                  </a:txBody>
                  <a:tcPr marL="68580" marR="68580" marT="0" marB="0"/>
                </a:tc>
                <a:tc>
                  <a:txBody>
                    <a:bodyPr/>
                    <a:lstStyle/>
                    <a:p>
                      <a:pPr algn="ctr">
                        <a:lnSpc>
                          <a:spcPct val="115000"/>
                        </a:lnSpc>
                        <a:spcAft>
                          <a:spcPts val="0"/>
                        </a:spcAft>
                      </a:pPr>
                      <a:r>
                        <a:rPr lang="en-IN" sz="1400" dirty="0">
                          <a:effectLst/>
                        </a:rPr>
                        <a:t>71.6</a:t>
                      </a:r>
                      <a:endParaRPr lang="en-IN" sz="1200" dirty="0">
                        <a:effectLst/>
                        <a:latin typeface="Century Gothic"/>
                        <a:ea typeface="Century Gothic"/>
                        <a:cs typeface="Times New Roman"/>
                      </a:endParaRPr>
                    </a:p>
                  </a:txBody>
                  <a:tcPr marL="68580" marR="68580" marT="0" marB="0"/>
                </a:tc>
                <a:tc>
                  <a:txBody>
                    <a:bodyPr/>
                    <a:lstStyle/>
                    <a:p>
                      <a:pPr marL="342900" lvl="0" indent="-342900" algn="just">
                        <a:lnSpc>
                          <a:spcPct val="115000"/>
                        </a:lnSpc>
                        <a:spcAft>
                          <a:spcPts val="0"/>
                        </a:spcAft>
                        <a:buFont typeface="Wingdings"/>
                        <a:buChar char=""/>
                      </a:pPr>
                      <a:r>
                        <a:rPr lang="en-IN" sz="1400" dirty="0">
                          <a:effectLst/>
                        </a:rPr>
                        <a:t>Target is not achieved </a:t>
                      </a:r>
                    </a:p>
                    <a:p>
                      <a:pPr marL="342900" lvl="0" indent="-342900" algn="just">
                        <a:lnSpc>
                          <a:spcPct val="115000"/>
                        </a:lnSpc>
                        <a:spcAft>
                          <a:spcPts val="0"/>
                        </a:spcAft>
                        <a:buFont typeface="Wingdings"/>
                        <a:buChar char=""/>
                      </a:pPr>
                      <a:r>
                        <a:rPr lang="en-IN" sz="1400" dirty="0">
                          <a:effectLst/>
                        </a:rPr>
                        <a:t>Attainment level for the courses 15EC34, 15EC33, 15EC32, 15EC44, 15EC46, 15EC53 are lower than the target level.</a:t>
                      </a:r>
                      <a:endParaRPr lang="en-IN" sz="1400" dirty="0">
                        <a:solidFill>
                          <a:srgbClr val="000000"/>
                        </a:solidFill>
                        <a:effectLst/>
                        <a:latin typeface="Verdana"/>
                        <a:ea typeface="Times New Roman"/>
                        <a:cs typeface="Verdana"/>
                      </a:endParaRPr>
                    </a:p>
                  </a:txBody>
                  <a:tcPr marL="68580" marR="68580" marT="0" marB="0"/>
                </a:tc>
              </a:tr>
              <a:tr h="721265">
                <a:tc gridSpan="4">
                  <a:txBody>
                    <a:bodyPr/>
                    <a:lstStyle/>
                    <a:p>
                      <a:pPr algn="just">
                        <a:lnSpc>
                          <a:spcPct val="115000"/>
                        </a:lnSpc>
                        <a:spcAft>
                          <a:spcPts val="0"/>
                        </a:spcAft>
                      </a:pPr>
                      <a:r>
                        <a:rPr lang="en-IN" sz="1400" dirty="0">
                          <a:effectLst/>
                        </a:rPr>
                        <a:t>ACTION1: Basic concepts and numerical problems will be discussed in </a:t>
                      </a:r>
                      <a:r>
                        <a:rPr lang="en-IN" sz="1400" dirty="0" smtClean="0">
                          <a:effectLst/>
                        </a:rPr>
                        <a:t>regular classes and also in tutorial classes.</a:t>
                      </a:r>
                      <a:endParaRPr lang="en-IN" sz="1200" dirty="0">
                        <a:effectLst/>
                      </a:endParaRPr>
                    </a:p>
                    <a:p>
                      <a:pPr algn="just">
                        <a:lnSpc>
                          <a:spcPct val="115000"/>
                        </a:lnSpc>
                        <a:spcAft>
                          <a:spcPts val="0"/>
                        </a:spcAft>
                      </a:pPr>
                      <a:r>
                        <a:rPr lang="en-IN" sz="1400" dirty="0">
                          <a:effectLst/>
                        </a:rPr>
                        <a:t>ACTION 2: Students are motivated to read </a:t>
                      </a:r>
                      <a:r>
                        <a:rPr lang="en-IN" sz="1400" dirty="0" smtClean="0">
                          <a:effectLst/>
                        </a:rPr>
                        <a:t>reference books</a:t>
                      </a:r>
                      <a:r>
                        <a:rPr lang="en-IN" sz="1400" dirty="0">
                          <a:effectLst/>
                        </a:rPr>
                        <a:t>.</a:t>
                      </a:r>
                      <a:endParaRPr lang="en-IN" sz="1200" dirty="0">
                        <a:effectLst/>
                        <a:latin typeface="Century Gothic"/>
                        <a:ea typeface="Century Gothic"/>
                        <a:cs typeface="Times New Roman"/>
                      </a:endParaRPr>
                    </a:p>
                  </a:txBody>
                  <a:tcPr marL="68580" marR="68580" marT="0" marB="0">
                    <a:solidFill>
                      <a:schemeClr val="accent6">
                        <a:lumMod val="20000"/>
                        <a:lumOff val="80000"/>
                      </a:schemeClr>
                    </a:solidFill>
                  </a:tcPr>
                </a:tc>
                <a:tc hMerge="1">
                  <a:txBody>
                    <a:bodyPr/>
                    <a:lstStyle/>
                    <a:p>
                      <a:endParaRPr lang="en-IN"/>
                    </a:p>
                  </a:txBody>
                  <a:tcPr/>
                </a:tc>
                <a:tc hMerge="1">
                  <a:txBody>
                    <a:bodyPr/>
                    <a:lstStyle/>
                    <a:p>
                      <a:endParaRPr lang="en-IN"/>
                    </a:p>
                  </a:txBody>
                  <a:tcPr/>
                </a:tc>
                <a:tc hMerge="1">
                  <a:txBody>
                    <a:bodyPr/>
                    <a:lstStyle/>
                    <a:p>
                      <a:endParaRPr lang="en-IN"/>
                    </a:p>
                  </a:txBody>
                  <a:tcPr/>
                </a:tc>
              </a:tr>
            </a:tbl>
          </a:graphicData>
        </a:graphic>
      </p:graphicFrame>
    </p:spTree>
    <p:extLst>
      <p:ext uri="{BB962C8B-B14F-4D97-AF65-F5344CB8AC3E}">
        <p14:creationId xmlns:p14="http://schemas.microsoft.com/office/powerpoint/2010/main" val="35141111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 y="0"/>
            <a:ext cx="1415442" cy="6858000"/>
          </a:xfrm>
          <a:prstGeom prst="rect">
            <a:avLst/>
          </a:prstGeom>
          <a:solidFill>
            <a:schemeClr val="accent4">
              <a:lumMod val="20000"/>
              <a:lumOff val="8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 name="Rectangle 4"/>
          <p:cNvSpPr/>
          <p:nvPr/>
        </p:nvSpPr>
        <p:spPr>
          <a:xfrm>
            <a:off x="1415442" y="6538586"/>
            <a:ext cx="9870510" cy="319414"/>
          </a:xfrm>
          <a:prstGeom prst="rect">
            <a:avLst/>
          </a:prstGeom>
          <a:solidFill>
            <a:schemeClr val="accent4">
              <a:lumMod val="20000"/>
              <a:lumOff val="8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C00000"/>
                </a:solidFill>
              </a:rPr>
              <a:t>Department of Electronics and Communication Engineering</a:t>
            </a:r>
            <a:endParaRPr lang="en-IN" b="1" dirty="0">
              <a:solidFill>
                <a:srgbClr val="C00000"/>
              </a:solidFill>
            </a:endParaRPr>
          </a:p>
        </p:txBody>
      </p:sp>
      <p:sp>
        <p:nvSpPr>
          <p:cNvPr id="6" name="Rectangle 5"/>
          <p:cNvSpPr/>
          <p:nvPr/>
        </p:nvSpPr>
        <p:spPr>
          <a:xfrm>
            <a:off x="1240077" y="0"/>
            <a:ext cx="175364" cy="6858000"/>
          </a:xfrm>
          <a:prstGeom prst="rect">
            <a:avLst/>
          </a:prstGeom>
          <a:solidFill>
            <a:srgbClr val="C0000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 name="Rounded Rectangle 6"/>
          <p:cNvSpPr/>
          <p:nvPr/>
        </p:nvSpPr>
        <p:spPr>
          <a:xfrm>
            <a:off x="11586575" y="6538586"/>
            <a:ext cx="488515" cy="319414"/>
          </a:xfrm>
          <a:prstGeom prst="roundRect">
            <a:avLst/>
          </a:prstGeom>
          <a:solidFill>
            <a:srgbClr val="C00000"/>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solidFill>
              </a:rPr>
              <a:t>52</a:t>
            </a:r>
            <a:endParaRPr lang="en-IN" dirty="0">
              <a:solidFill>
                <a:schemeClr val="bg1"/>
              </a:solidFill>
            </a:endParaRPr>
          </a:p>
        </p:txBody>
      </p:sp>
      <p:cxnSp>
        <p:nvCxnSpPr>
          <p:cNvPr id="11" name="Straight Connector 10"/>
          <p:cNvCxnSpPr/>
          <p:nvPr/>
        </p:nvCxnSpPr>
        <p:spPr>
          <a:xfrm flipV="1">
            <a:off x="1791222" y="759629"/>
            <a:ext cx="10039610" cy="12527"/>
          </a:xfrm>
          <a:prstGeom prst="line">
            <a:avLst/>
          </a:prstGeom>
          <a:ln w="38100"/>
        </p:spPr>
        <p:style>
          <a:lnRef idx="3">
            <a:schemeClr val="accent2"/>
          </a:lnRef>
          <a:fillRef idx="0">
            <a:schemeClr val="accent2"/>
          </a:fillRef>
          <a:effectRef idx="2">
            <a:schemeClr val="accent2"/>
          </a:effectRef>
          <a:fontRef idx="minor">
            <a:schemeClr val="tx1"/>
          </a:fontRef>
        </p:style>
      </p:cxnSp>
      <p:pic>
        <p:nvPicPr>
          <p:cNvPr id="21"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1033" y="116632"/>
            <a:ext cx="1026591" cy="960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ectangle 11"/>
          <p:cNvSpPr/>
          <p:nvPr/>
        </p:nvSpPr>
        <p:spPr>
          <a:xfrm>
            <a:off x="1791222" y="116632"/>
            <a:ext cx="10039610" cy="523220"/>
          </a:xfrm>
          <a:prstGeom prst="rect">
            <a:avLst/>
          </a:prstGeom>
        </p:spPr>
        <p:txBody>
          <a:bodyPr wrap="square">
            <a:spAutoFit/>
          </a:bodyPr>
          <a:lstStyle/>
          <a:p>
            <a:pPr algn="ctr"/>
            <a:r>
              <a:rPr lang="en-IN" sz="2800" b="1" dirty="0" smtClean="0">
                <a:solidFill>
                  <a:srgbClr val="002060"/>
                </a:solidFill>
                <a:latin typeface="Times New Roman" pitchFamily="18" charset="0"/>
                <a:cs typeface="Times New Roman" pitchFamily="18" charset="0"/>
              </a:rPr>
              <a:t>Criterion 7 -  Continuous Improvement</a:t>
            </a:r>
            <a:endParaRPr lang="en-IN" sz="2800" b="1" dirty="0">
              <a:solidFill>
                <a:srgbClr val="002060"/>
              </a:solidFill>
              <a:latin typeface="Times New Roman" pitchFamily="18" charset="0"/>
              <a:cs typeface="Times New Roman" pitchFamily="18" charset="0"/>
            </a:endParaRPr>
          </a:p>
        </p:txBody>
      </p:sp>
      <p:grpSp>
        <p:nvGrpSpPr>
          <p:cNvPr id="13" name="Group 12"/>
          <p:cNvGrpSpPr/>
          <p:nvPr/>
        </p:nvGrpSpPr>
        <p:grpSpPr>
          <a:xfrm>
            <a:off x="1973655" y="1347511"/>
            <a:ext cx="5112568" cy="5050904"/>
            <a:chOff x="1540951" y="980729"/>
            <a:chExt cx="6013227" cy="5475375"/>
          </a:xfrm>
          <a:solidFill>
            <a:schemeClr val="accent4">
              <a:lumMod val="20000"/>
              <a:lumOff val="80000"/>
            </a:schemeClr>
          </a:solidFill>
        </p:grpSpPr>
        <p:sp>
          <p:nvSpPr>
            <p:cNvPr id="14" name="Rounded Rectangle 13"/>
            <p:cNvSpPr/>
            <p:nvPr/>
          </p:nvSpPr>
          <p:spPr>
            <a:xfrm>
              <a:off x="1559097" y="980729"/>
              <a:ext cx="3350531" cy="576064"/>
            </a:xfrm>
            <a:prstGeom prst="roundRect">
              <a:avLst/>
            </a:prstGeom>
            <a:grpFill/>
          </p:spPr>
          <p:style>
            <a:lnRef idx="1">
              <a:schemeClr val="accent2"/>
            </a:lnRef>
            <a:fillRef idx="2">
              <a:schemeClr val="accent2"/>
            </a:fillRef>
            <a:effectRef idx="1">
              <a:schemeClr val="accent2"/>
            </a:effectRef>
            <a:fontRef idx="minor">
              <a:schemeClr val="dk1"/>
            </a:fontRef>
          </p:style>
          <p:txBody>
            <a:bodyPr rtlCol="0" anchor="ctr"/>
            <a:lstStyle/>
            <a:p>
              <a:pPr algn="ctr"/>
              <a:r>
                <a:rPr lang="en-IN" sz="1600" b="1" dirty="0"/>
                <a:t>Internal Audit by </a:t>
              </a:r>
              <a:r>
                <a:rPr lang="en-IN" sz="1600" b="1" dirty="0" smtClean="0"/>
                <a:t>Auditing </a:t>
              </a:r>
              <a:r>
                <a:rPr lang="en-IN" sz="1600" b="1" dirty="0"/>
                <a:t>Committee</a:t>
              </a:r>
            </a:p>
          </p:txBody>
        </p:sp>
        <p:sp>
          <p:nvSpPr>
            <p:cNvPr id="15" name="Rounded Rectangle 14"/>
            <p:cNvSpPr/>
            <p:nvPr/>
          </p:nvSpPr>
          <p:spPr>
            <a:xfrm>
              <a:off x="1540951" y="5935404"/>
              <a:ext cx="3361383" cy="520700"/>
            </a:xfrm>
            <a:prstGeom prst="roundRect">
              <a:avLst/>
            </a:prstGeom>
            <a:grpFill/>
          </p:spPr>
          <p:style>
            <a:lnRef idx="1">
              <a:schemeClr val="accent2"/>
            </a:lnRef>
            <a:fillRef idx="2">
              <a:schemeClr val="accent2"/>
            </a:fillRef>
            <a:effectRef idx="1">
              <a:schemeClr val="accent2"/>
            </a:effectRef>
            <a:fontRef idx="minor">
              <a:schemeClr val="dk1"/>
            </a:fontRef>
          </p:style>
          <p:txBody>
            <a:bodyPr rtlCol="0" anchor="ctr"/>
            <a:lstStyle/>
            <a:p>
              <a:pPr algn="ctr"/>
              <a:r>
                <a:rPr lang="en-IN" sz="1600" b="1" dirty="0"/>
                <a:t>Report Send to Principal</a:t>
              </a:r>
            </a:p>
          </p:txBody>
        </p:sp>
        <p:sp>
          <p:nvSpPr>
            <p:cNvPr id="18" name="Rounded Rectangle 17"/>
            <p:cNvSpPr/>
            <p:nvPr/>
          </p:nvSpPr>
          <p:spPr>
            <a:xfrm>
              <a:off x="1548936" y="3645024"/>
              <a:ext cx="3361383" cy="550168"/>
            </a:xfrm>
            <a:prstGeom prst="roundRect">
              <a:avLst/>
            </a:prstGeom>
            <a:grpFill/>
          </p:spPr>
          <p:style>
            <a:lnRef idx="1">
              <a:schemeClr val="accent2"/>
            </a:lnRef>
            <a:fillRef idx="2">
              <a:schemeClr val="accent2"/>
            </a:fillRef>
            <a:effectRef idx="1">
              <a:schemeClr val="accent2"/>
            </a:effectRef>
            <a:fontRef idx="minor">
              <a:schemeClr val="dk1"/>
            </a:fontRef>
          </p:style>
          <p:txBody>
            <a:bodyPr rtlCol="0" anchor="ctr"/>
            <a:lstStyle/>
            <a:p>
              <a:pPr algn="ctr"/>
              <a:r>
                <a:rPr lang="en-IN" sz="1600" b="1" dirty="0"/>
                <a:t>Observation by Auditors</a:t>
              </a:r>
            </a:p>
          </p:txBody>
        </p:sp>
        <p:sp>
          <p:nvSpPr>
            <p:cNvPr id="19" name="Rounded Rectangle 18"/>
            <p:cNvSpPr/>
            <p:nvPr/>
          </p:nvSpPr>
          <p:spPr>
            <a:xfrm>
              <a:off x="5917368" y="4759076"/>
              <a:ext cx="1636810" cy="605764"/>
            </a:xfrm>
            <a:prstGeom prst="roundRect">
              <a:avLst/>
            </a:prstGeom>
            <a:grpFill/>
          </p:spPr>
          <p:style>
            <a:lnRef idx="1">
              <a:schemeClr val="accent2"/>
            </a:lnRef>
            <a:fillRef idx="2">
              <a:schemeClr val="accent2"/>
            </a:fillRef>
            <a:effectRef idx="1">
              <a:schemeClr val="accent2"/>
            </a:effectRef>
            <a:fontRef idx="minor">
              <a:schemeClr val="dk1"/>
            </a:fontRef>
          </p:style>
          <p:txBody>
            <a:bodyPr rtlCol="0" anchor="ctr"/>
            <a:lstStyle/>
            <a:p>
              <a:pPr algn="ctr"/>
              <a:r>
                <a:rPr lang="en-IN" sz="1600" b="1" dirty="0"/>
                <a:t>Follow-up Audit</a:t>
              </a:r>
            </a:p>
          </p:txBody>
        </p:sp>
        <p:sp>
          <p:nvSpPr>
            <p:cNvPr id="20" name="Flowchart: Decision 19"/>
            <p:cNvSpPr/>
            <p:nvPr/>
          </p:nvSpPr>
          <p:spPr>
            <a:xfrm>
              <a:off x="1658081" y="4483224"/>
              <a:ext cx="3127124" cy="1157469"/>
            </a:xfrm>
            <a:prstGeom prst="flowChartDecision">
              <a:avLst/>
            </a:prstGeom>
            <a:grpFill/>
          </p:spPr>
          <p:style>
            <a:lnRef idx="1">
              <a:schemeClr val="accent2"/>
            </a:lnRef>
            <a:fillRef idx="2">
              <a:schemeClr val="accent2"/>
            </a:fillRef>
            <a:effectRef idx="1">
              <a:schemeClr val="accent2"/>
            </a:effectRef>
            <a:fontRef idx="minor">
              <a:schemeClr val="dk1"/>
            </a:fontRef>
          </p:style>
          <p:txBody>
            <a:bodyPr rtlCol="0" anchor="ctr"/>
            <a:lstStyle/>
            <a:p>
              <a:pPr algn="ctr"/>
              <a:r>
                <a:rPr lang="en-IN" sz="1600" b="1" dirty="0">
                  <a:solidFill>
                    <a:schemeClr val="dk1"/>
                  </a:solidFill>
                </a:rPr>
                <a:t>Any deviations</a:t>
              </a:r>
            </a:p>
          </p:txBody>
        </p:sp>
        <p:cxnSp>
          <p:nvCxnSpPr>
            <p:cNvPr id="22" name="Straight Arrow Connector 21"/>
            <p:cNvCxnSpPr/>
            <p:nvPr/>
          </p:nvCxnSpPr>
          <p:spPr>
            <a:xfrm>
              <a:off x="3197427" y="1556793"/>
              <a:ext cx="0" cy="604912"/>
            </a:xfrm>
            <a:prstGeom prst="straightConnector1">
              <a:avLst/>
            </a:prstGeom>
            <a:grpFill/>
            <a:ln>
              <a:tailEnd type="arrow"/>
            </a:ln>
          </p:spPr>
          <p:style>
            <a:lnRef idx="2">
              <a:schemeClr val="accent2"/>
            </a:lnRef>
            <a:fillRef idx="0">
              <a:schemeClr val="accent2"/>
            </a:fillRef>
            <a:effectRef idx="1">
              <a:schemeClr val="accent2"/>
            </a:effectRef>
            <a:fontRef idx="minor">
              <a:schemeClr val="tx1"/>
            </a:fontRef>
          </p:style>
        </p:cxnSp>
        <p:cxnSp>
          <p:nvCxnSpPr>
            <p:cNvPr id="24" name="Straight Arrow Connector 23"/>
            <p:cNvCxnSpPr/>
            <p:nvPr/>
          </p:nvCxnSpPr>
          <p:spPr>
            <a:xfrm>
              <a:off x="3221643" y="4195192"/>
              <a:ext cx="0" cy="288032"/>
            </a:xfrm>
            <a:prstGeom prst="straightConnector1">
              <a:avLst/>
            </a:prstGeom>
            <a:grpFill/>
            <a:ln>
              <a:tailEnd type="arrow"/>
            </a:ln>
          </p:spPr>
          <p:style>
            <a:lnRef idx="2">
              <a:schemeClr val="accent2"/>
            </a:lnRef>
            <a:fillRef idx="0">
              <a:schemeClr val="accent2"/>
            </a:fillRef>
            <a:effectRef idx="1">
              <a:schemeClr val="accent2"/>
            </a:effectRef>
            <a:fontRef idx="minor">
              <a:schemeClr val="tx1"/>
            </a:fontRef>
          </p:style>
        </p:cxnSp>
        <p:cxnSp>
          <p:nvCxnSpPr>
            <p:cNvPr id="25" name="Straight Arrow Connector 24"/>
            <p:cNvCxnSpPr/>
            <p:nvPr/>
          </p:nvCxnSpPr>
          <p:spPr>
            <a:xfrm>
              <a:off x="3197427" y="5640693"/>
              <a:ext cx="0" cy="288032"/>
            </a:xfrm>
            <a:prstGeom prst="straightConnector1">
              <a:avLst/>
            </a:prstGeom>
            <a:grpFill/>
            <a:ln>
              <a:tailEnd type="arrow"/>
            </a:ln>
          </p:spPr>
          <p:style>
            <a:lnRef idx="2">
              <a:schemeClr val="accent2"/>
            </a:lnRef>
            <a:fillRef idx="0">
              <a:schemeClr val="accent2"/>
            </a:fillRef>
            <a:effectRef idx="1">
              <a:schemeClr val="accent2"/>
            </a:effectRef>
            <a:fontRef idx="minor">
              <a:schemeClr val="tx1"/>
            </a:fontRef>
          </p:style>
        </p:cxnSp>
        <p:cxnSp>
          <p:nvCxnSpPr>
            <p:cNvPr id="26" name="Straight Arrow Connector 25"/>
            <p:cNvCxnSpPr>
              <a:stCxn id="20" idx="3"/>
              <a:endCxn id="19" idx="1"/>
            </p:cNvCxnSpPr>
            <p:nvPr/>
          </p:nvCxnSpPr>
          <p:spPr>
            <a:xfrm flipV="1">
              <a:off x="4785204" y="5061958"/>
              <a:ext cx="1132164" cy="1"/>
            </a:xfrm>
            <a:prstGeom prst="straightConnector1">
              <a:avLst/>
            </a:prstGeom>
            <a:grpFill/>
            <a:ln>
              <a:tailEnd type="arrow"/>
            </a:ln>
          </p:spPr>
          <p:style>
            <a:lnRef idx="2">
              <a:schemeClr val="accent2"/>
            </a:lnRef>
            <a:fillRef idx="0">
              <a:schemeClr val="accent2"/>
            </a:fillRef>
            <a:effectRef idx="1">
              <a:schemeClr val="accent2"/>
            </a:effectRef>
            <a:fontRef idx="minor">
              <a:schemeClr val="tx1"/>
            </a:fontRef>
          </p:style>
        </p:cxnSp>
        <p:sp>
          <p:nvSpPr>
            <p:cNvPr id="27" name="TextBox 26"/>
            <p:cNvSpPr txBox="1"/>
            <p:nvPr/>
          </p:nvSpPr>
          <p:spPr>
            <a:xfrm>
              <a:off x="5063013" y="4684494"/>
              <a:ext cx="499624" cy="338554"/>
            </a:xfrm>
            <a:prstGeom prst="rect">
              <a:avLst/>
            </a:prstGeom>
            <a:grpFill/>
          </p:spPr>
          <p:txBody>
            <a:bodyPr wrap="none" rtlCol="0">
              <a:spAutoFit/>
            </a:bodyPr>
            <a:lstStyle/>
            <a:p>
              <a:r>
                <a:rPr lang="en-US" sz="1600" b="1" dirty="0"/>
                <a:t>Yes</a:t>
              </a:r>
              <a:endParaRPr lang="en-IN" sz="1600" b="1" dirty="0"/>
            </a:p>
          </p:txBody>
        </p:sp>
        <p:sp>
          <p:nvSpPr>
            <p:cNvPr id="28" name="TextBox 27"/>
            <p:cNvSpPr txBox="1"/>
            <p:nvPr/>
          </p:nvSpPr>
          <p:spPr>
            <a:xfrm>
              <a:off x="3347702" y="5579948"/>
              <a:ext cx="470000" cy="338554"/>
            </a:xfrm>
            <a:prstGeom prst="rect">
              <a:avLst/>
            </a:prstGeom>
            <a:grpFill/>
          </p:spPr>
          <p:txBody>
            <a:bodyPr wrap="none" rtlCol="0">
              <a:spAutoFit/>
            </a:bodyPr>
            <a:lstStyle/>
            <a:p>
              <a:r>
                <a:rPr lang="en-US" sz="1600" b="1" dirty="0"/>
                <a:t>No</a:t>
              </a:r>
              <a:endParaRPr lang="en-IN" sz="1600" b="1" dirty="0"/>
            </a:p>
          </p:txBody>
        </p:sp>
        <p:sp>
          <p:nvSpPr>
            <p:cNvPr id="29" name="Rounded Rectangle 28"/>
            <p:cNvSpPr/>
            <p:nvPr/>
          </p:nvSpPr>
          <p:spPr>
            <a:xfrm>
              <a:off x="1581355" y="2161703"/>
              <a:ext cx="3361383" cy="838483"/>
            </a:xfrm>
            <a:prstGeom prst="roundRect">
              <a:avLst/>
            </a:prstGeom>
            <a:grpFill/>
          </p:spPr>
          <p:style>
            <a:lnRef idx="1">
              <a:schemeClr val="accent2"/>
            </a:lnRef>
            <a:fillRef idx="2">
              <a:schemeClr val="accent2"/>
            </a:fillRef>
            <a:effectRef idx="1">
              <a:schemeClr val="accent2"/>
            </a:effectRef>
            <a:fontRef idx="minor">
              <a:schemeClr val="dk1"/>
            </a:fontRef>
          </p:style>
          <p:txBody>
            <a:bodyPr rtlCol="0" anchor="ctr"/>
            <a:lstStyle/>
            <a:p>
              <a:pPr algn="ctr"/>
              <a:r>
                <a:rPr lang="en-IN" sz="1600" b="1" dirty="0"/>
                <a:t>Review of Academic Documents</a:t>
              </a:r>
            </a:p>
          </p:txBody>
        </p:sp>
        <p:cxnSp>
          <p:nvCxnSpPr>
            <p:cNvPr id="30" name="Straight Arrow Connector 29"/>
            <p:cNvCxnSpPr/>
            <p:nvPr/>
          </p:nvCxnSpPr>
          <p:spPr>
            <a:xfrm>
              <a:off x="3197427" y="3000188"/>
              <a:ext cx="0" cy="644836"/>
            </a:xfrm>
            <a:prstGeom prst="straightConnector1">
              <a:avLst/>
            </a:prstGeom>
            <a:grpFill/>
            <a:ln>
              <a:tailEnd type="arrow"/>
            </a:ln>
          </p:spPr>
          <p:style>
            <a:lnRef idx="2">
              <a:schemeClr val="accent2"/>
            </a:lnRef>
            <a:fillRef idx="0">
              <a:schemeClr val="accent2"/>
            </a:fillRef>
            <a:effectRef idx="1">
              <a:schemeClr val="accent2"/>
            </a:effectRef>
            <a:fontRef idx="minor">
              <a:schemeClr val="tx1"/>
            </a:fontRef>
          </p:style>
        </p:cxnSp>
      </p:grpSp>
      <p:grpSp>
        <p:nvGrpSpPr>
          <p:cNvPr id="31" name="Group 30"/>
          <p:cNvGrpSpPr/>
          <p:nvPr/>
        </p:nvGrpSpPr>
        <p:grpSpPr>
          <a:xfrm>
            <a:off x="8158491" y="1337497"/>
            <a:ext cx="2447172" cy="4865892"/>
            <a:chOff x="6436356" y="992637"/>
            <a:chExt cx="2447172" cy="5278455"/>
          </a:xfrm>
          <a:solidFill>
            <a:schemeClr val="accent6">
              <a:lumMod val="20000"/>
              <a:lumOff val="80000"/>
            </a:schemeClr>
          </a:solidFill>
        </p:grpSpPr>
        <p:sp>
          <p:nvSpPr>
            <p:cNvPr id="32" name="Rounded Rectangle 31"/>
            <p:cNvSpPr/>
            <p:nvPr/>
          </p:nvSpPr>
          <p:spPr>
            <a:xfrm>
              <a:off x="6444208" y="992637"/>
              <a:ext cx="2423623" cy="892695"/>
            </a:xfrm>
            <a:prstGeom prst="roundRect">
              <a:avLst/>
            </a:prstGeom>
            <a:grpFill/>
          </p:spPr>
          <p:style>
            <a:lnRef idx="1">
              <a:schemeClr val="accent5"/>
            </a:lnRef>
            <a:fillRef idx="2">
              <a:schemeClr val="accent5"/>
            </a:fillRef>
            <a:effectRef idx="1">
              <a:schemeClr val="accent5"/>
            </a:effectRef>
            <a:fontRef idx="minor">
              <a:schemeClr val="dk1"/>
            </a:fontRef>
          </p:style>
          <p:txBody>
            <a:bodyPr rtlCol="0" anchor="ctr"/>
            <a:lstStyle/>
            <a:p>
              <a:pPr algn="ctr"/>
              <a:r>
                <a:rPr lang="en-IN" sz="1600" b="1" dirty="0"/>
                <a:t>Local Inspection Committee (LIC) from VTU</a:t>
              </a:r>
            </a:p>
          </p:txBody>
        </p:sp>
        <p:sp>
          <p:nvSpPr>
            <p:cNvPr id="33" name="Rounded Rectangle 32"/>
            <p:cNvSpPr/>
            <p:nvPr/>
          </p:nvSpPr>
          <p:spPr>
            <a:xfrm>
              <a:off x="6436358" y="2276872"/>
              <a:ext cx="2431473" cy="415425"/>
            </a:xfrm>
            <a:prstGeom prst="roundRect">
              <a:avLst/>
            </a:prstGeom>
            <a:grpFill/>
          </p:spPr>
          <p:style>
            <a:lnRef idx="1">
              <a:schemeClr val="accent5"/>
            </a:lnRef>
            <a:fillRef idx="2">
              <a:schemeClr val="accent5"/>
            </a:fillRef>
            <a:effectRef idx="1">
              <a:schemeClr val="accent5"/>
            </a:effectRef>
            <a:fontRef idx="minor">
              <a:schemeClr val="dk1"/>
            </a:fontRef>
          </p:style>
          <p:txBody>
            <a:bodyPr rtlCol="0" anchor="ctr"/>
            <a:lstStyle/>
            <a:p>
              <a:pPr algn="ctr"/>
              <a:r>
                <a:rPr lang="en-IN" sz="1600" b="1" dirty="0"/>
                <a:t>Principal</a:t>
              </a:r>
            </a:p>
          </p:txBody>
        </p:sp>
        <p:sp>
          <p:nvSpPr>
            <p:cNvPr id="34" name="Rounded Rectangle 33"/>
            <p:cNvSpPr/>
            <p:nvPr/>
          </p:nvSpPr>
          <p:spPr>
            <a:xfrm>
              <a:off x="6448131" y="3099731"/>
              <a:ext cx="2431473" cy="473285"/>
            </a:xfrm>
            <a:prstGeom prst="roundRect">
              <a:avLst/>
            </a:prstGeom>
            <a:grpFill/>
          </p:spPr>
          <p:style>
            <a:lnRef idx="1">
              <a:schemeClr val="accent5"/>
            </a:lnRef>
            <a:fillRef idx="2">
              <a:schemeClr val="accent5"/>
            </a:fillRef>
            <a:effectRef idx="1">
              <a:schemeClr val="accent5"/>
            </a:effectRef>
            <a:fontRef idx="minor">
              <a:schemeClr val="dk1"/>
            </a:fontRef>
          </p:style>
          <p:txBody>
            <a:bodyPr rtlCol="0" anchor="ctr"/>
            <a:lstStyle/>
            <a:p>
              <a:pPr algn="ctr"/>
              <a:r>
                <a:rPr lang="en-IN" sz="1600" b="1" dirty="0"/>
                <a:t>All departments</a:t>
              </a:r>
            </a:p>
          </p:txBody>
        </p:sp>
        <p:sp>
          <p:nvSpPr>
            <p:cNvPr id="35" name="Rounded Rectangle 34"/>
            <p:cNvSpPr/>
            <p:nvPr/>
          </p:nvSpPr>
          <p:spPr>
            <a:xfrm>
              <a:off x="6452055" y="4797881"/>
              <a:ext cx="2431473" cy="520700"/>
            </a:xfrm>
            <a:prstGeom prst="roundRect">
              <a:avLst/>
            </a:prstGeom>
            <a:grpFill/>
          </p:spPr>
          <p:style>
            <a:lnRef idx="1">
              <a:schemeClr val="accent5"/>
            </a:lnRef>
            <a:fillRef idx="2">
              <a:schemeClr val="accent5"/>
            </a:fillRef>
            <a:effectRef idx="1">
              <a:schemeClr val="accent5"/>
            </a:effectRef>
            <a:fontRef idx="minor">
              <a:schemeClr val="dk1"/>
            </a:fontRef>
          </p:style>
          <p:txBody>
            <a:bodyPr rtlCol="0" anchor="ctr"/>
            <a:lstStyle/>
            <a:p>
              <a:pPr algn="ctr"/>
              <a:r>
                <a:rPr lang="en-IN" sz="1600" b="1" dirty="0"/>
                <a:t>Non-Compliance report if deficiency</a:t>
              </a:r>
            </a:p>
          </p:txBody>
        </p:sp>
        <p:sp>
          <p:nvSpPr>
            <p:cNvPr id="36" name="Rounded Rectangle 35"/>
            <p:cNvSpPr/>
            <p:nvPr/>
          </p:nvSpPr>
          <p:spPr>
            <a:xfrm>
              <a:off x="6440282" y="5674473"/>
              <a:ext cx="2431473" cy="596619"/>
            </a:xfrm>
            <a:prstGeom prst="roundRect">
              <a:avLst/>
            </a:prstGeom>
            <a:grpFill/>
          </p:spPr>
          <p:style>
            <a:lnRef idx="1">
              <a:schemeClr val="accent5"/>
            </a:lnRef>
            <a:fillRef idx="2">
              <a:schemeClr val="accent5"/>
            </a:fillRef>
            <a:effectRef idx="1">
              <a:schemeClr val="accent5"/>
            </a:effectRef>
            <a:fontRef idx="minor">
              <a:schemeClr val="dk1"/>
            </a:fontRef>
          </p:style>
          <p:txBody>
            <a:bodyPr rtlCol="0" anchor="ctr"/>
            <a:lstStyle/>
            <a:p>
              <a:pPr algn="ctr"/>
              <a:r>
                <a:rPr lang="en-IN" sz="1600" b="1" dirty="0"/>
                <a:t>Continuation of affiliation</a:t>
              </a:r>
            </a:p>
          </p:txBody>
        </p:sp>
        <p:cxnSp>
          <p:nvCxnSpPr>
            <p:cNvPr id="37" name="Straight Arrow Connector 36"/>
            <p:cNvCxnSpPr>
              <a:stCxn id="32" idx="2"/>
            </p:cNvCxnSpPr>
            <p:nvPr/>
          </p:nvCxnSpPr>
          <p:spPr>
            <a:xfrm>
              <a:off x="7656020" y="1885332"/>
              <a:ext cx="3924" cy="391540"/>
            </a:xfrm>
            <a:prstGeom prst="straightConnector1">
              <a:avLst/>
            </a:prstGeom>
            <a:grpFill/>
            <a:ln>
              <a:tailEnd type="arrow"/>
            </a:ln>
          </p:spPr>
          <p:style>
            <a:lnRef idx="2">
              <a:schemeClr val="accent5"/>
            </a:lnRef>
            <a:fillRef idx="0">
              <a:schemeClr val="accent5"/>
            </a:fillRef>
            <a:effectRef idx="1">
              <a:schemeClr val="accent5"/>
            </a:effectRef>
            <a:fontRef idx="minor">
              <a:schemeClr val="tx1"/>
            </a:fontRef>
          </p:style>
        </p:cxnSp>
        <p:cxnSp>
          <p:nvCxnSpPr>
            <p:cNvPr id="38" name="Straight Arrow Connector 37"/>
            <p:cNvCxnSpPr/>
            <p:nvPr/>
          </p:nvCxnSpPr>
          <p:spPr>
            <a:xfrm>
              <a:off x="7659944" y="2708920"/>
              <a:ext cx="3924" cy="391540"/>
            </a:xfrm>
            <a:prstGeom prst="straightConnector1">
              <a:avLst/>
            </a:prstGeom>
            <a:grpFill/>
            <a:ln>
              <a:tailEnd type="arrow"/>
            </a:ln>
          </p:spPr>
          <p:style>
            <a:lnRef idx="2">
              <a:schemeClr val="accent5"/>
            </a:lnRef>
            <a:fillRef idx="0">
              <a:schemeClr val="accent5"/>
            </a:fillRef>
            <a:effectRef idx="1">
              <a:schemeClr val="accent5"/>
            </a:effectRef>
            <a:fontRef idx="minor">
              <a:schemeClr val="tx1"/>
            </a:fontRef>
          </p:style>
        </p:cxnSp>
        <p:cxnSp>
          <p:nvCxnSpPr>
            <p:cNvPr id="39" name="Straight Arrow Connector 38"/>
            <p:cNvCxnSpPr/>
            <p:nvPr/>
          </p:nvCxnSpPr>
          <p:spPr>
            <a:xfrm>
              <a:off x="7663868" y="3541516"/>
              <a:ext cx="3924" cy="391540"/>
            </a:xfrm>
            <a:prstGeom prst="straightConnector1">
              <a:avLst/>
            </a:prstGeom>
            <a:grpFill/>
            <a:ln>
              <a:tailEnd type="arrow"/>
            </a:ln>
          </p:spPr>
          <p:style>
            <a:lnRef idx="2">
              <a:schemeClr val="accent5"/>
            </a:lnRef>
            <a:fillRef idx="0">
              <a:schemeClr val="accent5"/>
            </a:fillRef>
            <a:effectRef idx="1">
              <a:schemeClr val="accent5"/>
            </a:effectRef>
            <a:fontRef idx="minor">
              <a:schemeClr val="tx1"/>
            </a:fontRef>
          </p:style>
        </p:cxnSp>
        <p:sp>
          <p:nvSpPr>
            <p:cNvPr id="40" name="Rounded Rectangle 39"/>
            <p:cNvSpPr/>
            <p:nvPr/>
          </p:nvSpPr>
          <p:spPr>
            <a:xfrm>
              <a:off x="6436356" y="3933056"/>
              <a:ext cx="2431473" cy="473285"/>
            </a:xfrm>
            <a:prstGeom prst="roundRect">
              <a:avLst/>
            </a:prstGeom>
            <a:grpFill/>
          </p:spPr>
          <p:style>
            <a:lnRef idx="1">
              <a:schemeClr val="accent5"/>
            </a:lnRef>
            <a:fillRef idx="2">
              <a:schemeClr val="accent5"/>
            </a:fillRef>
            <a:effectRef idx="1">
              <a:schemeClr val="accent5"/>
            </a:effectRef>
            <a:fontRef idx="minor">
              <a:schemeClr val="dk1"/>
            </a:fontRef>
          </p:style>
          <p:txBody>
            <a:bodyPr rtlCol="0" anchor="ctr"/>
            <a:lstStyle/>
            <a:p>
              <a:pPr algn="ctr"/>
              <a:r>
                <a:rPr lang="en-IN" sz="1600" b="1" dirty="0"/>
                <a:t>Review of Academic Documents</a:t>
              </a:r>
            </a:p>
          </p:txBody>
        </p:sp>
        <p:cxnSp>
          <p:nvCxnSpPr>
            <p:cNvPr id="41" name="Straight Arrow Connector 40"/>
            <p:cNvCxnSpPr/>
            <p:nvPr/>
          </p:nvCxnSpPr>
          <p:spPr>
            <a:xfrm>
              <a:off x="7648168" y="4406341"/>
              <a:ext cx="3924" cy="391540"/>
            </a:xfrm>
            <a:prstGeom prst="straightConnector1">
              <a:avLst/>
            </a:prstGeom>
            <a:grpFill/>
            <a:ln>
              <a:tailEnd type="arrow"/>
            </a:ln>
          </p:spPr>
          <p:style>
            <a:lnRef idx="2">
              <a:schemeClr val="accent5"/>
            </a:lnRef>
            <a:fillRef idx="0">
              <a:schemeClr val="accent5"/>
            </a:fillRef>
            <a:effectRef idx="1">
              <a:schemeClr val="accent5"/>
            </a:effectRef>
            <a:fontRef idx="minor">
              <a:schemeClr val="tx1"/>
            </a:fontRef>
          </p:style>
        </p:cxnSp>
        <p:cxnSp>
          <p:nvCxnSpPr>
            <p:cNvPr id="42" name="Straight Arrow Connector 41"/>
            <p:cNvCxnSpPr/>
            <p:nvPr/>
          </p:nvCxnSpPr>
          <p:spPr>
            <a:xfrm>
              <a:off x="7643894" y="5279264"/>
              <a:ext cx="3924" cy="391540"/>
            </a:xfrm>
            <a:prstGeom prst="straightConnector1">
              <a:avLst/>
            </a:prstGeom>
            <a:grpFill/>
            <a:ln>
              <a:tailEnd type="arrow"/>
            </a:ln>
          </p:spPr>
          <p:style>
            <a:lnRef idx="2">
              <a:schemeClr val="accent5"/>
            </a:lnRef>
            <a:fillRef idx="0">
              <a:schemeClr val="accent5"/>
            </a:fillRef>
            <a:effectRef idx="1">
              <a:schemeClr val="accent5"/>
            </a:effectRef>
            <a:fontRef idx="minor">
              <a:schemeClr val="tx1"/>
            </a:fontRef>
          </p:style>
        </p:cxnSp>
      </p:grpSp>
      <p:sp>
        <p:nvSpPr>
          <p:cNvPr id="43" name="TextBox 42"/>
          <p:cNvSpPr txBox="1"/>
          <p:nvPr/>
        </p:nvSpPr>
        <p:spPr>
          <a:xfrm>
            <a:off x="2644877" y="831725"/>
            <a:ext cx="1584176" cy="369332"/>
          </a:xfrm>
          <a:prstGeom prst="rect">
            <a:avLst/>
          </a:prstGeom>
          <a:solidFill>
            <a:schemeClr val="tx2">
              <a:lumMod val="50000"/>
            </a:schemeClr>
          </a:solidFill>
          <a:effectLst>
            <a:glow rad="101600">
              <a:schemeClr val="accent2">
                <a:satMod val="175000"/>
                <a:alpha val="40000"/>
              </a:schemeClr>
            </a:glow>
            <a:outerShdw blurRad="40000" dist="23000" dir="5400000" rotWithShape="0">
              <a:srgbClr val="000000">
                <a:alpha val="35000"/>
              </a:srgbClr>
            </a:outerShdw>
          </a:effectLst>
        </p:spPr>
        <p:style>
          <a:lnRef idx="0">
            <a:schemeClr val="accent3"/>
          </a:lnRef>
          <a:fillRef idx="3">
            <a:schemeClr val="accent3"/>
          </a:fillRef>
          <a:effectRef idx="3">
            <a:schemeClr val="accent3"/>
          </a:effectRef>
          <a:fontRef idx="minor">
            <a:schemeClr val="lt1"/>
          </a:fontRef>
        </p:style>
        <p:txBody>
          <a:bodyPr wrap="square" rtlCol="0">
            <a:spAutoFit/>
          </a:bodyPr>
          <a:lstStyle/>
          <a:p>
            <a:pPr algn="ctr"/>
            <a:r>
              <a:rPr lang="en-US" b="1" dirty="0"/>
              <a:t>Internal</a:t>
            </a:r>
            <a:endParaRPr lang="en-IN" b="1" dirty="0"/>
          </a:p>
        </p:txBody>
      </p:sp>
      <p:sp>
        <p:nvSpPr>
          <p:cNvPr id="44" name="TextBox 43"/>
          <p:cNvSpPr txBox="1"/>
          <p:nvPr/>
        </p:nvSpPr>
        <p:spPr>
          <a:xfrm>
            <a:off x="8597839" y="831725"/>
            <a:ext cx="1584176" cy="369332"/>
          </a:xfrm>
          <a:prstGeom prst="rect">
            <a:avLst/>
          </a:prstGeom>
          <a:solidFill>
            <a:schemeClr val="tx2">
              <a:lumMod val="50000"/>
            </a:schemeClr>
          </a:solidFill>
          <a:effectLst>
            <a:glow rad="101600">
              <a:schemeClr val="accent6">
                <a:satMod val="175000"/>
                <a:alpha val="40000"/>
              </a:schemeClr>
            </a:glow>
            <a:outerShdw blurRad="40000" dist="23000" dir="5400000" rotWithShape="0">
              <a:srgbClr val="000000">
                <a:alpha val="35000"/>
              </a:srgbClr>
            </a:outerShdw>
          </a:effectLst>
        </p:spPr>
        <p:style>
          <a:lnRef idx="0">
            <a:schemeClr val="accent3"/>
          </a:lnRef>
          <a:fillRef idx="3">
            <a:schemeClr val="accent3"/>
          </a:fillRef>
          <a:effectRef idx="3">
            <a:schemeClr val="accent3"/>
          </a:effectRef>
          <a:fontRef idx="minor">
            <a:schemeClr val="lt1"/>
          </a:fontRef>
        </p:style>
        <p:txBody>
          <a:bodyPr wrap="square" rtlCol="0">
            <a:spAutoFit/>
          </a:bodyPr>
          <a:lstStyle/>
          <a:p>
            <a:pPr algn="ctr"/>
            <a:r>
              <a:rPr lang="en-US" b="1" dirty="0"/>
              <a:t>External</a:t>
            </a:r>
            <a:endParaRPr lang="en-IN" b="1" dirty="0"/>
          </a:p>
        </p:txBody>
      </p:sp>
    </p:spTree>
    <p:extLst>
      <p:ext uri="{BB962C8B-B14F-4D97-AF65-F5344CB8AC3E}">
        <p14:creationId xmlns:p14="http://schemas.microsoft.com/office/powerpoint/2010/main" val="13222827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 y="0"/>
            <a:ext cx="1415442" cy="6858000"/>
          </a:xfrm>
          <a:prstGeom prst="rect">
            <a:avLst/>
          </a:prstGeom>
          <a:solidFill>
            <a:schemeClr val="accent4">
              <a:lumMod val="20000"/>
              <a:lumOff val="8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 name="Rectangle 4"/>
          <p:cNvSpPr/>
          <p:nvPr/>
        </p:nvSpPr>
        <p:spPr>
          <a:xfrm>
            <a:off x="1415442" y="6538586"/>
            <a:ext cx="9870510" cy="319414"/>
          </a:xfrm>
          <a:prstGeom prst="rect">
            <a:avLst/>
          </a:prstGeom>
          <a:solidFill>
            <a:schemeClr val="accent4">
              <a:lumMod val="20000"/>
              <a:lumOff val="8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C00000"/>
                </a:solidFill>
              </a:rPr>
              <a:t>Department of Electronics and Communication Engineering</a:t>
            </a:r>
            <a:endParaRPr lang="en-IN" b="1" dirty="0">
              <a:solidFill>
                <a:srgbClr val="C00000"/>
              </a:solidFill>
            </a:endParaRPr>
          </a:p>
        </p:txBody>
      </p:sp>
      <p:sp>
        <p:nvSpPr>
          <p:cNvPr id="6" name="Rectangle 5"/>
          <p:cNvSpPr/>
          <p:nvPr/>
        </p:nvSpPr>
        <p:spPr>
          <a:xfrm>
            <a:off x="1240077" y="0"/>
            <a:ext cx="175364" cy="6858000"/>
          </a:xfrm>
          <a:prstGeom prst="rect">
            <a:avLst/>
          </a:prstGeom>
          <a:solidFill>
            <a:srgbClr val="C0000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 name="Rounded Rectangle 6"/>
          <p:cNvSpPr/>
          <p:nvPr/>
        </p:nvSpPr>
        <p:spPr>
          <a:xfrm>
            <a:off x="11586575" y="6538586"/>
            <a:ext cx="488515" cy="319414"/>
          </a:xfrm>
          <a:prstGeom prst="roundRect">
            <a:avLst/>
          </a:prstGeom>
          <a:solidFill>
            <a:srgbClr val="C00000"/>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solidFill>
              </a:rPr>
              <a:t>53</a:t>
            </a:r>
            <a:endParaRPr lang="en-IN" dirty="0">
              <a:solidFill>
                <a:schemeClr val="bg1"/>
              </a:solidFill>
            </a:endParaRPr>
          </a:p>
        </p:txBody>
      </p:sp>
      <p:cxnSp>
        <p:nvCxnSpPr>
          <p:cNvPr id="11" name="Straight Connector 10"/>
          <p:cNvCxnSpPr/>
          <p:nvPr/>
        </p:nvCxnSpPr>
        <p:spPr>
          <a:xfrm flipV="1">
            <a:off x="1791222" y="759629"/>
            <a:ext cx="10039610" cy="12527"/>
          </a:xfrm>
          <a:prstGeom prst="line">
            <a:avLst/>
          </a:prstGeom>
          <a:ln w="38100"/>
        </p:spPr>
        <p:style>
          <a:lnRef idx="3">
            <a:schemeClr val="accent2"/>
          </a:lnRef>
          <a:fillRef idx="0">
            <a:schemeClr val="accent2"/>
          </a:fillRef>
          <a:effectRef idx="2">
            <a:schemeClr val="accent2"/>
          </a:effectRef>
          <a:fontRef idx="minor">
            <a:schemeClr val="tx1"/>
          </a:fontRef>
        </p:style>
      </p:cxnSp>
      <p:pic>
        <p:nvPicPr>
          <p:cNvPr id="21"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1033" y="116632"/>
            <a:ext cx="1026591" cy="960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ectangle 11"/>
          <p:cNvSpPr/>
          <p:nvPr/>
        </p:nvSpPr>
        <p:spPr>
          <a:xfrm>
            <a:off x="1791222" y="116632"/>
            <a:ext cx="10039610" cy="523220"/>
          </a:xfrm>
          <a:prstGeom prst="rect">
            <a:avLst/>
          </a:prstGeom>
        </p:spPr>
        <p:txBody>
          <a:bodyPr wrap="square">
            <a:spAutoFit/>
          </a:bodyPr>
          <a:lstStyle/>
          <a:p>
            <a:pPr algn="ctr"/>
            <a:r>
              <a:rPr lang="en-IN" sz="2800" b="1" dirty="0" smtClean="0">
                <a:solidFill>
                  <a:srgbClr val="002060"/>
                </a:solidFill>
                <a:latin typeface="Times New Roman" pitchFamily="18" charset="0"/>
                <a:cs typeface="Times New Roman" pitchFamily="18" charset="0"/>
              </a:rPr>
              <a:t>Criterion 7 -  Continuous Improvement</a:t>
            </a:r>
            <a:endParaRPr lang="en-IN" sz="2800" b="1" dirty="0">
              <a:solidFill>
                <a:srgbClr val="002060"/>
              </a:solidFill>
              <a:latin typeface="Times New Roman" pitchFamily="18" charset="0"/>
              <a:cs typeface="Times New Roman" pitchFamily="18" charset="0"/>
            </a:endParaRPr>
          </a:p>
        </p:txBody>
      </p:sp>
      <p:graphicFrame>
        <p:nvGraphicFramePr>
          <p:cNvPr id="9" name="Chart 8"/>
          <p:cNvGraphicFramePr/>
          <p:nvPr>
            <p:extLst>
              <p:ext uri="{D42A27DB-BD31-4B8C-83A1-F6EECF244321}">
                <p14:modId xmlns:p14="http://schemas.microsoft.com/office/powerpoint/2010/main" val="4243548820"/>
              </p:ext>
            </p:extLst>
          </p:nvPr>
        </p:nvGraphicFramePr>
        <p:xfrm>
          <a:off x="1791222" y="1841828"/>
          <a:ext cx="4630270" cy="339365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0" name="Chart 9"/>
          <p:cNvGraphicFramePr/>
          <p:nvPr>
            <p:extLst>
              <p:ext uri="{D42A27DB-BD31-4B8C-83A1-F6EECF244321}">
                <p14:modId xmlns:p14="http://schemas.microsoft.com/office/powerpoint/2010/main" val="1375370905"/>
              </p:ext>
            </p:extLst>
          </p:nvPr>
        </p:nvGraphicFramePr>
        <p:xfrm>
          <a:off x="7128933" y="1076747"/>
          <a:ext cx="4288308" cy="2387842"/>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3" name="Chart 12"/>
          <p:cNvGraphicFramePr/>
          <p:nvPr>
            <p:extLst>
              <p:ext uri="{D42A27DB-BD31-4B8C-83A1-F6EECF244321}">
                <p14:modId xmlns:p14="http://schemas.microsoft.com/office/powerpoint/2010/main" val="1398252988"/>
              </p:ext>
            </p:extLst>
          </p:nvPr>
        </p:nvGraphicFramePr>
        <p:xfrm>
          <a:off x="7571836" y="3803754"/>
          <a:ext cx="3781849" cy="2393845"/>
        </p:xfrm>
        <a:graphic>
          <a:graphicData uri="http://schemas.openxmlformats.org/drawingml/2006/chart">
            <c:chart xmlns:c="http://schemas.openxmlformats.org/drawingml/2006/chart" xmlns:r="http://schemas.openxmlformats.org/officeDocument/2006/relationships" r:id="rId5"/>
          </a:graphicData>
        </a:graphic>
      </p:graphicFrame>
      <p:sp>
        <p:nvSpPr>
          <p:cNvPr id="2" name="TextBox 1"/>
          <p:cNvSpPr txBox="1"/>
          <p:nvPr/>
        </p:nvSpPr>
        <p:spPr>
          <a:xfrm>
            <a:off x="8638050" y="1655682"/>
            <a:ext cx="1770998" cy="369332"/>
          </a:xfrm>
          <a:prstGeom prst="rect">
            <a:avLst/>
          </a:prstGeom>
          <a:solidFill>
            <a:schemeClr val="accent4">
              <a:lumMod val="20000"/>
              <a:lumOff val="80000"/>
            </a:schemeClr>
          </a:solidFill>
        </p:spPr>
        <p:txBody>
          <a:bodyPr wrap="none" rtlCol="0">
            <a:spAutoFit/>
          </a:bodyPr>
          <a:lstStyle/>
          <a:p>
            <a:r>
              <a:rPr lang="en-IN" b="1" dirty="0" smtClean="0"/>
              <a:t>CET Rank Details</a:t>
            </a:r>
            <a:endParaRPr lang="en-IN" b="1" dirty="0"/>
          </a:p>
        </p:txBody>
      </p:sp>
      <p:sp>
        <p:nvSpPr>
          <p:cNvPr id="14" name="TextBox 13"/>
          <p:cNvSpPr txBox="1"/>
          <p:nvPr/>
        </p:nvSpPr>
        <p:spPr>
          <a:xfrm>
            <a:off x="8348134" y="3838304"/>
            <a:ext cx="2367764" cy="338554"/>
          </a:xfrm>
          <a:prstGeom prst="rect">
            <a:avLst/>
          </a:prstGeom>
          <a:solidFill>
            <a:schemeClr val="accent4">
              <a:lumMod val="20000"/>
              <a:lumOff val="80000"/>
            </a:schemeClr>
          </a:solidFill>
        </p:spPr>
        <p:txBody>
          <a:bodyPr wrap="none" rtlCol="0">
            <a:spAutoFit/>
          </a:bodyPr>
          <a:lstStyle/>
          <a:p>
            <a:r>
              <a:rPr lang="en-IN" sz="1600" b="1" dirty="0" smtClean="0"/>
              <a:t>Diploma CET Rank Details</a:t>
            </a:r>
            <a:endParaRPr lang="en-IN" sz="1600" b="1" dirty="0"/>
          </a:p>
        </p:txBody>
      </p:sp>
      <p:sp>
        <p:nvSpPr>
          <p:cNvPr id="15" name="TextBox 14"/>
          <p:cNvSpPr txBox="1"/>
          <p:nvPr/>
        </p:nvSpPr>
        <p:spPr>
          <a:xfrm>
            <a:off x="2189943" y="1183028"/>
            <a:ext cx="4160754" cy="369332"/>
          </a:xfrm>
          <a:prstGeom prst="rect">
            <a:avLst/>
          </a:prstGeom>
          <a:solidFill>
            <a:schemeClr val="accent4">
              <a:lumMod val="20000"/>
              <a:lumOff val="80000"/>
            </a:schemeClr>
          </a:solidFill>
        </p:spPr>
        <p:txBody>
          <a:bodyPr wrap="none" rtlCol="0">
            <a:spAutoFit/>
          </a:bodyPr>
          <a:lstStyle/>
          <a:p>
            <a:r>
              <a:rPr lang="en-IN" b="1" dirty="0" smtClean="0"/>
              <a:t>Placement, Higher Studies, Entrepreneurs</a:t>
            </a:r>
            <a:endParaRPr lang="en-IN" b="1" dirty="0"/>
          </a:p>
        </p:txBody>
      </p:sp>
    </p:spTree>
    <p:extLst>
      <p:ext uri="{BB962C8B-B14F-4D97-AF65-F5344CB8AC3E}">
        <p14:creationId xmlns:p14="http://schemas.microsoft.com/office/powerpoint/2010/main" val="304395616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 y="0"/>
            <a:ext cx="1415442" cy="6858000"/>
          </a:xfrm>
          <a:prstGeom prst="rect">
            <a:avLst/>
          </a:prstGeom>
          <a:solidFill>
            <a:schemeClr val="accent4">
              <a:lumMod val="20000"/>
              <a:lumOff val="8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 name="Rectangle 4"/>
          <p:cNvSpPr/>
          <p:nvPr/>
        </p:nvSpPr>
        <p:spPr>
          <a:xfrm>
            <a:off x="1415442" y="6538586"/>
            <a:ext cx="9870510" cy="319414"/>
          </a:xfrm>
          <a:prstGeom prst="rect">
            <a:avLst/>
          </a:prstGeom>
          <a:solidFill>
            <a:schemeClr val="accent4">
              <a:lumMod val="20000"/>
              <a:lumOff val="8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C00000"/>
                </a:solidFill>
              </a:rPr>
              <a:t>Department of Electronics and Communication Engineering</a:t>
            </a:r>
            <a:endParaRPr lang="en-IN" b="1" dirty="0">
              <a:solidFill>
                <a:srgbClr val="C00000"/>
              </a:solidFill>
            </a:endParaRPr>
          </a:p>
        </p:txBody>
      </p:sp>
      <p:sp>
        <p:nvSpPr>
          <p:cNvPr id="6" name="Rectangle 5"/>
          <p:cNvSpPr/>
          <p:nvPr/>
        </p:nvSpPr>
        <p:spPr>
          <a:xfrm>
            <a:off x="1240077" y="0"/>
            <a:ext cx="175364" cy="6858000"/>
          </a:xfrm>
          <a:prstGeom prst="rect">
            <a:avLst/>
          </a:prstGeom>
          <a:solidFill>
            <a:srgbClr val="C0000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 name="Rounded Rectangle 6"/>
          <p:cNvSpPr/>
          <p:nvPr/>
        </p:nvSpPr>
        <p:spPr>
          <a:xfrm>
            <a:off x="11586575" y="6538586"/>
            <a:ext cx="488515" cy="319414"/>
          </a:xfrm>
          <a:prstGeom prst="roundRect">
            <a:avLst/>
          </a:prstGeom>
          <a:solidFill>
            <a:srgbClr val="C00000"/>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solidFill>
              </a:rPr>
              <a:t>54</a:t>
            </a:r>
            <a:endParaRPr lang="en-IN" dirty="0">
              <a:solidFill>
                <a:schemeClr val="bg1"/>
              </a:solidFill>
            </a:endParaRPr>
          </a:p>
        </p:txBody>
      </p:sp>
      <p:cxnSp>
        <p:nvCxnSpPr>
          <p:cNvPr id="11" name="Straight Connector 10"/>
          <p:cNvCxnSpPr/>
          <p:nvPr/>
        </p:nvCxnSpPr>
        <p:spPr>
          <a:xfrm flipV="1">
            <a:off x="1791222" y="759629"/>
            <a:ext cx="10039610" cy="12527"/>
          </a:xfrm>
          <a:prstGeom prst="line">
            <a:avLst/>
          </a:prstGeom>
          <a:ln w="38100"/>
        </p:spPr>
        <p:style>
          <a:lnRef idx="3">
            <a:schemeClr val="accent2"/>
          </a:lnRef>
          <a:fillRef idx="0">
            <a:schemeClr val="accent2"/>
          </a:fillRef>
          <a:effectRef idx="2">
            <a:schemeClr val="accent2"/>
          </a:effectRef>
          <a:fontRef idx="minor">
            <a:schemeClr val="tx1"/>
          </a:fontRef>
        </p:style>
      </p:cxnSp>
      <p:pic>
        <p:nvPicPr>
          <p:cNvPr id="21"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1033" y="116632"/>
            <a:ext cx="1026591" cy="960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ectangle 11"/>
          <p:cNvSpPr/>
          <p:nvPr/>
        </p:nvSpPr>
        <p:spPr>
          <a:xfrm>
            <a:off x="1791222" y="116632"/>
            <a:ext cx="10039610" cy="523220"/>
          </a:xfrm>
          <a:prstGeom prst="rect">
            <a:avLst/>
          </a:prstGeom>
        </p:spPr>
        <p:txBody>
          <a:bodyPr wrap="square">
            <a:spAutoFit/>
          </a:bodyPr>
          <a:lstStyle/>
          <a:p>
            <a:pPr algn="ctr"/>
            <a:r>
              <a:rPr lang="en-IN" sz="2800" b="1" dirty="0" smtClean="0">
                <a:solidFill>
                  <a:srgbClr val="002060"/>
                </a:solidFill>
                <a:latin typeface="Times New Roman" pitchFamily="18" charset="0"/>
                <a:cs typeface="Times New Roman" pitchFamily="18" charset="0"/>
              </a:rPr>
              <a:t>Outcome Based Education</a:t>
            </a:r>
            <a:endParaRPr lang="en-IN" sz="2800" b="1" dirty="0">
              <a:solidFill>
                <a:srgbClr val="002060"/>
              </a:solidFill>
              <a:latin typeface="Times New Roman" pitchFamily="18" charset="0"/>
              <a:cs typeface="Times New Roman" pitchFamily="18" charset="0"/>
            </a:endParaRPr>
          </a:p>
        </p:txBody>
      </p:sp>
      <p:sp>
        <p:nvSpPr>
          <p:cNvPr id="16" name="Rectangle 15"/>
          <p:cNvSpPr/>
          <p:nvPr/>
        </p:nvSpPr>
        <p:spPr>
          <a:xfrm>
            <a:off x="2080992" y="810111"/>
            <a:ext cx="9204960" cy="1938992"/>
          </a:xfrm>
          <a:prstGeom prst="rect">
            <a:avLst/>
          </a:prstGeom>
        </p:spPr>
        <p:txBody>
          <a:bodyPr wrap="square">
            <a:spAutoFit/>
          </a:bodyPr>
          <a:lstStyle/>
          <a:p>
            <a:pPr marL="342900" indent="-342900" algn="just">
              <a:lnSpc>
                <a:spcPct val="150000"/>
              </a:lnSpc>
              <a:buFont typeface="Arial" panose="020B0604020202020204" pitchFamily="34" charset="0"/>
              <a:buChar char="•"/>
            </a:pPr>
            <a:r>
              <a:rPr lang="en-IN" sz="2000" dirty="0">
                <a:cs typeface="Times New Roman" panose="02020603050405020304" pitchFamily="18" charset="0"/>
              </a:rPr>
              <a:t>Outcomes based education (OBE) is a process that involves the restructuring of curriculum, assessment and reporting practices in education to reflect the achievement of high order learning and mastery rather than the accumulation of course credits” </a:t>
            </a:r>
            <a:endParaRPr lang="en-IN" sz="2000" dirty="0"/>
          </a:p>
        </p:txBody>
      </p:sp>
      <p:sp>
        <p:nvSpPr>
          <p:cNvPr id="17" name="Rectangle 16"/>
          <p:cNvSpPr/>
          <p:nvPr/>
        </p:nvSpPr>
        <p:spPr>
          <a:xfrm>
            <a:off x="2080991" y="3343694"/>
            <a:ext cx="9394873" cy="1692771"/>
          </a:xfrm>
          <a:prstGeom prst="rect">
            <a:avLst/>
          </a:prstGeom>
        </p:spPr>
        <p:txBody>
          <a:bodyPr wrap="square">
            <a:spAutoFit/>
          </a:bodyPr>
          <a:lstStyle/>
          <a:p>
            <a:pPr marL="576263" lvl="1" indent="-347663">
              <a:spcBef>
                <a:spcPct val="40000"/>
              </a:spcBef>
              <a:buClr>
                <a:schemeClr val="tx1"/>
              </a:buClr>
              <a:buSzPct val="90000"/>
              <a:defRPr/>
            </a:pPr>
            <a:r>
              <a:rPr lang="en-US" sz="2000" b="1" dirty="0">
                <a:solidFill>
                  <a:srgbClr val="C00000"/>
                </a:solidFill>
                <a:cs typeface="Times New Roman" panose="02020603050405020304" pitchFamily="18" charset="0"/>
              </a:rPr>
              <a:t>Benefits of OBE:</a:t>
            </a:r>
          </a:p>
          <a:p>
            <a:pPr marL="571500" lvl="1" indent="-342900">
              <a:spcBef>
                <a:spcPct val="40000"/>
              </a:spcBef>
              <a:buClr>
                <a:schemeClr val="tx1"/>
              </a:buClr>
              <a:buSzPct val="90000"/>
              <a:buFont typeface="Wingdings" panose="05000000000000000000" pitchFamily="2" charset="2"/>
              <a:buChar char="v"/>
              <a:defRPr/>
            </a:pPr>
            <a:r>
              <a:rPr lang="en-US" sz="2000" dirty="0">
                <a:cs typeface="Times New Roman" panose="02020603050405020304" pitchFamily="18" charset="0"/>
              </a:rPr>
              <a:t>More directed &amp; coherent curriculum.</a:t>
            </a:r>
          </a:p>
          <a:p>
            <a:pPr marL="571500" lvl="1" indent="-342900">
              <a:spcBef>
                <a:spcPct val="40000"/>
              </a:spcBef>
              <a:buClr>
                <a:schemeClr val="tx1"/>
              </a:buClr>
              <a:buSzPct val="90000"/>
              <a:buFont typeface="Wingdings" panose="05000000000000000000" pitchFamily="2" charset="2"/>
              <a:buChar char="v"/>
              <a:defRPr/>
            </a:pPr>
            <a:r>
              <a:rPr lang="en-US" sz="2000" dirty="0">
                <a:cs typeface="Times New Roman" panose="02020603050405020304" pitchFamily="18" charset="0"/>
              </a:rPr>
              <a:t>Graduates will be more “relevant” to industry &amp; other </a:t>
            </a:r>
            <a:r>
              <a:rPr lang="en-US" sz="2000" dirty="0" smtClean="0">
                <a:cs typeface="Times New Roman" panose="02020603050405020304" pitchFamily="18" charset="0"/>
              </a:rPr>
              <a:t>stakeholders</a:t>
            </a:r>
            <a:endParaRPr lang="en-US" sz="2000" dirty="0">
              <a:cs typeface="Times New Roman" panose="02020603050405020304" pitchFamily="18" charset="0"/>
            </a:endParaRPr>
          </a:p>
          <a:p>
            <a:pPr marL="571500" lvl="1" indent="-342900">
              <a:spcBef>
                <a:spcPct val="40000"/>
              </a:spcBef>
              <a:buClr>
                <a:schemeClr val="tx1"/>
              </a:buClr>
              <a:buSzPct val="90000"/>
              <a:buFont typeface="Wingdings" panose="05000000000000000000" pitchFamily="2" charset="2"/>
              <a:buChar char="v"/>
              <a:defRPr/>
            </a:pPr>
            <a:r>
              <a:rPr lang="en-US" sz="2000" dirty="0">
                <a:cs typeface="Times New Roman" panose="02020603050405020304" pitchFamily="18" charset="0"/>
              </a:rPr>
              <a:t>Continuous Quality Improvement (CQI) is in place.</a:t>
            </a:r>
            <a:endParaRPr lang="en-MY" sz="1600" dirty="0">
              <a:cs typeface="Times New Roman" panose="02020603050405020304" pitchFamily="18" charset="0"/>
            </a:endParaRPr>
          </a:p>
        </p:txBody>
      </p:sp>
    </p:spTree>
    <p:extLst>
      <p:ext uri="{BB962C8B-B14F-4D97-AF65-F5344CB8AC3E}">
        <p14:creationId xmlns:p14="http://schemas.microsoft.com/office/powerpoint/2010/main" val="313149624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 y="0"/>
            <a:ext cx="1415442" cy="6858000"/>
          </a:xfrm>
          <a:prstGeom prst="rect">
            <a:avLst/>
          </a:prstGeom>
          <a:solidFill>
            <a:schemeClr val="accent4">
              <a:lumMod val="20000"/>
              <a:lumOff val="8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 name="Rectangle 4"/>
          <p:cNvSpPr/>
          <p:nvPr/>
        </p:nvSpPr>
        <p:spPr>
          <a:xfrm>
            <a:off x="1415442" y="6538586"/>
            <a:ext cx="9870510" cy="319414"/>
          </a:xfrm>
          <a:prstGeom prst="rect">
            <a:avLst/>
          </a:prstGeom>
          <a:solidFill>
            <a:schemeClr val="accent4">
              <a:lumMod val="20000"/>
              <a:lumOff val="8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C00000"/>
                </a:solidFill>
              </a:rPr>
              <a:t>Department of Electronics and Communication Engineering</a:t>
            </a:r>
            <a:endParaRPr lang="en-IN" b="1" dirty="0">
              <a:solidFill>
                <a:srgbClr val="C00000"/>
              </a:solidFill>
            </a:endParaRPr>
          </a:p>
        </p:txBody>
      </p:sp>
      <p:sp>
        <p:nvSpPr>
          <p:cNvPr id="6" name="Rectangle 5"/>
          <p:cNvSpPr/>
          <p:nvPr/>
        </p:nvSpPr>
        <p:spPr>
          <a:xfrm>
            <a:off x="1240077" y="0"/>
            <a:ext cx="175364" cy="6858000"/>
          </a:xfrm>
          <a:prstGeom prst="rect">
            <a:avLst/>
          </a:prstGeom>
          <a:solidFill>
            <a:srgbClr val="C0000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 name="Rounded Rectangle 6"/>
          <p:cNvSpPr/>
          <p:nvPr/>
        </p:nvSpPr>
        <p:spPr>
          <a:xfrm>
            <a:off x="11586575" y="6538586"/>
            <a:ext cx="488515" cy="319414"/>
          </a:xfrm>
          <a:prstGeom prst="roundRect">
            <a:avLst/>
          </a:prstGeom>
          <a:solidFill>
            <a:srgbClr val="C00000"/>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solidFill>
              </a:rPr>
              <a:t>55</a:t>
            </a:r>
            <a:endParaRPr lang="en-IN" dirty="0">
              <a:solidFill>
                <a:schemeClr val="bg1"/>
              </a:solidFill>
            </a:endParaRPr>
          </a:p>
        </p:txBody>
      </p:sp>
      <p:cxnSp>
        <p:nvCxnSpPr>
          <p:cNvPr id="11" name="Straight Connector 10"/>
          <p:cNvCxnSpPr/>
          <p:nvPr/>
        </p:nvCxnSpPr>
        <p:spPr>
          <a:xfrm flipV="1">
            <a:off x="1791222" y="759629"/>
            <a:ext cx="10039610" cy="12527"/>
          </a:xfrm>
          <a:prstGeom prst="line">
            <a:avLst/>
          </a:prstGeom>
          <a:ln w="38100"/>
        </p:spPr>
        <p:style>
          <a:lnRef idx="3">
            <a:schemeClr val="accent2"/>
          </a:lnRef>
          <a:fillRef idx="0">
            <a:schemeClr val="accent2"/>
          </a:fillRef>
          <a:effectRef idx="2">
            <a:schemeClr val="accent2"/>
          </a:effectRef>
          <a:fontRef idx="minor">
            <a:schemeClr val="tx1"/>
          </a:fontRef>
        </p:style>
      </p:cxnSp>
      <p:pic>
        <p:nvPicPr>
          <p:cNvPr id="21"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1033" y="116632"/>
            <a:ext cx="1026591" cy="960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ectangle 11"/>
          <p:cNvSpPr/>
          <p:nvPr/>
        </p:nvSpPr>
        <p:spPr>
          <a:xfrm>
            <a:off x="1791222" y="116632"/>
            <a:ext cx="10039610" cy="523220"/>
          </a:xfrm>
          <a:prstGeom prst="rect">
            <a:avLst/>
          </a:prstGeom>
        </p:spPr>
        <p:txBody>
          <a:bodyPr wrap="square">
            <a:spAutoFit/>
          </a:bodyPr>
          <a:lstStyle/>
          <a:p>
            <a:pPr algn="ctr"/>
            <a:r>
              <a:rPr lang="en-IN" sz="2800" b="1" dirty="0" smtClean="0">
                <a:solidFill>
                  <a:srgbClr val="002060"/>
                </a:solidFill>
                <a:latin typeface="Times New Roman" pitchFamily="18" charset="0"/>
                <a:cs typeface="Times New Roman" pitchFamily="18" charset="0"/>
              </a:rPr>
              <a:t>Outcome Based Education</a:t>
            </a:r>
            <a:endParaRPr lang="en-IN" sz="2800" b="1" dirty="0">
              <a:solidFill>
                <a:srgbClr val="002060"/>
              </a:solidFill>
              <a:latin typeface="Times New Roman" pitchFamily="18" charset="0"/>
              <a:cs typeface="Times New Roman" pitchFamily="18" charset="0"/>
            </a:endParaRPr>
          </a:p>
        </p:txBody>
      </p:sp>
      <p:sp>
        <p:nvSpPr>
          <p:cNvPr id="9" name="TextBox 8"/>
          <p:cNvSpPr txBox="1"/>
          <p:nvPr/>
        </p:nvSpPr>
        <p:spPr>
          <a:xfrm>
            <a:off x="5561558" y="985981"/>
            <a:ext cx="2578206" cy="523220"/>
          </a:xfrm>
          <a:prstGeom prst="rect">
            <a:avLst/>
          </a:prstGeom>
          <a:noFill/>
        </p:spPr>
        <p:txBody>
          <a:bodyPr wrap="none" rtlCol="0">
            <a:spAutoFit/>
          </a:bodyPr>
          <a:lstStyle/>
          <a:p>
            <a:r>
              <a:rPr lang="en-US" sz="2800" b="1" dirty="0" smtClean="0">
                <a:solidFill>
                  <a:srgbClr val="C00000"/>
                </a:solidFill>
              </a:rPr>
              <a:t>OBE Framework</a:t>
            </a:r>
            <a:endParaRPr lang="en-IN" sz="2800" b="1" dirty="0">
              <a:solidFill>
                <a:srgbClr val="C00000"/>
              </a:solidFill>
            </a:endParaRPr>
          </a:p>
        </p:txBody>
      </p:sp>
      <p:grpSp>
        <p:nvGrpSpPr>
          <p:cNvPr id="2" name="Group 1"/>
          <p:cNvGrpSpPr/>
          <p:nvPr/>
        </p:nvGrpSpPr>
        <p:grpSpPr>
          <a:xfrm>
            <a:off x="2616897" y="1509201"/>
            <a:ext cx="7467600" cy="4670213"/>
            <a:chOff x="2616897" y="1509201"/>
            <a:chExt cx="7467600" cy="4670213"/>
          </a:xfrm>
        </p:grpSpPr>
        <p:grpSp>
          <p:nvGrpSpPr>
            <p:cNvPr id="10" name="Group 9"/>
            <p:cNvGrpSpPr/>
            <p:nvPr/>
          </p:nvGrpSpPr>
          <p:grpSpPr>
            <a:xfrm>
              <a:off x="2616897" y="1509201"/>
              <a:ext cx="7467600" cy="4670213"/>
              <a:chOff x="2767208" y="1509201"/>
              <a:chExt cx="7467600" cy="4670213"/>
            </a:xfrm>
          </p:grpSpPr>
          <p:pic>
            <p:nvPicPr>
              <p:cNvPr id="13" name="Picture 12"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67208" y="1509201"/>
                <a:ext cx="7467600" cy="4670213"/>
              </a:xfrm>
              <a:prstGeom prst="rect">
                <a:avLst/>
              </a:prstGeom>
            </p:spPr>
          </p:pic>
          <p:sp>
            <p:nvSpPr>
              <p:cNvPr id="14" name="Rectangle 13"/>
              <p:cNvSpPr/>
              <p:nvPr/>
            </p:nvSpPr>
            <p:spPr>
              <a:xfrm>
                <a:off x="4346532" y="2129425"/>
                <a:ext cx="1365337" cy="501041"/>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solidFill>
                      <a:schemeClr val="tx1"/>
                    </a:solidFill>
                  </a:rPr>
                  <a:t>Vision/Mission</a:t>
                </a:r>
                <a:endParaRPr lang="en-IN" sz="1400" b="1" dirty="0">
                  <a:solidFill>
                    <a:schemeClr val="tx1"/>
                  </a:solidFill>
                </a:endParaRPr>
              </a:p>
            </p:txBody>
          </p:sp>
        </p:grpSp>
        <p:sp>
          <p:nvSpPr>
            <p:cNvPr id="15" name="Rectangle 14"/>
            <p:cNvSpPr/>
            <p:nvPr/>
          </p:nvSpPr>
          <p:spPr>
            <a:xfrm>
              <a:off x="2767731" y="2235896"/>
              <a:ext cx="638828" cy="3012509"/>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b="1" dirty="0" smtClean="0">
                  <a:ln>
                    <a:solidFill>
                      <a:schemeClr val="accent1"/>
                    </a:solidFill>
                  </a:ln>
                  <a:solidFill>
                    <a:schemeClr val="tx1"/>
                  </a:solidFill>
                  <a:effectLst>
                    <a:outerShdw blurRad="50800" dist="50800" dir="5400000" algn="ctr" rotWithShape="0">
                      <a:schemeClr val="bg1"/>
                    </a:outerShdw>
                    <a:reflection blurRad="6350" stA="57000" endPos="42000" dir="5400000" sy="-100000" algn="bl" rotWithShape="0"/>
                  </a:effectLst>
                </a:rPr>
                <a:t>Stake Holder Inputs &amp; Feedback</a:t>
              </a:r>
              <a:endParaRPr lang="en-IN" b="1" dirty="0">
                <a:ln>
                  <a:solidFill>
                    <a:schemeClr val="accent1"/>
                  </a:solidFill>
                </a:ln>
                <a:solidFill>
                  <a:schemeClr val="tx1"/>
                </a:solidFill>
                <a:effectLst>
                  <a:outerShdw blurRad="50800" dist="50800" dir="5400000" algn="ctr" rotWithShape="0">
                    <a:schemeClr val="bg1"/>
                  </a:outerShdw>
                  <a:reflection blurRad="6350" stA="57000" endPos="42000" dir="5400000" sy="-100000" algn="bl" rotWithShape="0"/>
                </a:effectLst>
              </a:endParaRPr>
            </a:p>
          </p:txBody>
        </p:sp>
      </p:grpSp>
    </p:spTree>
    <p:extLst>
      <p:ext uri="{BB962C8B-B14F-4D97-AF65-F5344CB8AC3E}">
        <p14:creationId xmlns:p14="http://schemas.microsoft.com/office/powerpoint/2010/main" val="1183816424"/>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 y="0"/>
            <a:ext cx="1415442" cy="6858000"/>
          </a:xfrm>
          <a:prstGeom prst="rect">
            <a:avLst/>
          </a:prstGeom>
          <a:solidFill>
            <a:schemeClr val="accent4">
              <a:lumMod val="20000"/>
              <a:lumOff val="8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 name="Rectangle 4"/>
          <p:cNvSpPr/>
          <p:nvPr/>
        </p:nvSpPr>
        <p:spPr>
          <a:xfrm>
            <a:off x="1415442" y="6538586"/>
            <a:ext cx="9870510" cy="319414"/>
          </a:xfrm>
          <a:prstGeom prst="rect">
            <a:avLst/>
          </a:prstGeom>
          <a:solidFill>
            <a:schemeClr val="accent4">
              <a:lumMod val="20000"/>
              <a:lumOff val="8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C00000"/>
                </a:solidFill>
              </a:rPr>
              <a:t>Department of Electronics and Communication Engineering</a:t>
            </a:r>
            <a:endParaRPr lang="en-IN" b="1" dirty="0">
              <a:solidFill>
                <a:srgbClr val="C00000"/>
              </a:solidFill>
            </a:endParaRPr>
          </a:p>
        </p:txBody>
      </p:sp>
      <p:sp>
        <p:nvSpPr>
          <p:cNvPr id="6" name="Rectangle 5"/>
          <p:cNvSpPr/>
          <p:nvPr/>
        </p:nvSpPr>
        <p:spPr>
          <a:xfrm>
            <a:off x="1240077" y="0"/>
            <a:ext cx="175364" cy="6858000"/>
          </a:xfrm>
          <a:prstGeom prst="rect">
            <a:avLst/>
          </a:prstGeom>
          <a:solidFill>
            <a:srgbClr val="C0000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 name="Rounded Rectangle 6"/>
          <p:cNvSpPr/>
          <p:nvPr/>
        </p:nvSpPr>
        <p:spPr>
          <a:xfrm>
            <a:off x="11586575" y="6538586"/>
            <a:ext cx="488515" cy="319414"/>
          </a:xfrm>
          <a:prstGeom prst="roundRect">
            <a:avLst/>
          </a:prstGeom>
          <a:solidFill>
            <a:srgbClr val="C00000"/>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solidFill>
              </a:rPr>
              <a:t>56</a:t>
            </a:r>
            <a:endParaRPr lang="en-IN" dirty="0">
              <a:solidFill>
                <a:schemeClr val="bg1"/>
              </a:solidFill>
            </a:endParaRPr>
          </a:p>
        </p:txBody>
      </p:sp>
      <p:cxnSp>
        <p:nvCxnSpPr>
          <p:cNvPr id="11" name="Straight Connector 10"/>
          <p:cNvCxnSpPr/>
          <p:nvPr/>
        </p:nvCxnSpPr>
        <p:spPr>
          <a:xfrm flipV="1">
            <a:off x="1791222" y="759629"/>
            <a:ext cx="10039610" cy="12527"/>
          </a:xfrm>
          <a:prstGeom prst="line">
            <a:avLst/>
          </a:prstGeom>
          <a:ln w="38100"/>
        </p:spPr>
        <p:style>
          <a:lnRef idx="3">
            <a:schemeClr val="accent2"/>
          </a:lnRef>
          <a:fillRef idx="0">
            <a:schemeClr val="accent2"/>
          </a:fillRef>
          <a:effectRef idx="2">
            <a:schemeClr val="accent2"/>
          </a:effectRef>
          <a:fontRef idx="minor">
            <a:schemeClr val="tx1"/>
          </a:fontRef>
        </p:style>
      </p:cxnSp>
      <p:pic>
        <p:nvPicPr>
          <p:cNvPr id="21"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1033" y="116632"/>
            <a:ext cx="1026591" cy="960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ectangle 11"/>
          <p:cNvSpPr/>
          <p:nvPr/>
        </p:nvSpPr>
        <p:spPr>
          <a:xfrm>
            <a:off x="1791222" y="116632"/>
            <a:ext cx="10039610" cy="523220"/>
          </a:xfrm>
          <a:prstGeom prst="rect">
            <a:avLst/>
          </a:prstGeom>
        </p:spPr>
        <p:txBody>
          <a:bodyPr wrap="square">
            <a:spAutoFit/>
          </a:bodyPr>
          <a:lstStyle/>
          <a:p>
            <a:pPr algn="ctr"/>
            <a:r>
              <a:rPr lang="en-IN" sz="2800" b="1" dirty="0" smtClean="0">
                <a:solidFill>
                  <a:srgbClr val="002060"/>
                </a:solidFill>
                <a:latin typeface="Times New Roman" pitchFamily="18" charset="0"/>
                <a:cs typeface="Times New Roman" pitchFamily="18" charset="0"/>
              </a:rPr>
              <a:t>Outcome Based Education</a:t>
            </a:r>
            <a:endParaRPr lang="en-IN" sz="2800" b="1" dirty="0">
              <a:solidFill>
                <a:srgbClr val="002060"/>
              </a:solidFill>
              <a:latin typeface="Times New Roman" pitchFamily="18" charset="0"/>
              <a:cs typeface="Times New Roman" pitchFamily="18" charset="0"/>
            </a:endParaRPr>
          </a:p>
        </p:txBody>
      </p:sp>
      <p:grpSp>
        <p:nvGrpSpPr>
          <p:cNvPr id="9" name="Group 8"/>
          <p:cNvGrpSpPr/>
          <p:nvPr/>
        </p:nvGrpSpPr>
        <p:grpSpPr>
          <a:xfrm>
            <a:off x="2221324" y="1013353"/>
            <a:ext cx="9064628" cy="5130866"/>
            <a:chOff x="2079673" y="1013353"/>
            <a:chExt cx="9064628" cy="5130866"/>
          </a:xfrm>
        </p:grpSpPr>
        <p:sp>
          <p:nvSpPr>
            <p:cNvPr id="10" name="Text Box 4"/>
            <p:cNvSpPr txBox="1">
              <a:spLocks noChangeArrowheads="1"/>
            </p:cNvSpPr>
            <p:nvPr/>
          </p:nvSpPr>
          <p:spPr bwMode="auto">
            <a:xfrm>
              <a:off x="2079673" y="2791069"/>
              <a:ext cx="8534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endParaRPr lang="en-GB" sz="2400" b="1"/>
            </a:p>
          </p:txBody>
        </p:sp>
        <p:grpSp>
          <p:nvGrpSpPr>
            <p:cNvPr id="13" name="Group 25"/>
            <p:cNvGrpSpPr>
              <a:grpSpLocks/>
            </p:cNvGrpSpPr>
            <p:nvPr/>
          </p:nvGrpSpPr>
          <p:grpSpPr bwMode="auto">
            <a:xfrm>
              <a:off x="2079673" y="1800469"/>
              <a:ext cx="1997075" cy="2060575"/>
              <a:chOff x="96" y="1296"/>
              <a:chExt cx="1258" cy="1298"/>
            </a:xfrm>
          </p:grpSpPr>
          <p:sp>
            <p:nvSpPr>
              <p:cNvPr id="34" name="Rectangle 5"/>
              <p:cNvSpPr>
                <a:spLocks noChangeArrowheads="1"/>
              </p:cNvSpPr>
              <p:nvPr/>
            </p:nvSpPr>
            <p:spPr bwMode="auto">
              <a:xfrm>
                <a:off x="96" y="1729"/>
                <a:ext cx="1258" cy="865"/>
              </a:xfrm>
              <a:prstGeom prst="rect">
                <a:avLst/>
              </a:prstGeom>
              <a:solidFill>
                <a:schemeClr val="accent4">
                  <a:lumMod val="20000"/>
                  <a:lumOff val="80000"/>
                </a:schemeClr>
              </a:solidFill>
              <a:ln>
                <a:noFill/>
              </a:ln>
              <a:effectLst>
                <a:prstShdw prst="shdw17" dist="17961" dir="2700000">
                  <a:srgbClr val="004D4D"/>
                </a:prstShdw>
              </a:effectLst>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buFontTx/>
                  <a:buChar char="•"/>
                </a:pPr>
                <a:r>
                  <a:rPr lang="en-US" b="1" dirty="0"/>
                  <a:t>Teaching Staff</a:t>
                </a:r>
              </a:p>
              <a:p>
                <a:pPr eaLnBrk="1" hangingPunct="1">
                  <a:buFontTx/>
                  <a:buChar char="•"/>
                </a:pPr>
                <a:r>
                  <a:rPr lang="en-US" b="1" dirty="0"/>
                  <a:t>Curriculum</a:t>
                </a:r>
              </a:p>
              <a:p>
                <a:pPr eaLnBrk="1" hangingPunct="1">
                  <a:buFontTx/>
                  <a:buChar char="•"/>
                </a:pPr>
                <a:r>
                  <a:rPr lang="en-US" b="1" dirty="0"/>
                  <a:t>Labs</a:t>
                </a:r>
              </a:p>
              <a:p>
                <a:pPr eaLnBrk="1" hangingPunct="1">
                  <a:buFontTx/>
                  <a:buChar char="•"/>
                </a:pPr>
                <a:r>
                  <a:rPr lang="en-US" b="1" dirty="0"/>
                  <a:t>Other Resource</a:t>
                </a:r>
              </a:p>
            </p:txBody>
          </p:sp>
          <p:sp>
            <p:nvSpPr>
              <p:cNvPr id="35" name="Text Box 9"/>
              <p:cNvSpPr txBox="1">
                <a:spLocks noChangeArrowheads="1"/>
              </p:cNvSpPr>
              <p:nvPr/>
            </p:nvSpPr>
            <p:spPr bwMode="auto">
              <a:xfrm>
                <a:off x="483" y="1296"/>
                <a:ext cx="67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b="1"/>
                  <a:t>Input</a:t>
                </a:r>
              </a:p>
            </p:txBody>
          </p:sp>
        </p:grpSp>
        <p:grpSp>
          <p:nvGrpSpPr>
            <p:cNvPr id="14" name="Group 26"/>
            <p:cNvGrpSpPr>
              <a:grpSpLocks/>
            </p:cNvGrpSpPr>
            <p:nvPr/>
          </p:nvGrpSpPr>
          <p:grpSpPr bwMode="auto">
            <a:xfrm>
              <a:off x="3922761" y="1833807"/>
              <a:ext cx="2381250" cy="2027237"/>
              <a:chOff x="1257" y="1317"/>
              <a:chExt cx="1500" cy="1277"/>
            </a:xfrm>
          </p:grpSpPr>
          <p:sp>
            <p:nvSpPr>
              <p:cNvPr id="31" name="Rectangle 6"/>
              <p:cNvSpPr>
                <a:spLocks noChangeArrowheads="1"/>
              </p:cNvSpPr>
              <p:nvPr/>
            </p:nvSpPr>
            <p:spPr bwMode="auto">
              <a:xfrm>
                <a:off x="1644" y="1729"/>
                <a:ext cx="1113" cy="865"/>
              </a:xfrm>
              <a:prstGeom prst="rect">
                <a:avLst/>
              </a:prstGeom>
              <a:solidFill>
                <a:schemeClr val="accent6">
                  <a:lumMod val="20000"/>
                  <a:lumOff val="80000"/>
                </a:schemeClr>
              </a:solidFill>
              <a:ln>
                <a:noFill/>
              </a:ln>
              <a:effectLst>
                <a:prstShdw prst="shdw17" dist="17961" dir="2700000">
                  <a:srgbClr val="004D4D"/>
                </a:prstShdw>
              </a:effectLst>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b="1"/>
                  <a:t>Teaching &amp;</a:t>
                </a:r>
              </a:p>
              <a:p>
                <a:pPr algn="ctr" eaLnBrk="1" hangingPunct="1"/>
                <a:r>
                  <a:rPr lang="en-US" b="1"/>
                  <a:t>Learning</a:t>
                </a:r>
              </a:p>
            </p:txBody>
          </p:sp>
          <p:sp>
            <p:nvSpPr>
              <p:cNvPr id="32" name="Text Box 10"/>
              <p:cNvSpPr txBox="1">
                <a:spLocks noChangeArrowheads="1"/>
              </p:cNvSpPr>
              <p:nvPr/>
            </p:nvSpPr>
            <p:spPr bwMode="auto">
              <a:xfrm>
                <a:off x="1741" y="1317"/>
                <a:ext cx="871"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b="1"/>
                  <a:t>Process</a:t>
                </a:r>
              </a:p>
            </p:txBody>
          </p:sp>
          <p:sp>
            <p:nvSpPr>
              <p:cNvPr id="33" name="AutoShape 18"/>
              <p:cNvSpPr>
                <a:spLocks noChangeArrowheads="1"/>
              </p:cNvSpPr>
              <p:nvPr/>
            </p:nvSpPr>
            <p:spPr bwMode="auto">
              <a:xfrm>
                <a:off x="1257" y="1404"/>
                <a:ext cx="484" cy="108"/>
              </a:xfrm>
              <a:prstGeom prst="rightArrow">
                <a:avLst>
                  <a:gd name="adj1" fmla="val 50000"/>
                  <a:gd name="adj2" fmla="val 112037"/>
                </a:avLst>
              </a:prstGeom>
              <a:solidFill>
                <a:schemeClr val="accent1"/>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MY"/>
              </a:p>
            </p:txBody>
          </p:sp>
        </p:grpSp>
        <p:grpSp>
          <p:nvGrpSpPr>
            <p:cNvPr id="15" name="Group 27"/>
            <p:cNvGrpSpPr>
              <a:grpSpLocks/>
            </p:cNvGrpSpPr>
            <p:nvPr/>
          </p:nvGrpSpPr>
          <p:grpSpPr bwMode="auto">
            <a:xfrm>
              <a:off x="6227811" y="1619495"/>
              <a:ext cx="2305050" cy="2241550"/>
              <a:chOff x="2709" y="1182"/>
              <a:chExt cx="1452" cy="1412"/>
            </a:xfrm>
          </p:grpSpPr>
          <p:sp>
            <p:nvSpPr>
              <p:cNvPr id="28" name="Rectangle 7"/>
              <p:cNvSpPr>
                <a:spLocks noChangeArrowheads="1"/>
              </p:cNvSpPr>
              <p:nvPr/>
            </p:nvSpPr>
            <p:spPr bwMode="auto">
              <a:xfrm>
                <a:off x="3048" y="1729"/>
                <a:ext cx="1113" cy="865"/>
              </a:xfrm>
              <a:prstGeom prst="rect">
                <a:avLst/>
              </a:prstGeom>
              <a:solidFill>
                <a:schemeClr val="accent3">
                  <a:lumMod val="20000"/>
                  <a:lumOff val="80000"/>
                </a:schemeClr>
              </a:solidFill>
              <a:ln w="9525">
                <a:noFill/>
                <a:miter lim="800000"/>
                <a:headEnd/>
                <a:tailEnd/>
              </a:ln>
              <a:effectLst>
                <a:prstShdw prst="shdw17" dist="17961" dir="2700000">
                  <a:schemeClr val="tx1">
                    <a:gamma/>
                    <a:shade val="60000"/>
                    <a:invGamma/>
                  </a:schemeClr>
                </a:prstShdw>
              </a:effectLst>
            </p:spPr>
            <p:txBody>
              <a:bodyPr wrap="none" anchor="ctr"/>
              <a:lstStyle/>
              <a:p>
                <a:pPr algn="ctr">
                  <a:defRPr/>
                </a:pPr>
                <a:r>
                  <a:rPr lang="en-US" b="1" dirty="0">
                    <a:latin typeface="Arial" charset="0"/>
                    <a:cs typeface="Arial" charset="0"/>
                  </a:rPr>
                  <a:t>Students at</a:t>
                </a:r>
              </a:p>
              <a:p>
                <a:pPr algn="ctr">
                  <a:defRPr/>
                </a:pPr>
                <a:r>
                  <a:rPr lang="en-US" b="1" dirty="0">
                    <a:latin typeface="Arial" charset="0"/>
                    <a:cs typeface="Arial" charset="0"/>
                  </a:rPr>
                  <a:t>Graduation</a:t>
                </a:r>
              </a:p>
            </p:txBody>
          </p:sp>
          <p:sp>
            <p:nvSpPr>
              <p:cNvPr id="29" name="Text Box 11"/>
              <p:cNvSpPr txBox="1">
                <a:spLocks noChangeArrowheads="1"/>
              </p:cNvSpPr>
              <p:nvPr/>
            </p:nvSpPr>
            <p:spPr bwMode="auto">
              <a:xfrm>
                <a:off x="3170" y="1182"/>
                <a:ext cx="919" cy="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b="1" dirty="0">
                    <a:solidFill>
                      <a:srgbClr val="0000CC"/>
                    </a:solidFill>
                  </a:rPr>
                  <a:t>Program &amp; </a:t>
                </a:r>
                <a:r>
                  <a:rPr lang="en-US" b="1" dirty="0" smtClean="0">
                    <a:solidFill>
                      <a:srgbClr val="0000CC"/>
                    </a:solidFill>
                  </a:rPr>
                  <a:t>Course </a:t>
                </a:r>
                <a:r>
                  <a:rPr lang="en-US" b="1" dirty="0">
                    <a:solidFill>
                      <a:srgbClr val="0000CC"/>
                    </a:solidFill>
                  </a:rPr>
                  <a:t>Outcomes</a:t>
                </a:r>
              </a:p>
            </p:txBody>
          </p:sp>
          <p:sp>
            <p:nvSpPr>
              <p:cNvPr id="30" name="AutoShape 19"/>
              <p:cNvSpPr>
                <a:spLocks noChangeArrowheads="1"/>
              </p:cNvSpPr>
              <p:nvPr/>
            </p:nvSpPr>
            <p:spPr bwMode="auto">
              <a:xfrm>
                <a:off x="2709" y="1404"/>
                <a:ext cx="484" cy="108"/>
              </a:xfrm>
              <a:prstGeom prst="rightArrow">
                <a:avLst>
                  <a:gd name="adj1" fmla="val 50000"/>
                  <a:gd name="adj2" fmla="val 112037"/>
                </a:avLst>
              </a:prstGeom>
              <a:solidFill>
                <a:schemeClr val="accent1"/>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MY"/>
              </a:p>
            </p:txBody>
          </p:sp>
        </p:grpSp>
        <p:grpSp>
          <p:nvGrpSpPr>
            <p:cNvPr id="16" name="Group 28"/>
            <p:cNvGrpSpPr>
              <a:grpSpLocks/>
            </p:cNvGrpSpPr>
            <p:nvPr/>
          </p:nvGrpSpPr>
          <p:grpSpPr bwMode="auto">
            <a:xfrm>
              <a:off x="8532863" y="1585451"/>
              <a:ext cx="2611438" cy="3038474"/>
              <a:chOff x="4064" y="1137"/>
              <a:chExt cx="1645" cy="1914"/>
            </a:xfrm>
          </p:grpSpPr>
          <p:sp>
            <p:nvSpPr>
              <p:cNvPr id="24" name="Rectangle 8"/>
              <p:cNvSpPr>
                <a:spLocks noChangeArrowheads="1"/>
              </p:cNvSpPr>
              <p:nvPr/>
            </p:nvSpPr>
            <p:spPr bwMode="auto">
              <a:xfrm>
                <a:off x="4451" y="1729"/>
                <a:ext cx="1255" cy="865"/>
              </a:xfrm>
              <a:prstGeom prst="rect">
                <a:avLst/>
              </a:prstGeom>
              <a:solidFill>
                <a:schemeClr val="tx2">
                  <a:lumMod val="20000"/>
                  <a:lumOff val="80000"/>
                </a:schemeClr>
              </a:solidFill>
              <a:ln w="9525">
                <a:noFill/>
                <a:miter lim="800000"/>
                <a:headEnd/>
                <a:tailEnd/>
              </a:ln>
              <a:effectLst>
                <a:prstShdw prst="shdw17" dist="17961" dir="2700000">
                  <a:schemeClr val="tx1">
                    <a:gamma/>
                    <a:shade val="60000"/>
                    <a:invGamma/>
                  </a:schemeClr>
                </a:prstShdw>
              </a:effectLst>
            </p:spPr>
            <p:txBody>
              <a:bodyPr wrap="none" anchor="ctr"/>
              <a:lstStyle/>
              <a:p>
                <a:pPr algn="ctr">
                  <a:defRPr/>
                </a:pPr>
                <a:r>
                  <a:rPr lang="en-US" b="1" dirty="0">
                    <a:latin typeface="Arial" charset="0"/>
                    <a:cs typeface="Arial" charset="0"/>
                  </a:rPr>
                  <a:t>Graduates</a:t>
                </a:r>
              </a:p>
              <a:p>
                <a:pPr algn="ctr">
                  <a:defRPr/>
                </a:pPr>
                <a:r>
                  <a:rPr lang="en-US" b="1" dirty="0">
                    <a:latin typeface="Arial" charset="0"/>
                    <a:cs typeface="Arial" charset="0"/>
                  </a:rPr>
                  <a:t>to Fulfill</a:t>
                </a:r>
              </a:p>
              <a:p>
                <a:pPr algn="ctr">
                  <a:defRPr/>
                </a:pPr>
                <a:r>
                  <a:rPr lang="en-US" b="1" dirty="0">
                    <a:latin typeface="Arial" charset="0"/>
                    <a:cs typeface="Arial" charset="0"/>
                  </a:rPr>
                  <a:t>Stakeholders’</a:t>
                </a:r>
              </a:p>
              <a:p>
                <a:pPr algn="ctr">
                  <a:defRPr/>
                </a:pPr>
                <a:r>
                  <a:rPr lang="en-US" b="1" dirty="0">
                    <a:latin typeface="Arial" charset="0"/>
                    <a:cs typeface="Arial" charset="0"/>
                  </a:rPr>
                  <a:t>Satisfaction</a:t>
                </a:r>
              </a:p>
            </p:txBody>
          </p:sp>
          <p:sp>
            <p:nvSpPr>
              <p:cNvPr id="25" name="Text Box 12"/>
              <p:cNvSpPr txBox="1">
                <a:spLocks noChangeArrowheads="1"/>
              </p:cNvSpPr>
              <p:nvPr/>
            </p:nvSpPr>
            <p:spPr bwMode="auto">
              <a:xfrm>
                <a:off x="4443" y="1137"/>
                <a:ext cx="1180" cy="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b="1" dirty="0">
                    <a:solidFill>
                      <a:srgbClr val="0000CC"/>
                    </a:solidFill>
                  </a:rPr>
                  <a:t>Program </a:t>
                </a:r>
                <a:r>
                  <a:rPr lang="en-US" b="1" dirty="0" smtClean="0">
                    <a:solidFill>
                      <a:srgbClr val="0000CC"/>
                    </a:solidFill>
                  </a:rPr>
                  <a:t>Educational Objectives</a:t>
                </a:r>
                <a:endParaRPr lang="en-US" b="1" dirty="0">
                  <a:solidFill>
                    <a:srgbClr val="0000CC"/>
                  </a:solidFill>
                </a:endParaRPr>
              </a:p>
            </p:txBody>
          </p:sp>
          <p:sp>
            <p:nvSpPr>
              <p:cNvPr id="26" name="Text Box 13"/>
              <p:cNvSpPr txBox="1">
                <a:spLocks noChangeArrowheads="1"/>
              </p:cNvSpPr>
              <p:nvPr/>
            </p:nvSpPr>
            <p:spPr bwMode="auto">
              <a:xfrm>
                <a:off x="4451" y="2838"/>
                <a:ext cx="1258" cy="213"/>
              </a:xfrm>
              <a:prstGeom prst="rect">
                <a:avLst/>
              </a:prstGeom>
              <a:solidFill>
                <a:schemeClr val="accent1">
                  <a:lumMod val="20000"/>
                  <a:lumOff val="80000"/>
                </a:schemeClr>
              </a:solidFill>
              <a:ln w="9525">
                <a:noFill/>
                <a:prstDash val="dash"/>
                <a:miter lim="800000"/>
                <a:headEnd/>
                <a:tailEnd/>
              </a:ln>
              <a:effectLst>
                <a:prstShdw prst="shdw17" dist="17961" dir="2700000">
                  <a:schemeClr val="tx1">
                    <a:gamma/>
                    <a:shade val="60000"/>
                    <a:invGamma/>
                  </a:schemeClr>
                </a:prstShdw>
              </a:effectLst>
            </p:spPr>
            <p:txBody>
              <a:bodyPr>
                <a:spAutoFit/>
              </a:bodyPr>
              <a:lstStyle/>
              <a:p>
                <a:pPr algn="ctr">
                  <a:defRPr/>
                </a:pPr>
                <a:r>
                  <a:rPr lang="en-US" sz="1600" b="1" dirty="0" smtClean="0">
                    <a:latin typeface="Arial" charset="0"/>
                    <a:cs typeface="Arial" charset="0"/>
                  </a:rPr>
                  <a:t>Stakeholders</a:t>
                </a:r>
                <a:endParaRPr lang="en-US" sz="1600" b="1" dirty="0">
                  <a:latin typeface="Arial" charset="0"/>
                  <a:cs typeface="Arial" charset="0"/>
                </a:endParaRPr>
              </a:p>
            </p:txBody>
          </p:sp>
          <p:sp>
            <p:nvSpPr>
              <p:cNvPr id="27" name="AutoShape 20"/>
              <p:cNvSpPr>
                <a:spLocks noChangeArrowheads="1"/>
              </p:cNvSpPr>
              <p:nvPr/>
            </p:nvSpPr>
            <p:spPr bwMode="auto">
              <a:xfrm>
                <a:off x="4064" y="1404"/>
                <a:ext cx="484" cy="108"/>
              </a:xfrm>
              <a:prstGeom prst="rightArrow">
                <a:avLst>
                  <a:gd name="adj1" fmla="val 50000"/>
                  <a:gd name="adj2" fmla="val 112037"/>
                </a:avLst>
              </a:prstGeom>
              <a:solidFill>
                <a:schemeClr val="accent1"/>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MY"/>
              </a:p>
            </p:txBody>
          </p:sp>
        </p:grpSp>
        <p:sp>
          <p:nvSpPr>
            <p:cNvPr id="17" name="Rectangle 31"/>
            <p:cNvSpPr txBox="1">
              <a:spLocks noChangeArrowheads="1"/>
            </p:cNvSpPr>
            <p:nvPr/>
          </p:nvSpPr>
          <p:spPr>
            <a:xfrm>
              <a:off x="2256680" y="1013353"/>
              <a:ext cx="8710612" cy="549276"/>
            </a:xfrm>
            <a:prstGeom prst="rect">
              <a:avLst/>
            </a:prstGeom>
            <a:noFill/>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b="1" dirty="0" smtClean="0">
                  <a:solidFill>
                    <a:srgbClr val="C00000"/>
                  </a:solidFill>
                </a:rPr>
                <a:t>OBE Measuring Process</a:t>
              </a:r>
              <a:endParaRPr lang="en-GB" b="1" dirty="0" smtClean="0">
                <a:solidFill>
                  <a:srgbClr val="C00000"/>
                </a:solidFill>
              </a:endParaRPr>
            </a:p>
          </p:txBody>
        </p:sp>
        <p:sp>
          <p:nvSpPr>
            <p:cNvPr id="18" name="TextBox 17"/>
            <p:cNvSpPr txBox="1"/>
            <p:nvPr/>
          </p:nvSpPr>
          <p:spPr bwMode="auto">
            <a:xfrm>
              <a:off x="2371776" y="4112216"/>
              <a:ext cx="6406464" cy="2032003"/>
            </a:xfrm>
            <a:prstGeom prst="rect">
              <a:avLst/>
            </a:prstGeom>
            <a:solidFill>
              <a:srgbClr val="FFFF99"/>
            </a:solidFill>
            <a:ln>
              <a:solidFill>
                <a:schemeClr val="tx1"/>
              </a:solidFill>
            </a:ln>
            <a:effectLst>
              <a:outerShdw blurRad="50800" dist="38100" dir="2700000" algn="tl" rotWithShape="0">
                <a:prstClr val="black">
                  <a:alpha val="40000"/>
                </a:prstClr>
              </a:outerShdw>
            </a:effectLst>
          </p:spPr>
          <p:txBody>
            <a:bodyPr wrap="square">
              <a:spAutoFit/>
            </a:bodyPr>
            <a:lstStyle/>
            <a:p>
              <a:pPr marL="285750" indent="-285750">
                <a:buFont typeface="Arial" panose="020B0604020202020204" pitchFamily="34" charset="0"/>
                <a:buChar char="•"/>
                <a:defRPr/>
              </a:pPr>
              <a:r>
                <a:rPr lang="en-US" dirty="0" smtClean="0">
                  <a:latin typeface="Calibri" panose="020F0502020204030204" pitchFamily="34" charset="0"/>
                  <a:cs typeface="Calibri" panose="020F0502020204030204" pitchFamily="34" charset="0"/>
                </a:rPr>
                <a:t>Assessment </a:t>
              </a:r>
              <a:r>
                <a:rPr lang="en-US" dirty="0">
                  <a:latin typeface="Calibri" panose="020F0502020204030204" pitchFamily="34" charset="0"/>
                  <a:cs typeface="Calibri" panose="020F0502020204030204" pitchFamily="34" charset="0"/>
                </a:rPr>
                <a:t>by exam, test and assignments. </a:t>
              </a:r>
            </a:p>
            <a:p>
              <a:pPr marL="285750" indent="-285750">
                <a:buFont typeface="Arial" panose="020B0604020202020204" pitchFamily="34" charset="0"/>
                <a:buChar char="•"/>
                <a:defRPr/>
              </a:pPr>
              <a:r>
                <a:rPr lang="en-US" dirty="0" smtClean="0">
                  <a:latin typeface="Calibri" panose="020F0502020204030204" pitchFamily="34" charset="0"/>
                  <a:cs typeface="Calibri" panose="020F0502020204030204" pitchFamily="34" charset="0"/>
                </a:rPr>
                <a:t>Assessment </a:t>
              </a:r>
              <a:r>
                <a:rPr lang="en-US" dirty="0">
                  <a:latin typeface="Calibri" panose="020F0502020204030204" pitchFamily="34" charset="0"/>
                  <a:cs typeface="Calibri" panose="020F0502020204030204" pitchFamily="34" charset="0"/>
                </a:rPr>
                <a:t>of teaching staff, lecture material &amp; </a:t>
              </a:r>
              <a:r>
                <a:rPr lang="en-US" dirty="0" smtClean="0">
                  <a:latin typeface="Calibri" panose="020F0502020204030204" pitchFamily="34" charset="0"/>
                  <a:cs typeface="Calibri" panose="020F0502020204030204" pitchFamily="34" charset="0"/>
                </a:rPr>
                <a:t>flow, results </a:t>
              </a:r>
              <a:r>
                <a:rPr lang="en-US" dirty="0">
                  <a:latin typeface="Calibri" panose="020F0502020204030204" pitchFamily="34" charset="0"/>
                  <a:cs typeface="Calibri" panose="020F0502020204030204" pitchFamily="34" charset="0"/>
                </a:rPr>
                <a:t>and student ‘capabilities’ (Short &amp; long-term outcomes), lab interview, exit survey etc.</a:t>
              </a:r>
            </a:p>
            <a:p>
              <a:pPr marL="285750" indent="-285750">
                <a:buFont typeface="Arial" panose="020B0604020202020204" pitchFamily="34" charset="0"/>
                <a:buChar char="•"/>
                <a:defRPr/>
              </a:pPr>
              <a:r>
                <a:rPr lang="en-US" dirty="0" smtClean="0">
                  <a:latin typeface="Calibri" panose="020F0502020204030204" pitchFamily="34" charset="0"/>
                  <a:cs typeface="Calibri" panose="020F0502020204030204" pitchFamily="34" charset="0"/>
                </a:rPr>
                <a:t>More </a:t>
              </a:r>
              <a:r>
                <a:rPr lang="en-US" dirty="0">
                  <a:latin typeface="Calibri" panose="020F0502020204030204" pitchFamily="34" charset="0"/>
                  <a:cs typeface="Calibri" panose="020F0502020204030204" pitchFamily="34" charset="0"/>
                </a:rPr>
                <a:t>‘thinking’ projects, with analysis.</a:t>
              </a:r>
            </a:p>
            <a:p>
              <a:pPr marL="285750" indent="-285750">
                <a:buFont typeface="Arial" panose="020B0604020202020204" pitchFamily="34" charset="0"/>
                <a:buChar char="•"/>
                <a:defRPr/>
              </a:pPr>
              <a:r>
                <a:rPr lang="en-US" dirty="0" smtClean="0">
                  <a:latin typeface="Calibri" panose="020F0502020204030204" pitchFamily="34" charset="0"/>
                  <a:cs typeface="Calibri" panose="020F0502020204030204" pitchFamily="34" charset="0"/>
                </a:rPr>
                <a:t>Feedback </a:t>
              </a:r>
              <a:r>
                <a:rPr lang="en-US" dirty="0">
                  <a:latin typeface="Calibri" panose="020F0502020204030204" pitchFamily="34" charset="0"/>
                  <a:cs typeface="Calibri" panose="020F0502020204030204" pitchFamily="34" charset="0"/>
                </a:rPr>
                <a:t>from industry, alumni and other stakeholders.</a:t>
              </a:r>
            </a:p>
            <a:p>
              <a:pPr marL="285750" indent="-285750">
                <a:buFont typeface="Arial" panose="020B0604020202020204" pitchFamily="34" charset="0"/>
                <a:buChar char="•"/>
                <a:defRPr/>
              </a:pPr>
              <a:r>
                <a:rPr lang="en-US" dirty="0" smtClean="0">
                  <a:latin typeface="Calibri" panose="020F0502020204030204" pitchFamily="34" charset="0"/>
                  <a:cs typeface="Calibri" panose="020F0502020204030204" pitchFamily="34" charset="0"/>
                </a:rPr>
                <a:t>Clear </a:t>
              </a:r>
              <a:r>
                <a:rPr lang="en-US" dirty="0">
                  <a:latin typeface="Calibri" panose="020F0502020204030204" pitchFamily="34" charset="0"/>
                  <a:cs typeface="Calibri" panose="020F0502020204030204" pitchFamily="34" charset="0"/>
                </a:rPr>
                <a:t>continuous improvement step.</a:t>
              </a:r>
              <a:endParaRPr lang="en-MY" dirty="0">
                <a:latin typeface="Calibri" panose="020F0502020204030204" pitchFamily="34" charset="0"/>
                <a:cs typeface="Calibri" panose="020F0502020204030204" pitchFamily="34" charset="0"/>
              </a:endParaRPr>
            </a:p>
          </p:txBody>
        </p:sp>
        <p:sp>
          <p:nvSpPr>
            <p:cNvPr id="19" name="Right Arrow 18"/>
            <p:cNvSpPr/>
            <p:nvPr/>
          </p:nvSpPr>
          <p:spPr>
            <a:xfrm>
              <a:off x="4076748" y="3019669"/>
              <a:ext cx="460376" cy="228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0" name="Right Arrow 19"/>
            <p:cNvSpPr/>
            <p:nvPr/>
          </p:nvSpPr>
          <p:spPr>
            <a:xfrm>
              <a:off x="6304012" y="3061308"/>
              <a:ext cx="461962" cy="20041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2" name="Right Arrow 21"/>
            <p:cNvSpPr/>
            <p:nvPr/>
          </p:nvSpPr>
          <p:spPr>
            <a:xfrm>
              <a:off x="8532862" y="3019669"/>
              <a:ext cx="565587" cy="21450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3" name="Up Arrow 22"/>
            <p:cNvSpPr/>
            <p:nvPr/>
          </p:nvSpPr>
          <p:spPr>
            <a:xfrm>
              <a:off x="10081333" y="3914312"/>
              <a:ext cx="202150" cy="356225"/>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spTree>
    <p:extLst>
      <p:ext uri="{BB962C8B-B14F-4D97-AF65-F5344CB8AC3E}">
        <p14:creationId xmlns:p14="http://schemas.microsoft.com/office/powerpoint/2010/main" val="3348486630"/>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 y="0"/>
            <a:ext cx="1415442" cy="6858000"/>
          </a:xfrm>
          <a:prstGeom prst="rect">
            <a:avLst/>
          </a:prstGeom>
          <a:solidFill>
            <a:schemeClr val="accent4">
              <a:lumMod val="20000"/>
              <a:lumOff val="8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 name="Rectangle 4"/>
          <p:cNvSpPr/>
          <p:nvPr/>
        </p:nvSpPr>
        <p:spPr>
          <a:xfrm>
            <a:off x="1415442" y="6538586"/>
            <a:ext cx="9870510" cy="319414"/>
          </a:xfrm>
          <a:prstGeom prst="rect">
            <a:avLst/>
          </a:prstGeom>
          <a:solidFill>
            <a:schemeClr val="accent4">
              <a:lumMod val="20000"/>
              <a:lumOff val="8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C00000"/>
                </a:solidFill>
              </a:rPr>
              <a:t>Department of Electronics and Communication Engineering</a:t>
            </a:r>
            <a:endParaRPr lang="en-IN" b="1" dirty="0">
              <a:solidFill>
                <a:srgbClr val="C00000"/>
              </a:solidFill>
            </a:endParaRPr>
          </a:p>
        </p:txBody>
      </p:sp>
      <p:sp>
        <p:nvSpPr>
          <p:cNvPr id="6" name="Rectangle 5"/>
          <p:cNvSpPr/>
          <p:nvPr/>
        </p:nvSpPr>
        <p:spPr>
          <a:xfrm>
            <a:off x="1240077" y="0"/>
            <a:ext cx="175364" cy="6858000"/>
          </a:xfrm>
          <a:prstGeom prst="rect">
            <a:avLst/>
          </a:prstGeom>
          <a:solidFill>
            <a:srgbClr val="C0000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 name="Rounded Rectangle 6"/>
          <p:cNvSpPr/>
          <p:nvPr/>
        </p:nvSpPr>
        <p:spPr>
          <a:xfrm>
            <a:off x="11586575" y="6538586"/>
            <a:ext cx="488515" cy="319414"/>
          </a:xfrm>
          <a:prstGeom prst="roundRect">
            <a:avLst/>
          </a:prstGeom>
          <a:solidFill>
            <a:srgbClr val="C00000"/>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solidFill>
              </a:rPr>
              <a:t>57</a:t>
            </a:r>
            <a:endParaRPr lang="en-IN" dirty="0">
              <a:solidFill>
                <a:schemeClr val="bg1"/>
              </a:solidFill>
            </a:endParaRPr>
          </a:p>
        </p:txBody>
      </p:sp>
      <p:cxnSp>
        <p:nvCxnSpPr>
          <p:cNvPr id="11" name="Straight Connector 10"/>
          <p:cNvCxnSpPr/>
          <p:nvPr/>
        </p:nvCxnSpPr>
        <p:spPr>
          <a:xfrm flipV="1">
            <a:off x="1791222" y="759629"/>
            <a:ext cx="10039610" cy="12527"/>
          </a:xfrm>
          <a:prstGeom prst="line">
            <a:avLst/>
          </a:prstGeom>
          <a:ln w="38100"/>
        </p:spPr>
        <p:style>
          <a:lnRef idx="3">
            <a:schemeClr val="accent2"/>
          </a:lnRef>
          <a:fillRef idx="0">
            <a:schemeClr val="accent2"/>
          </a:fillRef>
          <a:effectRef idx="2">
            <a:schemeClr val="accent2"/>
          </a:effectRef>
          <a:fontRef idx="minor">
            <a:schemeClr val="tx1"/>
          </a:fontRef>
        </p:style>
      </p:cxnSp>
      <p:pic>
        <p:nvPicPr>
          <p:cNvPr id="21"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1033" y="116632"/>
            <a:ext cx="1026591" cy="960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ectangle 11"/>
          <p:cNvSpPr/>
          <p:nvPr/>
        </p:nvSpPr>
        <p:spPr>
          <a:xfrm>
            <a:off x="1791222" y="116632"/>
            <a:ext cx="10039610" cy="523220"/>
          </a:xfrm>
          <a:prstGeom prst="rect">
            <a:avLst/>
          </a:prstGeom>
        </p:spPr>
        <p:txBody>
          <a:bodyPr wrap="square">
            <a:spAutoFit/>
          </a:bodyPr>
          <a:lstStyle/>
          <a:p>
            <a:pPr algn="ctr"/>
            <a:r>
              <a:rPr lang="en-IN" sz="2800" b="1" dirty="0" smtClean="0">
                <a:solidFill>
                  <a:srgbClr val="002060"/>
                </a:solidFill>
                <a:latin typeface="Times New Roman" pitchFamily="18" charset="0"/>
                <a:cs typeface="Times New Roman" pitchFamily="18" charset="0"/>
              </a:rPr>
              <a:t>Outcome Based Education</a:t>
            </a:r>
            <a:endParaRPr lang="en-IN" sz="2800" b="1" dirty="0">
              <a:solidFill>
                <a:srgbClr val="002060"/>
              </a:solidFill>
              <a:latin typeface="Times New Roman" pitchFamily="18" charset="0"/>
              <a:cs typeface="Times New Roman" pitchFamily="18" charset="0"/>
            </a:endParaRPr>
          </a:p>
        </p:txBody>
      </p:sp>
      <p:grpSp>
        <p:nvGrpSpPr>
          <p:cNvPr id="9" name="Group 8"/>
          <p:cNvGrpSpPr/>
          <p:nvPr/>
        </p:nvGrpSpPr>
        <p:grpSpPr>
          <a:xfrm>
            <a:off x="1901289" y="1249536"/>
            <a:ext cx="9294641" cy="4087996"/>
            <a:chOff x="1991311" y="985981"/>
            <a:chExt cx="9294641" cy="4087996"/>
          </a:xfrm>
        </p:grpSpPr>
        <p:sp>
          <p:nvSpPr>
            <p:cNvPr id="10" name="TextBox 9"/>
            <p:cNvSpPr txBox="1"/>
            <p:nvPr/>
          </p:nvSpPr>
          <p:spPr>
            <a:xfrm>
              <a:off x="5711869" y="985981"/>
              <a:ext cx="2713050" cy="523220"/>
            </a:xfrm>
            <a:prstGeom prst="rect">
              <a:avLst/>
            </a:prstGeom>
            <a:noFill/>
          </p:spPr>
          <p:txBody>
            <a:bodyPr wrap="none" rtlCol="0">
              <a:spAutoFit/>
            </a:bodyPr>
            <a:lstStyle/>
            <a:p>
              <a:r>
                <a:rPr lang="en-US" sz="2800" b="1" dirty="0" smtClean="0">
                  <a:solidFill>
                    <a:srgbClr val="C00000"/>
                  </a:solidFill>
                </a:rPr>
                <a:t>Approach of OBE</a:t>
              </a:r>
              <a:endParaRPr lang="en-IN" sz="2800" b="1" dirty="0">
                <a:solidFill>
                  <a:srgbClr val="C00000"/>
                </a:solidFill>
              </a:endParaRPr>
            </a:p>
          </p:txBody>
        </p:sp>
        <p:sp>
          <p:nvSpPr>
            <p:cNvPr id="13" name="Rounded Rectangle 12"/>
            <p:cNvSpPr/>
            <p:nvPr/>
          </p:nvSpPr>
          <p:spPr>
            <a:xfrm>
              <a:off x="5369903" y="1735853"/>
              <a:ext cx="2882248" cy="1237957"/>
            </a:xfrm>
            <a:prstGeom prst="roundRect">
              <a:avLst/>
            </a:prstGeom>
            <a:solidFill>
              <a:schemeClr val="accent1">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tx1"/>
                  </a:solidFill>
                </a:rPr>
                <a:t>Identifying Desired Outcomes</a:t>
              </a:r>
              <a:endParaRPr lang="en-IN" sz="2400" b="1" dirty="0">
                <a:solidFill>
                  <a:schemeClr val="tx1"/>
                </a:solidFill>
              </a:endParaRPr>
            </a:p>
          </p:txBody>
        </p:sp>
        <p:sp>
          <p:nvSpPr>
            <p:cNvPr id="14" name="Rounded Rectangle 13"/>
            <p:cNvSpPr/>
            <p:nvPr/>
          </p:nvSpPr>
          <p:spPr>
            <a:xfrm>
              <a:off x="1991311" y="3836020"/>
              <a:ext cx="4071863" cy="1237957"/>
            </a:xfrm>
            <a:prstGeom prst="roundRect">
              <a:avLst/>
            </a:prstGeom>
            <a:solidFill>
              <a:schemeClr val="accent4">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tx1"/>
                  </a:solidFill>
                </a:rPr>
                <a:t>Determining assessment measures for the achievements of Outcomes</a:t>
              </a:r>
              <a:endParaRPr lang="en-IN" sz="2400" b="1" dirty="0">
                <a:solidFill>
                  <a:schemeClr val="tx1"/>
                </a:solidFill>
              </a:endParaRPr>
            </a:p>
          </p:txBody>
        </p:sp>
        <p:sp>
          <p:nvSpPr>
            <p:cNvPr id="15" name="Rounded Rectangle 14"/>
            <p:cNvSpPr/>
            <p:nvPr/>
          </p:nvSpPr>
          <p:spPr>
            <a:xfrm>
              <a:off x="7214089" y="3836019"/>
              <a:ext cx="4071863" cy="1237957"/>
            </a:xfrm>
            <a:prstGeom prst="roundRect">
              <a:avLst/>
            </a:prstGeom>
            <a:solidFill>
              <a:schemeClr val="accent6">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tx1"/>
                  </a:solidFill>
                </a:rPr>
                <a:t>Deciding on strategies and methodologies to achieve those outcomes</a:t>
              </a:r>
              <a:endParaRPr lang="en-IN" sz="2400" b="1" dirty="0">
                <a:solidFill>
                  <a:schemeClr val="tx1"/>
                </a:solidFill>
              </a:endParaRPr>
            </a:p>
          </p:txBody>
        </p:sp>
        <p:sp>
          <p:nvSpPr>
            <p:cNvPr id="16" name="Curved Left Arrow 15"/>
            <p:cNvSpPr/>
            <p:nvPr/>
          </p:nvSpPr>
          <p:spPr>
            <a:xfrm>
              <a:off x="8252151" y="2354831"/>
              <a:ext cx="1960994" cy="1481188"/>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solidFill>
                  <a:schemeClr val="tx1"/>
                </a:solidFill>
              </a:endParaRPr>
            </a:p>
          </p:txBody>
        </p:sp>
        <p:sp>
          <p:nvSpPr>
            <p:cNvPr id="17" name="Curved Right Arrow 16"/>
            <p:cNvSpPr/>
            <p:nvPr/>
          </p:nvSpPr>
          <p:spPr>
            <a:xfrm flipV="1">
              <a:off x="2915906" y="2354830"/>
              <a:ext cx="2453997" cy="1481187"/>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400">
                <a:solidFill>
                  <a:schemeClr val="tx1"/>
                </a:solidFill>
              </a:endParaRPr>
            </a:p>
          </p:txBody>
        </p:sp>
        <p:sp>
          <p:nvSpPr>
            <p:cNvPr id="18" name="Left Arrow 17"/>
            <p:cNvSpPr/>
            <p:nvPr/>
          </p:nvSpPr>
          <p:spPr>
            <a:xfrm>
              <a:off x="6063174" y="4438419"/>
              <a:ext cx="1150915" cy="386799"/>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spTree>
    <p:extLst>
      <p:ext uri="{BB962C8B-B14F-4D97-AF65-F5344CB8AC3E}">
        <p14:creationId xmlns:p14="http://schemas.microsoft.com/office/powerpoint/2010/main" val="3204835782"/>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 y="0"/>
            <a:ext cx="1415442" cy="6858000"/>
          </a:xfrm>
          <a:prstGeom prst="rect">
            <a:avLst/>
          </a:prstGeom>
          <a:solidFill>
            <a:schemeClr val="accent4">
              <a:lumMod val="20000"/>
              <a:lumOff val="8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 name="Rectangle 4"/>
          <p:cNvSpPr/>
          <p:nvPr/>
        </p:nvSpPr>
        <p:spPr>
          <a:xfrm>
            <a:off x="1415442" y="6538586"/>
            <a:ext cx="9870510" cy="319414"/>
          </a:xfrm>
          <a:prstGeom prst="rect">
            <a:avLst/>
          </a:prstGeom>
          <a:solidFill>
            <a:schemeClr val="accent4">
              <a:lumMod val="20000"/>
              <a:lumOff val="8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C00000"/>
                </a:solidFill>
              </a:rPr>
              <a:t>Department of Electronics and Communication Engineering</a:t>
            </a:r>
            <a:endParaRPr lang="en-IN" b="1" dirty="0">
              <a:solidFill>
                <a:srgbClr val="C00000"/>
              </a:solidFill>
            </a:endParaRPr>
          </a:p>
        </p:txBody>
      </p:sp>
      <p:sp>
        <p:nvSpPr>
          <p:cNvPr id="6" name="Rectangle 5"/>
          <p:cNvSpPr/>
          <p:nvPr/>
        </p:nvSpPr>
        <p:spPr>
          <a:xfrm>
            <a:off x="1240077" y="0"/>
            <a:ext cx="175364" cy="6858000"/>
          </a:xfrm>
          <a:prstGeom prst="rect">
            <a:avLst/>
          </a:prstGeom>
          <a:solidFill>
            <a:srgbClr val="C0000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 name="Rounded Rectangle 6"/>
          <p:cNvSpPr/>
          <p:nvPr/>
        </p:nvSpPr>
        <p:spPr>
          <a:xfrm>
            <a:off x="11586575" y="6538586"/>
            <a:ext cx="488515" cy="319414"/>
          </a:xfrm>
          <a:prstGeom prst="roundRect">
            <a:avLst/>
          </a:prstGeom>
          <a:solidFill>
            <a:srgbClr val="C00000"/>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solidFill>
              </a:rPr>
              <a:t>58</a:t>
            </a:r>
            <a:endParaRPr lang="en-IN" dirty="0">
              <a:solidFill>
                <a:schemeClr val="bg1"/>
              </a:solidFill>
            </a:endParaRPr>
          </a:p>
        </p:txBody>
      </p:sp>
      <p:cxnSp>
        <p:nvCxnSpPr>
          <p:cNvPr id="11" name="Straight Connector 10"/>
          <p:cNvCxnSpPr/>
          <p:nvPr/>
        </p:nvCxnSpPr>
        <p:spPr>
          <a:xfrm flipV="1">
            <a:off x="1791222" y="759629"/>
            <a:ext cx="10039610" cy="12527"/>
          </a:xfrm>
          <a:prstGeom prst="line">
            <a:avLst/>
          </a:prstGeom>
          <a:ln w="38100"/>
        </p:spPr>
        <p:style>
          <a:lnRef idx="3">
            <a:schemeClr val="accent2"/>
          </a:lnRef>
          <a:fillRef idx="0">
            <a:schemeClr val="accent2"/>
          </a:fillRef>
          <a:effectRef idx="2">
            <a:schemeClr val="accent2"/>
          </a:effectRef>
          <a:fontRef idx="minor">
            <a:schemeClr val="tx1"/>
          </a:fontRef>
        </p:style>
      </p:cxnSp>
      <p:pic>
        <p:nvPicPr>
          <p:cNvPr id="21"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1033" y="116632"/>
            <a:ext cx="1026591" cy="960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ectangle 11"/>
          <p:cNvSpPr/>
          <p:nvPr/>
        </p:nvSpPr>
        <p:spPr>
          <a:xfrm>
            <a:off x="1791222" y="116632"/>
            <a:ext cx="10039610" cy="523220"/>
          </a:xfrm>
          <a:prstGeom prst="rect">
            <a:avLst/>
          </a:prstGeom>
        </p:spPr>
        <p:txBody>
          <a:bodyPr wrap="square">
            <a:spAutoFit/>
          </a:bodyPr>
          <a:lstStyle/>
          <a:p>
            <a:pPr algn="ctr"/>
            <a:r>
              <a:rPr lang="en-IN" sz="2800" b="1" dirty="0" smtClean="0">
                <a:solidFill>
                  <a:srgbClr val="002060"/>
                </a:solidFill>
                <a:latin typeface="Times New Roman" pitchFamily="18" charset="0"/>
                <a:cs typeface="Times New Roman" pitchFamily="18" charset="0"/>
              </a:rPr>
              <a:t>Outcome Based Education</a:t>
            </a:r>
            <a:endParaRPr lang="en-IN" sz="2800" b="1" dirty="0">
              <a:solidFill>
                <a:srgbClr val="002060"/>
              </a:solidFill>
              <a:latin typeface="Times New Roman" pitchFamily="18" charset="0"/>
              <a:cs typeface="Times New Roman" pitchFamily="18" charset="0"/>
            </a:endParaRPr>
          </a:p>
        </p:txBody>
      </p:sp>
      <p:pic>
        <p:nvPicPr>
          <p:cNvPr id="9" name="Picture 9"/>
          <p:cNvPicPr>
            <a:picLocks/>
          </p:cNvPicPr>
          <p:nvPr/>
        </p:nvPicPr>
        <p:blipFill rotWithShape="1">
          <a:blip r:embed="rId3"/>
          <a:srcRect l="3336" r="12413"/>
          <a:stretch>
            <a:fillRect/>
          </a:stretch>
        </p:blipFill>
        <p:spPr bwMode="auto">
          <a:xfrm>
            <a:off x="4045098" y="1076747"/>
            <a:ext cx="5586296" cy="5088902"/>
          </a:xfrm>
          <a:prstGeom prst="rect">
            <a:avLst/>
          </a:prstGeom>
          <a:noFill/>
          <a:ln>
            <a:noFill/>
          </a:ln>
        </p:spPr>
      </p:pic>
      <p:sp>
        <p:nvSpPr>
          <p:cNvPr id="10" name="TextBox 9"/>
          <p:cNvSpPr txBox="1"/>
          <p:nvPr/>
        </p:nvSpPr>
        <p:spPr>
          <a:xfrm>
            <a:off x="1956460" y="1076747"/>
            <a:ext cx="2727221" cy="461665"/>
          </a:xfrm>
          <a:prstGeom prst="rect">
            <a:avLst/>
          </a:prstGeom>
          <a:noFill/>
        </p:spPr>
        <p:txBody>
          <a:bodyPr wrap="none" rtlCol="0">
            <a:spAutoFit/>
          </a:bodyPr>
          <a:lstStyle/>
          <a:p>
            <a:r>
              <a:rPr lang="en-US" sz="2400" b="1" dirty="0" smtClean="0">
                <a:solidFill>
                  <a:srgbClr val="C00000"/>
                </a:solidFill>
              </a:rPr>
              <a:t>Graduate Attributes</a:t>
            </a:r>
            <a:endParaRPr lang="en-IN" sz="2400" b="1" dirty="0">
              <a:solidFill>
                <a:srgbClr val="C00000"/>
              </a:solidFill>
            </a:endParaRPr>
          </a:p>
        </p:txBody>
      </p:sp>
    </p:spTree>
    <p:extLst>
      <p:ext uri="{BB962C8B-B14F-4D97-AF65-F5344CB8AC3E}">
        <p14:creationId xmlns:p14="http://schemas.microsoft.com/office/powerpoint/2010/main" val="354212448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 y="0"/>
            <a:ext cx="1415442" cy="6858000"/>
          </a:xfrm>
          <a:prstGeom prst="rect">
            <a:avLst/>
          </a:prstGeom>
          <a:solidFill>
            <a:schemeClr val="accent4">
              <a:lumMod val="20000"/>
              <a:lumOff val="8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 name="Rectangle 4"/>
          <p:cNvSpPr/>
          <p:nvPr/>
        </p:nvSpPr>
        <p:spPr>
          <a:xfrm>
            <a:off x="1415442" y="6538586"/>
            <a:ext cx="9870510" cy="319414"/>
          </a:xfrm>
          <a:prstGeom prst="rect">
            <a:avLst/>
          </a:prstGeom>
          <a:solidFill>
            <a:schemeClr val="accent4">
              <a:lumMod val="20000"/>
              <a:lumOff val="8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C00000"/>
                </a:solidFill>
              </a:rPr>
              <a:t>Department of Electronics and Communication Engineering</a:t>
            </a:r>
            <a:endParaRPr lang="en-IN" b="1" dirty="0">
              <a:solidFill>
                <a:srgbClr val="C00000"/>
              </a:solidFill>
            </a:endParaRPr>
          </a:p>
        </p:txBody>
      </p:sp>
      <p:sp>
        <p:nvSpPr>
          <p:cNvPr id="6" name="Rectangle 5"/>
          <p:cNvSpPr/>
          <p:nvPr/>
        </p:nvSpPr>
        <p:spPr>
          <a:xfrm>
            <a:off x="1240077" y="0"/>
            <a:ext cx="175364" cy="6858000"/>
          </a:xfrm>
          <a:prstGeom prst="rect">
            <a:avLst/>
          </a:prstGeom>
          <a:solidFill>
            <a:srgbClr val="C0000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cxnSp>
        <p:nvCxnSpPr>
          <p:cNvPr id="11" name="Straight Connector 10"/>
          <p:cNvCxnSpPr/>
          <p:nvPr/>
        </p:nvCxnSpPr>
        <p:spPr>
          <a:xfrm flipV="1">
            <a:off x="1791222" y="751562"/>
            <a:ext cx="10039610" cy="12527"/>
          </a:xfrm>
          <a:prstGeom prst="line">
            <a:avLst/>
          </a:prstGeom>
          <a:ln w="38100"/>
        </p:spPr>
        <p:style>
          <a:lnRef idx="3">
            <a:schemeClr val="accent2"/>
          </a:lnRef>
          <a:fillRef idx="0">
            <a:schemeClr val="accent2"/>
          </a:fillRef>
          <a:effectRef idx="2">
            <a:schemeClr val="accent2"/>
          </a:effectRef>
          <a:fontRef idx="minor">
            <a:schemeClr val="tx1"/>
          </a:fontRef>
        </p:style>
      </p:cxnSp>
      <p:sp>
        <p:nvSpPr>
          <p:cNvPr id="3" name="TextBox 2"/>
          <p:cNvSpPr txBox="1"/>
          <p:nvPr/>
        </p:nvSpPr>
        <p:spPr>
          <a:xfrm>
            <a:off x="1791222" y="156419"/>
            <a:ext cx="10039610" cy="584775"/>
          </a:xfrm>
          <a:prstGeom prst="rect">
            <a:avLst/>
          </a:prstGeom>
          <a:noFill/>
        </p:spPr>
        <p:txBody>
          <a:bodyPr wrap="square" rtlCol="0">
            <a:spAutoFit/>
          </a:bodyPr>
          <a:lstStyle/>
          <a:p>
            <a:pPr algn="ctr"/>
            <a:r>
              <a:rPr lang="en-IN" sz="3200" b="1" dirty="0" smtClean="0">
                <a:solidFill>
                  <a:srgbClr val="002060"/>
                </a:solidFill>
                <a:latin typeface="Times New Roman" pitchFamily="18" charset="0"/>
                <a:cs typeface="Times New Roman" pitchFamily="18" charset="0"/>
              </a:rPr>
              <a:t>Department Achievements/ Recognitions</a:t>
            </a:r>
            <a:endParaRPr lang="en-IN" sz="3200" b="1" dirty="0">
              <a:solidFill>
                <a:srgbClr val="002060"/>
              </a:solidFill>
              <a:latin typeface="Times New Roman" pitchFamily="18" charset="0"/>
              <a:cs typeface="Times New Roman" pitchFamily="18" charset="0"/>
            </a:endParaRPr>
          </a:p>
        </p:txBody>
      </p:sp>
      <p:pic>
        <p:nvPicPr>
          <p:cNvPr id="21"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1033" y="116632"/>
            <a:ext cx="1026591" cy="960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p:cNvSpPr txBox="1"/>
          <p:nvPr/>
        </p:nvSpPr>
        <p:spPr>
          <a:xfrm>
            <a:off x="2305313" y="4248406"/>
            <a:ext cx="4614948" cy="2123658"/>
          </a:xfrm>
          <a:prstGeom prst="rect">
            <a:avLst/>
          </a:prstGeom>
          <a:solidFill>
            <a:srgbClr val="FCFCFA"/>
          </a:solidFill>
          <a:effectLst>
            <a:glow rad="101600">
              <a:schemeClr val="accent2">
                <a:satMod val="175000"/>
                <a:alpha val="40000"/>
              </a:schemeClr>
            </a:glow>
          </a:effectLst>
        </p:spPr>
        <p:txBody>
          <a:bodyPr wrap="square" rtlCol="0">
            <a:spAutoFit/>
          </a:bodyPr>
          <a:lstStyle/>
          <a:p>
            <a:r>
              <a:rPr lang="en-IN" b="1" dirty="0"/>
              <a:t>Professional Membership Bodies</a:t>
            </a:r>
          </a:p>
          <a:p>
            <a:r>
              <a:rPr lang="en-IN" dirty="0"/>
              <a:t>Faculty have membership in </a:t>
            </a:r>
          </a:p>
          <a:p>
            <a:pPr marL="285750" indent="-285750">
              <a:buFont typeface="Arial" panose="020B0604020202020204" pitchFamily="34" charset="0"/>
              <a:buChar char="•"/>
            </a:pPr>
            <a:r>
              <a:rPr lang="en-IN" sz="1600" b="1" dirty="0">
                <a:solidFill>
                  <a:srgbClr val="002060"/>
                </a:solidFill>
              </a:rPr>
              <a:t>IEEE</a:t>
            </a:r>
            <a:r>
              <a:rPr lang="en-IN" sz="1600" dirty="0"/>
              <a:t>    (Members - </a:t>
            </a:r>
            <a:r>
              <a:rPr lang="en-IN" sz="1600" dirty="0" smtClean="0"/>
              <a:t>19 ), Senior Members-03</a:t>
            </a:r>
            <a:endParaRPr lang="en-IN" sz="1600" dirty="0"/>
          </a:p>
          <a:p>
            <a:pPr marL="285750" indent="-285750">
              <a:buFont typeface="Arial" panose="020B0604020202020204" pitchFamily="34" charset="0"/>
              <a:buChar char="•"/>
            </a:pPr>
            <a:r>
              <a:rPr lang="en-IN" sz="1600" b="1" dirty="0">
                <a:solidFill>
                  <a:srgbClr val="002060"/>
                </a:solidFill>
              </a:rPr>
              <a:t>Indian Science Congress </a:t>
            </a:r>
            <a:r>
              <a:rPr lang="en-IN" sz="1600" dirty="0"/>
              <a:t>(Life Members </a:t>
            </a:r>
            <a:r>
              <a:rPr lang="en-IN" sz="1600" dirty="0" smtClean="0"/>
              <a:t>-17</a:t>
            </a:r>
            <a:r>
              <a:rPr lang="en-IN" sz="1600" dirty="0"/>
              <a:t>)</a:t>
            </a:r>
          </a:p>
          <a:p>
            <a:pPr marL="285750" indent="-285750">
              <a:buFont typeface="Arial" panose="020B0604020202020204" pitchFamily="34" charset="0"/>
              <a:buChar char="•"/>
            </a:pPr>
            <a:r>
              <a:rPr lang="en-IN" sz="1600" b="1" dirty="0">
                <a:solidFill>
                  <a:srgbClr val="002060"/>
                </a:solidFill>
              </a:rPr>
              <a:t>ISTE</a:t>
            </a:r>
            <a:r>
              <a:rPr lang="en-IN" sz="1600" dirty="0"/>
              <a:t>    (  Life Members </a:t>
            </a:r>
            <a:r>
              <a:rPr lang="en-IN" sz="1600" dirty="0" smtClean="0"/>
              <a:t>- 23 </a:t>
            </a:r>
            <a:r>
              <a:rPr lang="en-IN" sz="1600" dirty="0"/>
              <a:t>)   </a:t>
            </a:r>
          </a:p>
          <a:p>
            <a:pPr marL="285750" indent="-285750">
              <a:buFont typeface="Arial" panose="020B0604020202020204" pitchFamily="34" charset="0"/>
              <a:buChar char="•"/>
            </a:pPr>
            <a:r>
              <a:rPr lang="en-IN" sz="1600" b="1" dirty="0" smtClean="0">
                <a:solidFill>
                  <a:srgbClr val="002060"/>
                </a:solidFill>
              </a:rPr>
              <a:t>IEI</a:t>
            </a:r>
            <a:r>
              <a:rPr lang="en-IN" sz="1600" dirty="0" smtClean="0"/>
              <a:t>       (Life Members – 22)</a:t>
            </a:r>
          </a:p>
          <a:p>
            <a:pPr marL="285750" indent="-285750">
              <a:buFont typeface="Arial" panose="020B0604020202020204" pitchFamily="34" charset="0"/>
              <a:buChar char="•"/>
            </a:pPr>
            <a:r>
              <a:rPr lang="en-US" sz="1600" b="1" dirty="0" smtClean="0">
                <a:solidFill>
                  <a:srgbClr val="002060"/>
                </a:solidFill>
              </a:rPr>
              <a:t>IEAE</a:t>
            </a:r>
            <a:r>
              <a:rPr lang="en-US" sz="1600" dirty="0" smtClean="0"/>
              <a:t>  </a:t>
            </a:r>
            <a:r>
              <a:rPr lang="en-IN" sz="1600" dirty="0"/>
              <a:t>(Life Members – </a:t>
            </a:r>
            <a:r>
              <a:rPr lang="en-IN" sz="1600" dirty="0" smtClean="0"/>
              <a:t>2)</a:t>
            </a:r>
          </a:p>
          <a:p>
            <a:pPr marL="285750" indent="-285750">
              <a:buFont typeface="Arial" panose="020B0604020202020204" pitchFamily="34" charset="0"/>
              <a:buChar char="•"/>
            </a:pPr>
            <a:r>
              <a:rPr lang="en-US" sz="1600" b="1" dirty="0" smtClean="0">
                <a:solidFill>
                  <a:srgbClr val="002060"/>
                </a:solidFill>
              </a:rPr>
              <a:t>IETE</a:t>
            </a:r>
            <a:endParaRPr lang="en-IN" sz="1600" dirty="0"/>
          </a:p>
        </p:txBody>
      </p:sp>
      <p:sp>
        <p:nvSpPr>
          <p:cNvPr id="13" name="TextBox 12"/>
          <p:cNvSpPr txBox="1"/>
          <p:nvPr/>
        </p:nvSpPr>
        <p:spPr>
          <a:xfrm>
            <a:off x="2305313" y="3104327"/>
            <a:ext cx="4198042" cy="923330"/>
          </a:xfrm>
          <a:prstGeom prst="rect">
            <a:avLst/>
          </a:prstGeom>
          <a:solidFill>
            <a:srgbClr val="E1EBFF"/>
          </a:solidFill>
          <a:effectLst>
            <a:glow rad="63500">
              <a:schemeClr val="accent2">
                <a:satMod val="175000"/>
                <a:alpha val="40000"/>
              </a:schemeClr>
            </a:glow>
          </a:effectLst>
        </p:spPr>
        <p:txBody>
          <a:bodyPr wrap="square" rtlCol="0">
            <a:spAutoFit/>
          </a:bodyPr>
          <a:lstStyle/>
          <a:p>
            <a:r>
              <a:rPr lang="en-IN" b="1" dirty="0"/>
              <a:t>Student Chapter and Forum</a:t>
            </a:r>
          </a:p>
          <a:p>
            <a:pPr marL="285750" indent="-285750">
              <a:buFont typeface="Arial" panose="020B0604020202020204" pitchFamily="34" charset="0"/>
              <a:buChar char="•"/>
            </a:pPr>
            <a:r>
              <a:rPr lang="en-IN" dirty="0"/>
              <a:t> </a:t>
            </a:r>
            <a:r>
              <a:rPr lang="en-IN" sz="1600" dirty="0"/>
              <a:t>IEEE, Circuit And System (CAS)Chapter</a:t>
            </a:r>
            <a:endParaRPr lang="en-IN" sz="1400" dirty="0"/>
          </a:p>
          <a:p>
            <a:pPr marL="285750" indent="-285750">
              <a:buFont typeface="Arial" panose="020B0604020202020204" pitchFamily="34" charset="0"/>
              <a:buChar char="•"/>
            </a:pPr>
            <a:r>
              <a:rPr lang="en-IN" dirty="0"/>
              <a:t> IETE Student forum. </a:t>
            </a:r>
          </a:p>
        </p:txBody>
      </p:sp>
      <p:pic>
        <p:nvPicPr>
          <p:cNvPr id="15" name="Picture 4" descr="C:\Users\Dr. Naveen\Desktop\NBA_Presentation\ieeeLogo.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77920" y="3067315"/>
            <a:ext cx="2203033" cy="830997"/>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Professional Bodies | VJI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66915" y="2943010"/>
            <a:ext cx="1428751" cy="106203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C:\Users\Dr. Naveen\Desktop\NBA_Presentation\ieeeLogo.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16026" y="4312437"/>
            <a:ext cx="1464692" cy="457716"/>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8" descr="Institution of Engineers (India) - Wikipedi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547650" y="4576229"/>
            <a:ext cx="1303390" cy="1303391"/>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0" descr="ISTE: Indian Society for Technical Education"/>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882368" y="4595630"/>
            <a:ext cx="1287320" cy="128732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1" descr="C:\Users\Dr. Naveen\Desktop\NBA_Presentation\Indian-Science-Congress-2019.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222447" y="4810260"/>
            <a:ext cx="1658506" cy="1168493"/>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p:cNvPicPr>
            <a:picLocks noChangeAspect="1"/>
          </p:cNvPicPr>
          <p:nvPr/>
        </p:nvPicPr>
        <p:blipFill>
          <a:blip r:embed="rId9" cstate="print"/>
          <a:stretch>
            <a:fillRect/>
          </a:stretch>
        </p:blipFill>
        <p:spPr>
          <a:xfrm>
            <a:off x="9027850" y="3056437"/>
            <a:ext cx="860826" cy="860826"/>
          </a:xfrm>
          <a:prstGeom prst="rect">
            <a:avLst/>
          </a:prstGeom>
        </p:spPr>
      </p:pic>
      <p:sp>
        <p:nvSpPr>
          <p:cNvPr id="24" name="Rectangle 20"/>
          <p:cNvSpPr/>
          <p:nvPr/>
        </p:nvSpPr>
        <p:spPr>
          <a:xfrm>
            <a:off x="1949146" y="1631257"/>
            <a:ext cx="9226854" cy="1252321"/>
          </a:xfrm>
          <a:prstGeom prst="rect">
            <a:avLst/>
          </a:prstGeom>
          <a:noFill/>
          <a:ln>
            <a:noFill/>
          </a:ln>
        </p:spPr>
        <p:style>
          <a:lnRef idx="0">
            <a:scrgbClr r="0" g="0" b="0"/>
          </a:lnRef>
          <a:fillRef idx="0">
            <a:scrgbClr r="0" g="0" b="0"/>
          </a:fillRef>
          <a:effectRef idx="0">
            <a:scrgbClr r="0" g="0" b="0"/>
          </a:effectRef>
          <a:fontRef idx="minor">
            <a:schemeClr val="accent6"/>
          </a:fontRef>
        </p:style>
        <p:txBody>
          <a:bodyPr rtlCol="0" anchor="ctr"/>
          <a:lstStyle/>
          <a:p>
            <a:pPr marL="719138" indent="-363538" algn="just">
              <a:buFont typeface="Wingdings" pitchFamily="2" charset="2"/>
              <a:buChar char="v"/>
            </a:pPr>
            <a:r>
              <a:rPr lang="en-IN" dirty="0" smtClean="0">
                <a:solidFill>
                  <a:srgbClr val="7030A0"/>
                </a:solidFill>
              </a:rPr>
              <a:t>Average Enrolment ratio for three academic years                 </a:t>
            </a:r>
            <a:r>
              <a:rPr lang="en-IN" b="1" dirty="0" smtClean="0">
                <a:solidFill>
                  <a:srgbClr val="C00000"/>
                </a:solidFill>
              </a:rPr>
              <a:t>96.41%.</a:t>
            </a:r>
          </a:p>
          <a:p>
            <a:pPr marL="719138" indent="-363538" algn="just">
              <a:buFont typeface="Wingdings" pitchFamily="2" charset="2"/>
              <a:buChar char="v"/>
            </a:pPr>
            <a:r>
              <a:rPr lang="en-IN" dirty="0" smtClean="0">
                <a:solidFill>
                  <a:srgbClr val="7030A0"/>
                </a:solidFill>
              </a:rPr>
              <a:t>Successive </a:t>
            </a:r>
            <a:r>
              <a:rPr lang="en-IN" dirty="0">
                <a:solidFill>
                  <a:srgbClr val="7030A0"/>
                </a:solidFill>
              </a:rPr>
              <a:t>graduation rate </a:t>
            </a:r>
            <a:r>
              <a:rPr lang="en-IN" dirty="0" smtClean="0">
                <a:solidFill>
                  <a:srgbClr val="7030A0"/>
                </a:solidFill>
              </a:rPr>
              <a:t>			              </a:t>
            </a:r>
            <a:r>
              <a:rPr lang="en-IN" b="1" dirty="0" smtClean="0">
                <a:solidFill>
                  <a:srgbClr val="C00000"/>
                </a:solidFill>
              </a:rPr>
              <a:t>83%.</a:t>
            </a:r>
          </a:p>
          <a:p>
            <a:pPr marL="719138" indent="-363538" algn="just">
              <a:buFont typeface="Wingdings" pitchFamily="2" charset="2"/>
              <a:buChar char="v"/>
            </a:pPr>
            <a:r>
              <a:rPr lang="en-IN" dirty="0" smtClean="0">
                <a:solidFill>
                  <a:srgbClr val="7030A0"/>
                </a:solidFill>
              </a:rPr>
              <a:t>Average Placement Records for three years                             </a:t>
            </a:r>
            <a:r>
              <a:rPr lang="en-IN" b="1" dirty="0" smtClean="0">
                <a:solidFill>
                  <a:srgbClr val="C00000"/>
                </a:solidFill>
              </a:rPr>
              <a:t>60%</a:t>
            </a:r>
            <a:r>
              <a:rPr lang="en-IN" b="1" dirty="0" smtClean="0">
                <a:solidFill>
                  <a:srgbClr val="7030A0"/>
                </a:solidFill>
              </a:rPr>
              <a:t>. </a:t>
            </a:r>
          </a:p>
          <a:p>
            <a:pPr marL="719138" indent="-363538" algn="just">
              <a:buFont typeface="Wingdings" pitchFamily="2" charset="2"/>
              <a:buChar char="v"/>
            </a:pPr>
            <a:r>
              <a:rPr lang="en-IN" dirty="0" smtClean="0">
                <a:solidFill>
                  <a:srgbClr val="7030A0"/>
                </a:solidFill>
              </a:rPr>
              <a:t>Average </a:t>
            </a:r>
            <a:r>
              <a:rPr lang="en-IN" dirty="0">
                <a:solidFill>
                  <a:srgbClr val="7030A0"/>
                </a:solidFill>
              </a:rPr>
              <a:t>Professional Experience of Faculties is 10+ years</a:t>
            </a:r>
            <a:r>
              <a:rPr lang="en-IN" dirty="0" smtClean="0">
                <a:solidFill>
                  <a:srgbClr val="7030A0"/>
                </a:solidFill>
              </a:rPr>
              <a:t>.     </a:t>
            </a:r>
            <a:r>
              <a:rPr lang="en-IN" b="1" dirty="0" smtClean="0">
                <a:solidFill>
                  <a:srgbClr val="C00000"/>
                </a:solidFill>
              </a:rPr>
              <a:t>57%</a:t>
            </a:r>
            <a:endParaRPr lang="en-IN" b="1" dirty="0">
              <a:solidFill>
                <a:srgbClr val="C00000"/>
              </a:solidFill>
            </a:endParaRPr>
          </a:p>
          <a:p>
            <a:pPr marL="719138" indent="-363538" algn="just">
              <a:buFont typeface="Wingdings" pitchFamily="2" charset="2"/>
              <a:buChar char="v"/>
            </a:pPr>
            <a:r>
              <a:rPr lang="en-IN" dirty="0">
                <a:solidFill>
                  <a:srgbClr val="7030A0"/>
                </a:solidFill>
              </a:rPr>
              <a:t>Retention of </a:t>
            </a:r>
            <a:r>
              <a:rPr lang="en-IN" dirty="0" smtClean="0">
                <a:solidFill>
                  <a:srgbClr val="7030A0"/>
                </a:solidFill>
              </a:rPr>
              <a:t>Faculties		 		               </a:t>
            </a:r>
            <a:r>
              <a:rPr lang="en-IN" b="1" dirty="0" smtClean="0">
                <a:solidFill>
                  <a:srgbClr val="C00000"/>
                </a:solidFill>
              </a:rPr>
              <a:t>88</a:t>
            </a:r>
            <a:r>
              <a:rPr lang="en-IN" b="1" dirty="0">
                <a:solidFill>
                  <a:srgbClr val="C00000"/>
                </a:solidFill>
              </a:rPr>
              <a:t>%</a:t>
            </a:r>
            <a:r>
              <a:rPr lang="en-IN" b="1" dirty="0">
                <a:solidFill>
                  <a:srgbClr val="7030A0"/>
                </a:solidFill>
              </a:rPr>
              <a:t>.</a:t>
            </a:r>
          </a:p>
          <a:p>
            <a:pPr marL="719138" indent="-363538" algn="just">
              <a:buFont typeface="Wingdings" pitchFamily="2" charset="2"/>
              <a:buChar char="v"/>
            </a:pPr>
            <a:r>
              <a:rPr lang="en-IN" dirty="0" smtClean="0">
                <a:solidFill>
                  <a:srgbClr val="7030A0"/>
                </a:solidFill>
              </a:rPr>
              <a:t>Research Scholars pursuing Ph.D in BGS R&amp;D Centre, ECE Dept. </a:t>
            </a:r>
            <a:r>
              <a:rPr lang="en-IN" b="1" dirty="0" smtClean="0">
                <a:solidFill>
                  <a:srgbClr val="C00000"/>
                </a:solidFill>
              </a:rPr>
              <a:t>15</a:t>
            </a:r>
            <a:endParaRPr lang="en-IN" b="1" dirty="0">
              <a:solidFill>
                <a:srgbClr val="C00000"/>
              </a:solidFill>
            </a:endParaRPr>
          </a:p>
          <a:p>
            <a:pPr marL="355600" algn="just"/>
            <a:endParaRPr lang="en-IN" dirty="0" smtClean="0">
              <a:solidFill>
                <a:srgbClr val="7030A0"/>
              </a:solidFill>
            </a:endParaRPr>
          </a:p>
          <a:p>
            <a:pPr marL="719138" indent="-363538" algn="just">
              <a:buFont typeface="Wingdings" pitchFamily="2" charset="2"/>
              <a:buChar char="v"/>
            </a:pPr>
            <a:endParaRPr lang="en-IN" dirty="0">
              <a:solidFill>
                <a:srgbClr val="7030A0"/>
              </a:solidFill>
            </a:endParaRPr>
          </a:p>
        </p:txBody>
      </p:sp>
      <p:sp>
        <p:nvSpPr>
          <p:cNvPr id="8" name="Slide Number Placeholder 7"/>
          <p:cNvSpPr>
            <a:spLocks noGrp="1"/>
          </p:cNvSpPr>
          <p:nvPr>
            <p:ph type="sldNum" sz="quarter" idx="12"/>
          </p:nvPr>
        </p:nvSpPr>
        <p:spPr>
          <a:xfrm flipH="1">
            <a:off x="11514666" y="6538586"/>
            <a:ext cx="381000" cy="303742"/>
          </a:xfrm>
          <a:solidFill>
            <a:srgbClr val="FF0000"/>
          </a:solidFill>
        </p:spPr>
        <p:txBody>
          <a:bodyPr/>
          <a:lstStyle/>
          <a:p>
            <a:r>
              <a:rPr lang="en-IN" sz="1800" dirty="0">
                <a:solidFill>
                  <a:schemeClr val="bg1"/>
                </a:solidFill>
              </a:rPr>
              <a:t>5</a:t>
            </a:r>
            <a:r>
              <a:rPr lang="en-IN" sz="1800" dirty="0" smtClean="0">
                <a:solidFill>
                  <a:schemeClr val="bg1"/>
                </a:solidFill>
              </a:rPr>
              <a:t> </a:t>
            </a:r>
            <a:endParaRPr lang="en-IN" sz="1800" dirty="0">
              <a:solidFill>
                <a:schemeClr val="bg1"/>
              </a:solidFill>
            </a:endParaRPr>
          </a:p>
        </p:txBody>
      </p:sp>
    </p:spTree>
    <p:extLst>
      <p:ext uri="{BB962C8B-B14F-4D97-AF65-F5344CB8AC3E}">
        <p14:creationId xmlns:p14="http://schemas.microsoft.com/office/powerpoint/2010/main" val="1244399322"/>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 y="0"/>
            <a:ext cx="1415442" cy="6858000"/>
          </a:xfrm>
          <a:prstGeom prst="rect">
            <a:avLst/>
          </a:prstGeom>
          <a:solidFill>
            <a:schemeClr val="accent4">
              <a:lumMod val="20000"/>
              <a:lumOff val="8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 name="Rectangle 4"/>
          <p:cNvSpPr/>
          <p:nvPr/>
        </p:nvSpPr>
        <p:spPr>
          <a:xfrm>
            <a:off x="1415442" y="6538586"/>
            <a:ext cx="9870510" cy="319414"/>
          </a:xfrm>
          <a:prstGeom prst="rect">
            <a:avLst/>
          </a:prstGeom>
          <a:solidFill>
            <a:schemeClr val="accent4">
              <a:lumMod val="20000"/>
              <a:lumOff val="8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C00000"/>
                </a:solidFill>
              </a:rPr>
              <a:t>Department of Electronics and Communication Engineering</a:t>
            </a:r>
            <a:endParaRPr lang="en-IN" b="1" dirty="0">
              <a:solidFill>
                <a:srgbClr val="C00000"/>
              </a:solidFill>
            </a:endParaRPr>
          </a:p>
        </p:txBody>
      </p:sp>
      <p:sp>
        <p:nvSpPr>
          <p:cNvPr id="6" name="Rectangle 5"/>
          <p:cNvSpPr/>
          <p:nvPr/>
        </p:nvSpPr>
        <p:spPr>
          <a:xfrm>
            <a:off x="1240077" y="0"/>
            <a:ext cx="175364" cy="6858000"/>
          </a:xfrm>
          <a:prstGeom prst="rect">
            <a:avLst/>
          </a:prstGeom>
          <a:solidFill>
            <a:srgbClr val="C0000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 name="Rounded Rectangle 6"/>
          <p:cNvSpPr/>
          <p:nvPr/>
        </p:nvSpPr>
        <p:spPr>
          <a:xfrm>
            <a:off x="11586575" y="6538586"/>
            <a:ext cx="488515" cy="319414"/>
          </a:xfrm>
          <a:prstGeom prst="roundRect">
            <a:avLst/>
          </a:prstGeom>
          <a:solidFill>
            <a:srgbClr val="C00000"/>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solidFill>
              </a:rPr>
              <a:t>59</a:t>
            </a:r>
            <a:endParaRPr lang="en-IN" dirty="0">
              <a:solidFill>
                <a:schemeClr val="bg1"/>
              </a:solidFill>
            </a:endParaRPr>
          </a:p>
        </p:txBody>
      </p:sp>
      <p:cxnSp>
        <p:nvCxnSpPr>
          <p:cNvPr id="11" name="Straight Connector 10"/>
          <p:cNvCxnSpPr/>
          <p:nvPr/>
        </p:nvCxnSpPr>
        <p:spPr>
          <a:xfrm flipV="1">
            <a:off x="1791222" y="759629"/>
            <a:ext cx="10039610" cy="12527"/>
          </a:xfrm>
          <a:prstGeom prst="line">
            <a:avLst/>
          </a:prstGeom>
          <a:ln w="38100"/>
        </p:spPr>
        <p:style>
          <a:lnRef idx="3">
            <a:schemeClr val="accent2"/>
          </a:lnRef>
          <a:fillRef idx="0">
            <a:schemeClr val="accent2"/>
          </a:fillRef>
          <a:effectRef idx="2">
            <a:schemeClr val="accent2"/>
          </a:effectRef>
          <a:fontRef idx="minor">
            <a:schemeClr val="tx1"/>
          </a:fontRef>
        </p:style>
      </p:cxnSp>
      <p:pic>
        <p:nvPicPr>
          <p:cNvPr id="21"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1033" y="116632"/>
            <a:ext cx="1026591" cy="960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ectangle 11"/>
          <p:cNvSpPr/>
          <p:nvPr/>
        </p:nvSpPr>
        <p:spPr>
          <a:xfrm>
            <a:off x="1791222" y="116632"/>
            <a:ext cx="10039610" cy="523220"/>
          </a:xfrm>
          <a:prstGeom prst="rect">
            <a:avLst/>
          </a:prstGeom>
        </p:spPr>
        <p:txBody>
          <a:bodyPr wrap="square">
            <a:spAutoFit/>
          </a:bodyPr>
          <a:lstStyle/>
          <a:p>
            <a:pPr algn="ctr"/>
            <a:r>
              <a:rPr lang="en-IN" sz="2800" b="1" dirty="0" smtClean="0">
                <a:solidFill>
                  <a:srgbClr val="002060"/>
                </a:solidFill>
                <a:latin typeface="Times New Roman" pitchFamily="18" charset="0"/>
                <a:cs typeface="Times New Roman" pitchFamily="18" charset="0"/>
              </a:rPr>
              <a:t>Outcome Based Education</a:t>
            </a:r>
            <a:endParaRPr lang="en-IN" sz="2800" b="1" dirty="0">
              <a:solidFill>
                <a:srgbClr val="002060"/>
              </a:solidFill>
              <a:latin typeface="Times New Roman" pitchFamily="18" charset="0"/>
              <a:cs typeface="Times New Roman" pitchFamily="18" charset="0"/>
            </a:endParaRPr>
          </a:p>
        </p:txBody>
      </p:sp>
      <p:sp>
        <p:nvSpPr>
          <p:cNvPr id="2" name="Rounded Rectangle 1"/>
          <p:cNvSpPr/>
          <p:nvPr/>
        </p:nvSpPr>
        <p:spPr>
          <a:xfrm>
            <a:off x="2920448" y="914400"/>
            <a:ext cx="2221906" cy="1071259"/>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2800" b="1" dirty="0" smtClean="0">
                <a:solidFill>
                  <a:schemeClr val="tx1">
                    <a:lumMod val="95000"/>
                    <a:lumOff val="5000"/>
                  </a:schemeClr>
                </a:solidFill>
              </a:rPr>
              <a:t>OBE</a:t>
            </a:r>
          </a:p>
          <a:p>
            <a:pPr algn="ctr"/>
            <a:r>
              <a:rPr lang="en-IN" sz="2800" b="1" dirty="0" smtClean="0">
                <a:solidFill>
                  <a:schemeClr val="tx1">
                    <a:lumMod val="95000"/>
                    <a:lumOff val="5000"/>
                  </a:schemeClr>
                </a:solidFill>
              </a:rPr>
              <a:t>(Education)</a:t>
            </a:r>
            <a:endParaRPr lang="en-IN" sz="2800" b="1" dirty="0">
              <a:solidFill>
                <a:schemeClr val="tx1">
                  <a:lumMod val="95000"/>
                  <a:lumOff val="5000"/>
                </a:schemeClr>
              </a:solidFill>
            </a:endParaRPr>
          </a:p>
        </p:txBody>
      </p:sp>
      <p:sp>
        <p:nvSpPr>
          <p:cNvPr id="13" name="Rounded Rectangle 12"/>
          <p:cNvSpPr/>
          <p:nvPr/>
        </p:nvSpPr>
        <p:spPr>
          <a:xfrm>
            <a:off x="4919530" y="2268015"/>
            <a:ext cx="2221906" cy="1213503"/>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2800" b="1" dirty="0" smtClean="0">
                <a:solidFill>
                  <a:schemeClr val="tx1">
                    <a:lumMod val="95000"/>
                    <a:lumOff val="5000"/>
                  </a:schemeClr>
                </a:solidFill>
              </a:rPr>
              <a:t>OBE</a:t>
            </a:r>
          </a:p>
          <a:p>
            <a:pPr algn="ctr"/>
            <a:r>
              <a:rPr lang="en-IN" sz="2800" b="1" dirty="0" smtClean="0">
                <a:solidFill>
                  <a:schemeClr val="tx1">
                    <a:lumMod val="95000"/>
                    <a:lumOff val="5000"/>
                  </a:schemeClr>
                </a:solidFill>
              </a:rPr>
              <a:t>(Curriculum)</a:t>
            </a:r>
            <a:endParaRPr lang="en-IN" sz="2800" b="1" dirty="0">
              <a:solidFill>
                <a:schemeClr val="tx1">
                  <a:lumMod val="95000"/>
                  <a:lumOff val="5000"/>
                </a:schemeClr>
              </a:solidFill>
            </a:endParaRPr>
          </a:p>
        </p:txBody>
      </p:sp>
      <p:sp>
        <p:nvSpPr>
          <p:cNvPr id="14" name="Rounded Rectangle 13"/>
          <p:cNvSpPr/>
          <p:nvPr/>
        </p:nvSpPr>
        <p:spPr>
          <a:xfrm>
            <a:off x="6541174" y="3769790"/>
            <a:ext cx="2221906" cy="1213503"/>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2400" b="1" dirty="0" smtClean="0">
                <a:solidFill>
                  <a:schemeClr val="tx1">
                    <a:lumMod val="95000"/>
                    <a:lumOff val="5000"/>
                  </a:schemeClr>
                </a:solidFill>
              </a:rPr>
              <a:t>OBE</a:t>
            </a:r>
          </a:p>
          <a:p>
            <a:pPr algn="ctr"/>
            <a:r>
              <a:rPr lang="en-IN" sz="2400" b="1" dirty="0" smtClean="0">
                <a:solidFill>
                  <a:schemeClr val="tx1">
                    <a:lumMod val="95000"/>
                    <a:lumOff val="5000"/>
                  </a:schemeClr>
                </a:solidFill>
              </a:rPr>
              <a:t>(Teaching and Learning)</a:t>
            </a:r>
            <a:endParaRPr lang="en-IN" sz="2400" b="1" dirty="0">
              <a:solidFill>
                <a:schemeClr val="tx1">
                  <a:lumMod val="95000"/>
                  <a:lumOff val="5000"/>
                </a:schemeClr>
              </a:solidFill>
            </a:endParaRPr>
          </a:p>
        </p:txBody>
      </p:sp>
      <p:sp>
        <p:nvSpPr>
          <p:cNvPr id="15" name="Rounded Rectangle 14"/>
          <p:cNvSpPr/>
          <p:nvPr/>
        </p:nvSpPr>
        <p:spPr>
          <a:xfrm>
            <a:off x="8322022" y="5325084"/>
            <a:ext cx="2221906" cy="1092650"/>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2400" b="1" dirty="0" smtClean="0">
                <a:solidFill>
                  <a:schemeClr val="tx1">
                    <a:lumMod val="95000"/>
                    <a:lumOff val="5000"/>
                  </a:schemeClr>
                </a:solidFill>
              </a:rPr>
              <a:t>OBE</a:t>
            </a:r>
          </a:p>
          <a:p>
            <a:pPr algn="ctr"/>
            <a:r>
              <a:rPr lang="en-IN" sz="2400" b="1" dirty="0" smtClean="0">
                <a:solidFill>
                  <a:schemeClr val="tx1">
                    <a:lumMod val="95000"/>
                    <a:lumOff val="5000"/>
                  </a:schemeClr>
                </a:solidFill>
              </a:rPr>
              <a:t>(Assessment)</a:t>
            </a:r>
            <a:endParaRPr lang="en-IN" sz="2400" b="1" dirty="0">
              <a:solidFill>
                <a:schemeClr val="tx1">
                  <a:lumMod val="95000"/>
                  <a:lumOff val="5000"/>
                </a:schemeClr>
              </a:solidFill>
            </a:endParaRPr>
          </a:p>
        </p:txBody>
      </p:sp>
      <p:sp>
        <p:nvSpPr>
          <p:cNvPr id="3" name="TextBox 2"/>
          <p:cNvSpPr txBox="1"/>
          <p:nvPr/>
        </p:nvSpPr>
        <p:spPr>
          <a:xfrm>
            <a:off x="1486890" y="2060519"/>
            <a:ext cx="2468311" cy="646331"/>
          </a:xfrm>
          <a:prstGeom prst="rect">
            <a:avLst/>
          </a:prstGeom>
          <a:noFill/>
        </p:spPr>
        <p:txBody>
          <a:bodyPr wrap="square" rtlCol="0">
            <a:spAutoFit/>
          </a:bodyPr>
          <a:lstStyle/>
          <a:p>
            <a:pPr algn="ctr"/>
            <a:r>
              <a:rPr lang="en-IN" b="1" dirty="0" smtClean="0">
                <a:solidFill>
                  <a:srgbClr val="C00000"/>
                </a:solidFill>
              </a:rPr>
              <a:t>What the student should be able to do?</a:t>
            </a:r>
            <a:endParaRPr lang="en-IN" b="1" dirty="0">
              <a:solidFill>
                <a:srgbClr val="C00000"/>
              </a:solidFill>
            </a:endParaRPr>
          </a:p>
        </p:txBody>
      </p:sp>
      <p:sp>
        <p:nvSpPr>
          <p:cNvPr id="16" name="TextBox 15"/>
          <p:cNvSpPr txBox="1"/>
          <p:nvPr/>
        </p:nvSpPr>
        <p:spPr>
          <a:xfrm>
            <a:off x="3810396" y="3742479"/>
            <a:ext cx="2468311" cy="923330"/>
          </a:xfrm>
          <a:prstGeom prst="rect">
            <a:avLst/>
          </a:prstGeom>
          <a:noFill/>
        </p:spPr>
        <p:txBody>
          <a:bodyPr wrap="square" rtlCol="0">
            <a:spAutoFit/>
          </a:bodyPr>
          <a:lstStyle/>
          <a:p>
            <a:pPr algn="ctr"/>
            <a:r>
              <a:rPr lang="en-IN" b="1" dirty="0" smtClean="0">
                <a:solidFill>
                  <a:srgbClr val="002060"/>
                </a:solidFill>
              </a:rPr>
              <a:t>How to make the student achieve the outcome?</a:t>
            </a:r>
            <a:endParaRPr lang="en-IN" b="1" dirty="0">
              <a:solidFill>
                <a:srgbClr val="002060"/>
              </a:solidFill>
            </a:endParaRPr>
          </a:p>
        </p:txBody>
      </p:sp>
      <p:sp>
        <p:nvSpPr>
          <p:cNvPr id="17" name="TextBox 16"/>
          <p:cNvSpPr txBox="1"/>
          <p:nvPr/>
        </p:nvSpPr>
        <p:spPr>
          <a:xfrm>
            <a:off x="5594094" y="5157749"/>
            <a:ext cx="2468311" cy="923330"/>
          </a:xfrm>
          <a:prstGeom prst="rect">
            <a:avLst/>
          </a:prstGeom>
          <a:noFill/>
        </p:spPr>
        <p:txBody>
          <a:bodyPr wrap="square" rtlCol="0">
            <a:spAutoFit/>
          </a:bodyPr>
          <a:lstStyle/>
          <a:p>
            <a:pPr algn="ctr"/>
            <a:r>
              <a:rPr lang="en-IN" b="1" dirty="0" smtClean="0">
                <a:solidFill>
                  <a:schemeClr val="accent2">
                    <a:lumMod val="50000"/>
                  </a:schemeClr>
                </a:solidFill>
              </a:rPr>
              <a:t>How to measure what the student has achieved?</a:t>
            </a:r>
            <a:endParaRPr lang="en-IN" b="1" dirty="0">
              <a:solidFill>
                <a:schemeClr val="accent2">
                  <a:lumMod val="50000"/>
                </a:schemeClr>
              </a:solidFill>
            </a:endParaRPr>
          </a:p>
        </p:txBody>
      </p:sp>
      <p:sp>
        <p:nvSpPr>
          <p:cNvPr id="10" name="Curved Left Arrow 9"/>
          <p:cNvSpPr/>
          <p:nvPr/>
        </p:nvSpPr>
        <p:spPr>
          <a:xfrm>
            <a:off x="5142354" y="1185762"/>
            <a:ext cx="903480" cy="1082253"/>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solidFill>
                <a:schemeClr val="tx1"/>
              </a:solidFill>
            </a:endParaRPr>
          </a:p>
        </p:txBody>
      </p:sp>
      <p:sp>
        <p:nvSpPr>
          <p:cNvPr id="19" name="Curved Left Arrow 18"/>
          <p:cNvSpPr/>
          <p:nvPr/>
        </p:nvSpPr>
        <p:spPr>
          <a:xfrm>
            <a:off x="7142070" y="2706850"/>
            <a:ext cx="903480" cy="1082253"/>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solidFill>
                <a:schemeClr val="tx1"/>
              </a:solidFill>
            </a:endParaRPr>
          </a:p>
        </p:txBody>
      </p:sp>
      <p:sp>
        <p:nvSpPr>
          <p:cNvPr id="20" name="Curved Left Arrow 19"/>
          <p:cNvSpPr/>
          <p:nvPr/>
        </p:nvSpPr>
        <p:spPr>
          <a:xfrm>
            <a:off x="8763080" y="4226002"/>
            <a:ext cx="903480" cy="1082253"/>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solidFill>
                <a:schemeClr val="tx1"/>
              </a:solidFill>
            </a:endParaRPr>
          </a:p>
        </p:txBody>
      </p:sp>
    </p:spTree>
    <p:extLst>
      <p:ext uri="{BB962C8B-B14F-4D97-AF65-F5344CB8AC3E}">
        <p14:creationId xmlns:p14="http://schemas.microsoft.com/office/powerpoint/2010/main" val="2836613204"/>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 y="0"/>
            <a:ext cx="1415442" cy="6858000"/>
          </a:xfrm>
          <a:prstGeom prst="rect">
            <a:avLst/>
          </a:prstGeom>
          <a:solidFill>
            <a:schemeClr val="accent4">
              <a:lumMod val="20000"/>
              <a:lumOff val="8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 name="Rectangle 4"/>
          <p:cNvSpPr/>
          <p:nvPr/>
        </p:nvSpPr>
        <p:spPr>
          <a:xfrm>
            <a:off x="1415442" y="6538586"/>
            <a:ext cx="9870510" cy="319414"/>
          </a:xfrm>
          <a:prstGeom prst="rect">
            <a:avLst/>
          </a:prstGeom>
          <a:solidFill>
            <a:schemeClr val="accent4">
              <a:lumMod val="20000"/>
              <a:lumOff val="8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C00000"/>
                </a:solidFill>
              </a:rPr>
              <a:t>Department of Electronics and Communication Engineering</a:t>
            </a:r>
            <a:endParaRPr lang="en-IN" b="1" dirty="0">
              <a:solidFill>
                <a:srgbClr val="C00000"/>
              </a:solidFill>
            </a:endParaRPr>
          </a:p>
        </p:txBody>
      </p:sp>
      <p:sp>
        <p:nvSpPr>
          <p:cNvPr id="6" name="Rectangle 5"/>
          <p:cNvSpPr/>
          <p:nvPr/>
        </p:nvSpPr>
        <p:spPr>
          <a:xfrm>
            <a:off x="1240077" y="0"/>
            <a:ext cx="175364" cy="6858000"/>
          </a:xfrm>
          <a:prstGeom prst="rect">
            <a:avLst/>
          </a:prstGeom>
          <a:solidFill>
            <a:srgbClr val="C0000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 name="Rounded Rectangle 6"/>
          <p:cNvSpPr/>
          <p:nvPr/>
        </p:nvSpPr>
        <p:spPr>
          <a:xfrm>
            <a:off x="11586575" y="6538586"/>
            <a:ext cx="488515" cy="319414"/>
          </a:xfrm>
          <a:prstGeom prst="roundRect">
            <a:avLst/>
          </a:prstGeom>
          <a:solidFill>
            <a:srgbClr val="C00000"/>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solidFill>
              </a:rPr>
              <a:t>60</a:t>
            </a:r>
            <a:endParaRPr lang="en-IN" dirty="0">
              <a:solidFill>
                <a:schemeClr val="bg1"/>
              </a:solidFill>
            </a:endParaRPr>
          </a:p>
        </p:txBody>
      </p:sp>
      <p:cxnSp>
        <p:nvCxnSpPr>
          <p:cNvPr id="11" name="Straight Connector 10"/>
          <p:cNvCxnSpPr/>
          <p:nvPr/>
        </p:nvCxnSpPr>
        <p:spPr>
          <a:xfrm flipV="1">
            <a:off x="1791222" y="759629"/>
            <a:ext cx="10039610" cy="12527"/>
          </a:xfrm>
          <a:prstGeom prst="line">
            <a:avLst/>
          </a:prstGeom>
          <a:ln w="38100"/>
        </p:spPr>
        <p:style>
          <a:lnRef idx="3">
            <a:schemeClr val="accent2"/>
          </a:lnRef>
          <a:fillRef idx="0">
            <a:schemeClr val="accent2"/>
          </a:fillRef>
          <a:effectRef idx="2">
            <a:schemeClr val="accent2"/>
          </a:effectRef>
          <a:fontRef idx="minor">
            <a:schemeClr val="tx1"/>
          </a:fontRef>
        </p:style>
      </p:cxnSp>
      <p:pic>
        <p:nvPicPr>
          <p:cNvPr id="21"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1033" y="116632"/>
            <a:ext cx="1026591" cy="960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ectangle 11"/>
          <p:cNvSpPr/>
          <p:nvPr/>
        </p:nvSpPr>
        <p:spPr>
          <a:xfrm>
            <a:off x="1791222" y="116632"/>
            <a:ext cx="10039610" cy="523220"/>
          </a:xfrm>
          <a:prstGeom prst="rect">
            <a:avLst/>
          </a:prstGeom>
        </p:spPr>
        <p:txBody>
          <a:bodyPr wrap="square">
            <a:spAutoFit/>
          </a:bodyPr>
          <a:lstStyle/>
          <a:p>
            <a:pPr algn="ctr"/>
            <a:r>
              <a:rPr lang="en-IN" sz="2800" b="1" dirty="0" smtClean="0">
                <a:solidFill>
                  <a:srgbClr val="002060"/>
                </a:solidFill>
                <a:latin typeface="Times New Roman" pitchFamily="18" charset="0"/>
                <a:cs typeface="Times New Roman" pitchFamily="18" charset="0"/>
              </a:rPr>
              <a:t>Outcome Based Education</a:t>
            </a:r>
            <a:endParaRPr lang="en-IN" sz="2800" b="1" dirty="0">
              <a:solidFill>
                <a:srgbClr val="002060"/>
              </a:solidFill>
              <a:latin typeface="Times New Roman" pitchFamily="18" charset="0"/>
              <a:cs typeface="Times New Roman" pitchFamily="18" charset="0"/>
            </a:endParaRPr>
          </a:p>
        </p:txBody>
      </p:sp>
      <p:grpSp>
        <p:nvGrpSpPr>
          <p:cNvPr id="9" name="Group 8"/>
          <p:cNvGrpSpPr/>
          <p:nvPr/>
        </p:nvGrpSpPr>
        <p:grpSpPr>
          <a:xfrm>
            <a:off x="2655519" y="1134403"/>
            <a:ext cx="8630433" cy="4916771"/>
            <a:chOff x="3081825" y="1090134"/>
            <a:chExt cx="8307443" cy="4916771"/>
          </a:xfrm>
        </p:grpSpPr>
        <p:pic>
          <p:nvPicPr>
            <p:cNvPr id="10" name="Picture 2" descr="Bloom&amp;#39;s Taxonomy | Center for Teaching | Vanderbilt Universit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81825" y="1090134"/>
              <a:ext cx="8307443" cy="4677731"/>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p:cNvSpPr/>
            <p:nvPr/>
          </p:nvSpPr>
          <p:spPr>
            <a:xfrm>
              <a:off x="4951828" y="5528603"/>
              <a:ext cx="3896750" cy="47830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spTree>
    <p:extLst>
      <p:ext uri="{BB962C8B-B14F-4D97-AF65-F5344CB8AC3E}">
        <p14:creationId xmlns:p14="http://schemas.microsoft.com/office/powerpoint/2010/main" val="1472854338"/>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 y="0"/>
            <a:ext cx="1415442" cy="6858000"/>
          </a:xfrm>
          <a:prstGeom prst="rect">
            <a:avLst/>
          </a:prstGeom>
          <a:solidFill>
            <a:schemeClr val="accent4">
              <a:lumMod val="20000"/>
              <a:lumOff val="8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 name="Rectangle 4"/>
          <p:cNvSpPr/>
          <p:nvPr/>
        </p:nvSpPr>
        <p:spPr>
          <a:xfrm>
            <a:off x="1415442" y="6538586"/>
            <a:ext cx="9870510" cy="319414"/>
          </a:xfrm>
          <a:prstGeom prst="rect">
            <a:avLst/>
          </a:prstGeom>
          <a:solidFill>
            <a:schemeClr val="accent4">
              <a:lumMod val="20000"/>
              <a:lumOff val="8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C00000"/>
                </a:solidFill>
              </a:rPr>
              <a:t>Department of Electronics and Communication Engineering</a:t>
            </a:r>
            <a:endParaRPr lang="en-IN" b="1" dirty="0">
              <a:solidFill>
                <a:srgbClr val="C00000"/>
              </a:solidFill>
            </a:endParaRPr>
          </a:p>
        </p:txBody>
      </p:sp>
      <p:sp>
        <p:nvSpPr>
          <p:cNvPr id="6" name="Rectangle 5"/>
          <p:cNvSpPr/>
          <p:nvPr/>
        </p:nvSpPr>
        <p:spPr>
          <a:xfrm>
            <a:off x="1240077" y="0"/>
            <a:ext cx="175364" cy="6858000"/>
          </a:xfrm>
          <a:prstGeom prst="rect">
            <a:avLst/>
          </a:prstGeom>
          <a:solidFill>
            <a:srgbClr val="C0000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 name="Rounded Rectangle 6"/>
          <p:cNvSpPr/>
          <p:nvPr/>
        </p:nvSpPr>
        <p:spPr>
          <a:xfrm>
            <a:off x="11586575" y="6538586"/>
            <a:ext cx="488515" cy="319414"/>
          </a:xfrm>
          <a:prstGeom prst="roundRect">
            <a:avLst/>
          </a:prstGeom>
          <a:solidFill>
            <a:srgbClr val="C00000"/>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smtClean="0">
                <a:solidFill>
                  <a:schemeClr val="bg1"/>
                </a:solidFill>
              </a:rPr>
              <a:t>61</a:t>
            </a:r>
            <a:endParaRPr lang="en-IN" dirty="0">
              <a:solidFill>
                <a:schemeClr val="bg1"/>
              </a:solidFill>
            </a:endParaRPr>
          </a:p>
        </p:txBody>
      </p:sp>
      <p:cxnSp>
        <p:nvCxnSpPr>
          <p:cNvPr id="11" name="Straight Connector 10"/>
          <p:cNvCxnSpPr/>
          <p:nvPr/>
        </p:nvCxnSpPr>
        <p:spPr>
          <a:xfrm flipV="1">
            <a:off x="1791222" y="759629"/>
            <a:ext cx="10039610" cy="12527"/>
          </a:xfrm>
          <a:prstGeom prst="line">
            <a:avLst/>
          </a:prstGeom>
          <a:ln w="38100"/>
        </p:spPr>
        <p:style>
          <a:lnRef idx="3">
            <a:schemeClr val="accent2"/>
          </a:lnRef>
          <a:fillRef idx="0">
            <a:schemeClr val="accent2"/>
          </a:fillRef>
          <a:effectRef idx="2">
            <a:schemeClr val="accent2"/>
          </a:effectRef>
          <a:fontRef idx="minor">
            <a:schemeClr val="tx1"/>
          </a:fontRef>
        </p:style>
      </p:cxnSp>
      <p:pic>
        <p:nvPicPr>
          <p:cNvPr id="21"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1033" y="116632"/>
            <a:ext cx="1026591" cy="960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ectangle 11"/>
          <p:cNvSpPr/>
          <p:nvPr/>
        </p:nvSpPr>
        <p:spPr>
          <a:xfrm>
            <a:off x="1791222" y="116632"/>
            <a:ext cx="10039610" cy="523220"/>
          </a:xfrm>
          <a:prstGeom prst="rect">
            <a:avLst/>
          </a:prstGeom>
        </p:spPr>
        <p:txBody>
          <a:bodyPr wrap="square">
            <a:spAutoFit/>
          </a:bodyPr>
          <a:lstStyle/>
          <a:p>
            <a:pPr algn="ctr"/>
            <a:r>
              <a:rPr lang="en-IN" sz="2800" b="1" dirty="0" smtClean="0">
                <a:solidFill>
                  <a:srgbClr val="002060"/>
                </a:solidFill>
                <a:latin typeface="Times New Roman" pitchFamily="18" charset="0"/>
                <a:cs typeface="Times New Roman" pitchFamily="18" charset="0"/>
              </a:rPr>
              <a:t>Outcome Based Education</a:t>
            </a:r>
            <a:endParaRPr lang="en-IN" sz="2800" b="1" dirty="0">
              <a:solidFill>
                <a:srgbClr val="002060"/>
              </a:solidFill>
              <a:latin typeface="Times New Roman" pitchFamily="18" charset="0"/>
              <a:cs typeface="Times New Roman" pitchFamily="18" charset="0"/>
            </a:endParaRPr>
          </a:p>
        </p:txBody>
      </p:sp>
      <p:sp>
        <p:nvSpPr>
          <p:cNvPr id="9" name="TextBox 8"/>
          <p:cNvSpPr txBox="1"/>
          <p:nvPr/>
        </p:nvSpPr>
        <p:spPr>
          <a:xfrm>
            <a:off x="5334660" y="1076746"/>
            <a:ext cx="2781852" cy="461665"/>
          </a:xfrm>
          <a:prstGeom prst="rect">
            <a:avLst/>
          </a:prstGeom>
          <a:noFill/>
        </p:spPr>
        <p:txBody>
          <a:bodyPr wrap="none" rtlCol="0">
            <a:spAutoFit/>
          </a:bodyPr>
          <a:lstStyle/>
          <a:p>
            <a:r>
              <a:rPr lang="en-US" sz="2400" b="1" dirty="0" smtClean="0">
                <a:solidFill>
                  <a:srgbClr val="C00000"/>
                </a:solidFill>
              </a:rPr>
              <a:t>Students Under OBE</a:t>
            </a:r>
            <a:endParaRPr lang="en-IN" sz="2400" b="1" dirty="0">
              <a:solidFill>
                <a:srgbClr val="C00000"/>
              </a:solidFill>
            </a:endParaRPr>
          </a:p>
        </p:txBody>
      </p:sp>
      <p:sp>
        <p:nvSpPr>
          <p:cNvPr id="10" name="TextBox 9"/>
          <p:cNvSpPr txBox="1"/>
          <p:nvPr/>
        </p:nvSpPr>
        <p:spPr>
          <a:xfrm>
            <a:off x="1956461" y="1621497"/>
            <a:ext cx="9874371" cy="4154984"/>
          </a:xfrm>
          <a:prstGeom prst="rect">
            <a:avLst/>
          </a:prstGeom>
          <a:noFill/>
        </p:spPr>
        <p:txBody>
          <a:bodyPr wrap="square" rtlCol="0">
            <a:spAutoFit/>
          </a:bodyPr>
          <a:lstStyle/>
          <a:p>
            <a:pPr marL="285750" indent="-285750" algn="just">
              <a:lnSpc>
                <a:spcPct val="150000"/>
              </a:lnSpc>
              <a:buFont typeface="Wingdings" panose="05000000000000000000" pitchFamily="2" charset="2"/>
              <a:buChar char="q"/>
            </a:pPr>
            <a:r>
              <a:rPr lang="en-US" sz="2200" dirty="0"/>
              <a:t>Students are expected to be able to do more challenging tasks other than memorize and reproduce what was taught</a:t>
            </a:r>
            <a:r>
              <a:rPr lang="en-US" sz="2200" dirty="0" smtClean="0"/>
              <a:t>.</a:t>
            </a:r>
          </a:p>
          <a:p>
            <a:pPr marL="285750" indent="-285750" algn="just">
              <a:lnSpc>
                <a:spcPct val="150000"/>
              </a:lnSpc>
              <a:buFont typeface="Wingdings" panose="05000000000000000000" pitchFamily="2" charset="2"/>
              <a:buChar char="q"/>
            </a:pPr>
            <a:r>
              <a:rPr lang="en-US" sz="2200" dirty="0"/>
              <a:t>Students should be able to: write project proposals, complete projects, analyze case studies, give case presentations, show their abilities to think, question, research, and make decisions based on the findings</a:t>
            </a:r>
            <a:r>
              <a:rPr lang="en-US" sz="2200" dirty="0" smtClean="0"/>
              <a:t>.</a:t>
            </a:r>
          </a:p>
          <a:p>
            <a:pPr marL="285750" indent="-285750" algn="just">
              <a:lnSpc>
                <a:spcPct val="150000"/>
              </a:lnSpc>
              <a:buFont typeface="Wingdings" panose="05000000000000000000" pitchFamily="2" charset="2"/>
              <a:buChar char="q"/>
            </a:pPr>
            <a:r>
              <a:rPr lang="en-US" sz="2200" dirty="0" smtClean="0"/>
              <a:t>Be more Creative, able to analyze and Synthesize information.</a:t>
            </a:r>
          </a:p>
          <a:p>
            <a:pPr marL="285750" indent="-285750" algn="just">
              <a:lnSpc>
                <a:spcPct val="150000"/>
              </a:lnSpc>
              <a:buFont typeface="Wingdings" panose="05000000000000000000" pitchFamily="2" charset="2"/>
              <a:buChar char="q"/>
            </a:pPr>
            <a:r>
              <a:rPr lang="en-US" sz="2200" dirty="0" smtClean="0"/>
              <a:t>Able to plan and organize tasks, able to work in team as a community to propose solutions to problems and market their solutions </a:t>
            </a:r>
            <a:endParaRPr lang="en-IN" sz="2200" dirty="0"/>
          </a:p>
        </p:txBody>
      </p:sp>
    </p:spTree>
    <p:extLst>
      <p:ext uri="{BB962C8B-B14F-4D97-AF65-F5344CB8AC3E}">
        <p14:creationId xmlns:p14="http://schemas.microsoft.com/office/powerpoint/2010/main" val="1212092759"/>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 y="0"/>
            <a:ext cx="1415442" cy="6858000"/>
          </a:xfrm>
          <a:prstGeom prst="rect">
            <a:avLst/>
          </a:prstGeom>
          <a:solidFill>
            <a:schemeClr val="accent4">
              <a:lumMod val="20000"/>
              <a:lumOff val="8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 name="Rectangle 4"/>
          <p:cNvSpPr/>
          <p:nvPr/>
        </p:nvSpPr>
        <p:spPr>
          <a:xfrm>
            <a:off x="1415442" y="6538586"/>
            <a:ext cx="9870510" cy="319414"/>
          </a:xfrm>
          <a:prstGeom prst="rect">
            <a:avLst/>
          </a:prstGeom>
          <a:solidFill>
            <a:schemeClr val="accent4">
              <a:lumMod val="20000"/>
              <a:lumOff val="8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C00000"/>
                </a:solidFill>
              </a:rPr>
              <a:t>Department of Electronics and Communication Engineering</a:t>
            </a:r>
            <a:endParaRPr lang="en-IN" b="1" dirty="0">
              <a:solidFill>
                <a:srgbClr val="C00000"/>
              </a:solidFill>
            </a:endParaRPr>
          </a:p>
        </p:txBody>
      </p:sp>
      <p:sp>
        <p:nvSpPr>
          <p:cNvPr id="6" name="Rectangle 5"/>
          <p:cNvSpPr/>
          <p:nvPr/>
        </p:nvSpPr>
        <p:spPr>
          <a:xfrm>
            <a:off x="1240077" y="0"/>
            <a:ext cx="175364" cy="6858000"/>
          </a:xfrm>
          <a:prstGeom prst="rect">
            <a:avLst/>
          </a:prstGeom>
          <a:solidFill>
            <a:srgbClr val="C0000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 name="Rounded Rectangle 6"/>
          <p:cNvSpPr/>
          <p:nvPr/>
        </p:nvSpPr>
        <p:spPr>
          <a:xfrm>
            <a:off x="11586575" y="6538586"/>
            <a:ext cx="488515" cy="319414"/>
          </a:xfrm>
          <a:prstGeom prst="roundRect">
            <a:avLst/>
          </a:prstGeom>
          <a:solidFill>
            <a:srgbClr val="C00000"/>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solidFill>
              </a:rPr>
              <a:t>62</a:t>
            </a:r>
            <a:endParaRPr lang="en-IN" dirty="0">
              <a:solidFill>
                <a:schemeClr val="bg1"/>
              </a:solidFill>
            </a:endParaRPr>
          </a:p>
        </p:txBody>
      </p:sp>
      <p:cxnSp>
        <p:nvCxnSpPr>
          <p:cNvPr id="11" name="Straight Connector 10"/>
          <p:cNvCxnSpPr/>
          <p:nvPr/>
        </p:nvCxnSpPr>
        <p:spPr>
          <a:xfrm flipV="1">
            <a:off x="1791222" y="759629"/>
            <a:ext cx="10039610" cy="12527"/>
          </a:xfrm>
          <a:prstGeom prst="line">
            <a:avLst/>
          </a:prstGeom>
          <a:ln w="38100"/>
        </p:spPr>
        <p:style>
          <a:lnRef idx="3">
            <a:schemeClr val="accent2"/>
          </a:lnRef>
          <a:fillRef idx="0">
            <a:schemeClr val="accent2"/>
          </a:fillRef>
          <a:effectRef idx="2">
            <a:schemeClr val="accent2"/>
          </a:effectRef>
          <a:fontRef idx="minor">
            <a:schemeClr val="tx1"/>
          </a:fontRef>
        </p:style>
      </p:cxnSp>
      <p:pic>
        <p:nvPicPr>
          <p:cNvPr id="21"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1033" y="116632"/>
            <a:ext cx="1026591" cy="960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ectangle 11"/>
          <p:cNvSpPr/>
          <p:nvPr/>
        </p:nvSpPr>
        <p:spPr>
          <a:xfrm>
            <a:off x="1791222" y="116632"/>
            <a:ext cx="10039610" cy="523220"/>
          </a:xfrm>
          <a:prstGeom prst="rect">
            <a:avLst/>
          </a:prstGeom>
        </p:spPr>
        <p:txBody>
          <a:bodyPr wrap="square">
            <a:spAutoFit/>
          </a:bodyPr>
          <a:lstStyle/>
          <a:p>
            <a:pPr algn="ctr"/>
            <a:r>
              <a:rPr lang="en-IN" sz="2800" b="1" dirty="0" smtClean="0">
                <a:solidFill>
                  <a:srgbClr val="002060"/>
                </a:solidFill>
                <a:latin typeface="Times New Roman" pitchFamily="18" charset="0"/>
                <a:cs typeface="Times New Roman" pitchFamily="18" charset="0"/>
              </a:rPr>
              <a:t>Outcome Based Education</a:t>
            </a:r>
            <a:endParaRPr lang="en-IN" sz="2800" b="1" dirty="0">
              <a:solidFill>
                <a:srgbClr val="002060"/>
              </a:solidFill>
              <a:latin typeface="Times New Roman" pitchFamily="18" charset="0"/>
              <a:cs typeface="Times New Roman" pitchFamily="18" charset="0"/>
            </a:endParaRPr>
          </a:p>
        </p:txBody>
      </p:sp>
      <p:grpSp>
        <p:nvGrpSpPr>
          <p:cNvPr id="9" name="Group 8"/>
          <p:cNvGrpSpPr/>
          <p:nvPr/>
        </p:nvGrpSpPr>
        <p:grpSpPr>
          <a:xfrm>
            <a:off x="2940531" y="924712"/>
            <a:ext cx="7644850" cy="5160151"/>
            <a:chOff x="2940531" y="924712"/>
            <a:chExt cx="7644850" cy="5160151"/>
          </a:xfrm>
        </p:grpSpPr>
        <p:sp>
          <p:nvSpPr>
            <p:cNvPr id="10" name="TextBox 9"/>
            <p:cNvSpPr txBox="1"/>
            <p:nvPr/>
          </p:nvSpPr>
          <p:spPr>
            <a:xfrm>
              <a:off x="2940531" y="924712"/>
              <a:ext cx="7644850" cy="523220"/>
            </a:xfrm>
            <a:prstGeom prst="rect">
              <a:avLst/>
            </a:prstGeom>
            <a:noFill/>
          </p:spPr>
          <p:txBody>
            <a:bodyPr wrap="none" rtlCol="0">
              <a:spAutoFit/>
            </a:bodyPr>
            <a:lstStyle/>
            <a:p>
              <a:r>
                <a:rPr lang="en-US" sz="2800" b="1" dirty="0" smtClean="0">
                  <a:solidFill>
                    <a:srgbClr val="C00000"/>
                  </a:solidFill>
                </a:rPr>
                <a:t>Administration System for Implementation of OBE</a:t>
              </a:r>
              <a:endParaRPr lang="en-IN" sz="2800" b="1" dirty="0">
                <a:solidFill>
                  <a:srgbClr val="C00000"/>
                </a:solidFill>
              </a:endParaRPr>
            </a:p>
          </p:txBody>
        </p:sp>
        <p:sp>
          <p:nvSpPr>
            <p:cNvPr id="13" name="Flowchart: Alternate Process 12"/>
            <p:cNvSpPr/>
            <p:nvPr/>
          </p:nvSpPr>
          <p:spPr>
            <a:xfrm>
              <a:off x="4286456" y="1687163"/>
              <a:ext cx="4953000" cy="495300"/>
            </a:xfrm>
            <a:prstGeom prst="flowChartAlternateProcess">
              <a:avLst/>
            </a:prstGeom>
            <a:solidFill>
              <a:schemeClr val="accent4">
                <a:lumMod val="60000"/>
                <a:lumOff val="40000"/>
              </a:schemeClr>
            </a:solidFill>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200" b="1" dirty="0" smtClean="0"/>
                <a:t>Course Teacher</a:t>
              </a:r>
              <a:endParaRPr lang="en-US" sz="2200" b="1" dirty="0"/>
            </a:p>
          </p:txBody>
        </p:sp>
        <p:sp>
          <p:nvSpPr>
            <p:cNvPr id="14" name="Flowchart: Alternate Process 13"/>
            <p:cNvSpPr/>
            <p:nvPr/>
          </p:nvSpPr>
          <p:spPr>
            <a:xfrm>
              <a:off x="4294076" y="2393168"/>
              <a:ext cx="4953000" cy="495300"/>
            </a:xfrm>
            <a:prstGeom prst="flowChartAlternateProcess">
              <a:avLst/>
            </a:prstGeom>
            <a:solidFill>
              <a:schemeClr val="accent3">
                <a:lumMod val="20000"/>
                <a:lumOff val="8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200" b="1" dirty="0" smtClean="0">
                  <a:solidFill>
                    <a:schemeClr val="tx1"/>
                  </a:solidFill>
                </a:rPr>
                <a:t>Module Co-ordinator</a:t>
              </a:r>
              <a:endParaRPr lang="en-US" sz="2200" b="1" dirty="0">
                <a:solidFill>
                  <a:schemeClr val="tx1"/>
                </a:solidFill>
              </a:endParaRPr>
            </a:p>
          </p:txBody>
        </p:sp>
        <p:sp>
          <p:nvSpPr>
            <p:cNvPr id="15" name="Flowchart: Alternate Process 14"/>
            <p:cNvSpPr/>
            <p:nvPr/>
          </p:nvSpPr>
          <p:spPr>
            <a:xfrm>
              <a:off x="4294076" y="3972316"/>
              <a:ext cx="4953000" cy="495300"/>
            </a:xfrm>
            <a:prstGeom prst="flowChartAlternateProcess">
              <a:avLst/>
            </a:prstGeom>
            <a:solidFill>
              <a:schemeClr val="accent6">
                <a:lumMod val="20000"/>
                <a:lumOff val="8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200" b="1" dirty="0" smtClean="0">
                  <a:solidFill>
                    <a:schemeClr val="tx1"/>
                  </a:solidFill>
                  <a:latin typeface="Calibri" panose="020F0502020204030204" pitchFamily="34" charset="0"/>
                  <a:cs typeface="Calibri" panose="020F0502020204030204" pitchFamily="34" charset="0"/>
                </a:rPr>
                <a:t>Programme Assessment Committee</a:t>
              </a:r>
              <a:endParaRPr lang="en-US" sz="2200" b="1" dirty="0">
                <a:solidFill>
                  <a:schemeClr val="tx1"/>
                </a:solidFill>
                <a:latin typeface="Calibri" panose="020F0502020204030204" pitchFamily="34" charset="0"/>
                <a:cs typeface="Calibri" panose="020F0502020204030204" pitchFamily="34" charset="0"/>
              </a:endParaRPr>
            </a:p>
          </p:txBody>
        </p:sp>
        <p:sp>
          <p:nvSpPr>
            <p:cNvPr id="16" name="Flowchart: Alternate Process 15"/>
            <p:cNvSpPr/>
            <p:nvPr/>
          </p:nvSpPr>
          <p:spPr>
            <a:xfrm>
              <a:off x="4294076" y="3210316"/>
              <a:ext cx="4953000" cy="495300"/>
            </a:xfrm>
            <a:prstGeom prst="flowChartAlternateProcess">
              <a:avLst/>
            </a:prstGeom>
            <a:solidFill>
              <a:schemeClr val="accent1">
                <a:lumMod val="40000"/>
                <a:lumOff val="60000"/>
              </a:scheme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2200" b="1" dirty="0" smtClean="0">
                  <a:solidFill>
                    <a:schemeClr val="tx1"/>
                  </a:solidFill>
                  <a:latin typeface="Calibri" panose="020F0502020204030204" pitchFamily="34" charset="0"/>
                  <a:cs typeface="Calibri" panose="020F0502020204030204" pitchFamily="34" charset="0"/>
                </a:rPr>
                <a:t>Programme Coordinator</a:t>
              </a:r>
              <a:endParaRPr lang="en-US" sz="2200" b="1" dirty="0">
                <a:solidFill>
                  <a:schemeClr val="tx1"/>
                </a:solidFill>
                <a:latin typeface="Calibri" panose="020F0502020204030204" pitchFamily="34" charset="0"/>
                <a:cs typeface="Calibri" panose="020F0502020204030204" pitchFamily="34" charset="0"/>
              </a:endParaRPr>
            </a:p>
          </p:txBody>
        </p:sp>
        <p:sp>
          <p:nvSpPr>
            <p:cNvPr id="17" name="Flowchart: Alternate Process 16"/>
            <p:cNvSpPr/>
            <p:nvPr/>
          </p:nvSpPr>
          <p:spPr>
            <a:xfrm>
              <a:off x="4294076" y="4759316"/>
              <a:ext cx="4953000" cy="495300"/>
            </a:xfrm>
            <a:prstGeom prst="flowChartAlternateProcess">
              <a:avLst/>
            </a:prstGeom>
            <a:solidFill>
              <a:schemeClr val="bg1">
                <a:lumMod val="85000"/>
              </a:schemeClr>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2200" b="1" dirty="0" smtClean="0">
                  <a:solidFill>
                    <a:schemeClr val="tx1"/>
                  </a:solidFill>
                  <a:latin typeface="Calibri" panose="020F0502020204030204" pitchFamily="34" charset="0"/>
                  <a:cs typeface="Calibri" panose="020F0502020204030204" pitchFamily="34" charset="0"/>
                </a:rPr>
                <a:t>Department Advisory Board </a:t>
              </a:r>
              <a:endParaRPr lang="en-US" sz="2200" b="1" dirty="0">
                <a:solidFill>
                  <a:schemeClr val="tx1"/>
                </a:solidFill>
                <a:latin typeface="Calibri" panose="020F0502020204030204" pitchFamily="34" charset="0"/>
                <a:cs typeface="Calibri" panose="020F0502020204030204" pitchFamily="34" charset="0"/>
              </a:endParaRPr>
            </a:p>
          </p:txBody>
        </p:sp>
        <p:sp>
          <p:nvSpPr>
            <p:cNvPr id="18" name="Flowchart: Alternate Process 17"/>
            <p:cNvSpPr/>
            <p:nvPr/>
          </p:nvSpPr>
          <p:spPr>
            <a:xfrm>
              <a:off x="4286456" y="5589563"/>
              <a:ext cx="4953000" cy="495300"/>
            </a:xfrm>
            <a:prstGeom prst="flowChartAlternateProcess">
              <a:avLst/>
            </a:prstGeom>
            <a:solidFill>
              <a:schemeClr val="accent2">
                <a:lumMod val="20000"/>
                <a:lumOff val="8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200" b="1" dirty="0" smtClean="0">
                  <a:solidFill>
                    <a:schemeClr val="tx1"/>
                  </a:solidFill>
                  <a:latin typeface="Calibri" panose="020F0502020204030204" pitchFamily="34" charset="0"/>
                  <a:cs typeface="Calibri" panose="020F0502020204030204" pitchFamily="34" charset="0"/>
                </a:rPr>
                <a:t>Internal Quality Assurance Cell (IQAC)</a:t>
              </a:r>
              <a:endParaRPr lang="en-US" sz="2200" b="1" dirty="0">
                <a:solidFill>
                  <a:schemeClr val="tx1"/>
                </a:solidFill>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2888884650"/>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 y="0"/>
            <a:ext cx="1415442" cy="6858000"/>
          </a:xfrm>
          <a:prstGeom prst="rect">
            <a:avLst/>
          </a:prstGeom>
          <a:solidFill>
            <a:schemeClr val="accent4">
              <a:lumMod val="20000"/>
              <a:lumOff val="8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 name="Rectangle 4"/>
          <p:cNvSpPr/>
          <p:nvPr/>
        </p:nvSpPr>
        <p:spPr>
          <a:xfrm>
            <a:off x="1415442" y="6538586"/>
            <a:ext cx="9870510" cy="319414"/>
          </a:xfrm>
          <a:prstGeom prst="rect">
            <a:avLst/>
          </a:prstGeom>
          <a:solidFill>
            <a:schemeClr val="accent4">
              <a:lumMod val="20000"/>
              <a:lumOff val="8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C00000"/>
                </a:solidFill>
              </a:rPr>
              <a:t>Department of Electronics and Communication Engineering</a:t>
            </a:r>
            <a:endParaRPr lang="en-IN" b="1" dirty="0">
              <a:solidFill>
                <a:srgbClr val="C00000"/>
              </a:solidFill>
            </a:endParaRPr>
          </a:p>
        </p:txBody>
      </p:sp>
      <p:sp>
        <p:nvSpPr>
          <p:cNvPr id="6" name="Rectangle 5"/>
          <p:cNvSpPr/>
          <p:nvPr/>
        </p:nvSpPr>
        <p:spPr>
          <a:xfrm>
            <a:off x="1240077" y="0"/>
            <a:ext cx="175364" cy="6858000"/>
          </a:xfrm>
          <a:prstGeom prst="rect">
            <a:avLst/>
          </a:prstGeom>
          <a:solidFill>
            <a:srgbClr val="C0000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 name="Rounded Rectangle 6"/>
          <p:cNvSpPr/>
          <p:nvPr/>
        </p:nvSpPr>
        <p:spPr>
          <a:xfrm>
            <a:off x="11586575" y="6538586"/>
            <a:ext cx="488515" cy="319414"/>
          </a:xfrm>
          <a:prstGeom prst="roundRect">
            <a:avLst/>
          </a:prstGeom>
          <a:solidFill>
            <a:srgbClr val="C00000"/>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solidFill>
              </a:rPr>
              <a:t>63</a:t>
            </a:r>
            <a:endParaRPr lang="en-IN" dirty="0">
              <a:solidFill>
                <a:schemeClr val="bg1"/>
              </a:solidFill>
            </a:endParaRPr>
          </a:p>
        </p:txBody>
      </p:sp>
      <p:cxnSp>
        <p:nvCxnSpPr>
          <p:cNvPr id="11" name="Straight Connector 10"/>
          <p:cNvCxnSpPr/>
          <p:nvPr/>
        </p:nvCxnSpPr>
        <p:spPr>
          <a:xfrm flipV="1">
            <a:off x="1791222" y="759629"/>
            <a:ext cx="10039610" cy="12527"/>
          </a:xfrm>
          <a:prstGeom prst="line">
            <a:avLst/>
          </a:prstGeom>
          <a:ln w="38100"/>
        </p:spPr>
        <p:style>
          <a:lnRef idx="3">
            <a:schemeClr val="accent2"/>
          </a:lnRef>
          <a:fillRef idx="0">
            <a:schemeClr val="accent2"/>
          </a:fillRef>
          <a:effectRef idx="2">
            <a:schemeClr val="accent2"/>
          </a:effectRef>
          <a:fontRef idx="minor">
            <a:schemeClr val="tx1"/>
          </a:fontRef>
        </p:style>
      </p:cxnSp>
      <p:pic>
        <p:nvPicPr>
          <p:cNvPr id="21"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1033" y="116632"/>
            <a:ext cx="1026591" cy="960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ectangle 11"/>
          <p:cNvSpPr/>
          <p:nvPr/>
        </p:nvSpPr>
        <p:spPr>
          <a:xfrm>
            <a:off x="1791222" y="116632"/>
            <a:ext cx="10039610" cy="523220"/>
          </a:xfrm>
          <a:prstGeom prst="rect">
            <a:avLst/>
          </a:prstGeom>
        </p:spPr>
        <p:txBody>
          <a:bodyPr wrap="square">
            <a:spAutoFit/>
          </a:bodyPr>
          <a:lstStyle/>
          <a:p>
            <a:pPr algn="ctr"/>
            <a:r>
              <a:rPr lang="en-IN" sz="2800" b="1" dirty="0" smtClean="0">
                <a:solidFill>
                  <a:srgbClr val="002060"/>
                </a:solidFill>
                <a:latin typeface="Times New Roman" pitchFamily="18" charset="0"/>
                <a:cs typeface="Times New Roman" pitchFamily="18" charset="0"/>
              </a:rPr>
              <a:t>Outcome Based Education</a:t>
            </a:r>
            <a:endParaRPr lang="en-IN" sz="2800" b="1" dirty="0">
              <a:solidFill>
                <a:srgbClr val="002060"/>
              </a:solidFill>
              <a:latin typeface="Times New Roman" pitchFamily="18" charset="0"/>
              <a:cs typeface="Times New Roman" pitchFamily="18" charset="0"/>
            </a:endParaRPr>
          </a:p>
        </p:txBody>
      </p:sp>
      <p:sp>
        <p:nvSpPr>
          <p:cNvPr id="9" name="TextBox 8"/>
          <p:cNvSpPr txBox="1"/>
          <p:nvPr/>
        </p:nvSpPr>
        <p:spPr>
          <a:xfrm>
            <a:off x="1900858" y="815137"/>
            <a:ext cx="9566337" cy="523220"/>
          </a:xfrm>
          <a:prstGeom prst="rect">
            <a:avLst/>
          </a:prstGeom>
          <a:noFill/>
        </p:spPr>
        <p:txBody>
          <a:bodyPr wrap="none" rtlCol="0">
            <a:spAutoFit/>
          </a:bodyPr>
          <a:lstStyle/>
          <a:p>
            <a:r>
              <a:rPr lang="en-IN" sz="2800" b="1" dirty="0">
                <a:solidFill>
                  <a:srgbClr val="800000"/>
                </a:solidFill>
              </a:rPr>
              <a:t>Process for defining d</a:t>
            </a:r>
            <a:r>
              <a:rPr lang="en-IN" sz="2800" b="1" dirty="0" smtClean="0">
                <a:solidFill>
                  <a:srgbClr val="800000"/>
                </a:solidFill>
              </a:rPr>
              <a:t>epartment Vision </a:t>
            </a:r>
            <a:r>
              <a:rPr lang="en-IN" sz="2800" b="1" dirty="0">
                <a:solidFill>
                  <a:srgbClr val="800000"/>
                </a:solidFill>
              </a:rPr>
              <a:t>and Mission statements</a:t>
            </a:r>
            <a:endParaRPr lang="en-IN" sz="2800" b="1" dirty="0">
              <a:solidFill>
                <a:srgbClr val="C00000"/>
              </a:solidFill>
            </a:endParaRPr>
          </a:p>
        </p:txBody>
      </p:sp>
      <p:grpSp>
        <p:nvGrpSpPr>
          <p:cNvPr id="10" name="Group 9"/>
          <p:cNvGrpSpPr/>
          <p:nvPr/>
        </p:nvGrpSpPr>
        <p:grpSpPr>
          <a:xfrm>
            <a:off x="3420533" y="1338357"/>
            <a:ext cx="7068378" cy="4935443"/>
            <a:chOff x="1259632" y="840487"/>
            <a:chExt cx="6840760" cy="5853852"/>
          </a:xfrm>
        </p:grpSpPr>
        <p:cxnSp>
          <p:nvCxnSpPr>
            <p:cNvPr id="13" name="Straight Arrow Connector 12"/>
            <p:cNvCxnSpPr/>
            <p:nvPr/>
          </p:nvCxnSpPr>
          <p:spPr>
            <a:xfrm>
              <a:off x="4894635" y="2212866"/>
              <a:ext cx="0" cy="670008"/>
            </a:xfrm>
            <a:prstGeom prst="straightConnector1">
              <a:avLst/>
            </a:prstGeom>
            <a:ln>
              <a:tailEnd type="triangle"/>
            </a:ln>
            <a:effectLst/>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flipH="1">
              <a:off x="4880209" y="3652546"/>
              <a:ext cx="8702" cy="358378"/>
            </a:xfrm>
            <a:prstGeom prst="straightConnector1">
              <a:avLst/>
            </a:prstGeom>
            <a:ln>
              <a:tailEnd type="triangle"/>
            </a:ln>
            <a:effectLst/>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flipH="1">
              <a:off x="4886204" y="5096532"/>
              <a:ext cx="2664" cy="389797"/>
            </a:xfrm>
            <a:prstGeom prst="straightConnector1">
              <a:avLst/>
            </a:prstGeom>
            <a:ln>
              <a:tailEnd type="triangle"/>
            </a:ln>
            <a:effectLst/>
          </p:spPr>
          <p:style>
            <a:lnRef idx="2">
              <a:schemeClr val="accent1"/>
            </a:lnRef>
            <a:fillRef idx="0">
              <a:schemeClr val="accent1"/>
            </a:fillRef>
            <a:effectRef idx="1">
              <a:schemeClr val="accent1"/>
            </a:effectRef>
            <a:fontRef idx="minor">
              <a:schemeClr val="tx1"/>
            </a:fontRef>
          </p:style>
        </p:cxnSp>
        <p:sp>
          <p:nvSpPr>
            <p:cNvPr id="16" name="Rectangle 15"/>
            <p:cNvSpPr/>
            <p:nvPr/>
          </p:nvSpPr>
          <p:spPr>
            <a:xfrm>
              <a:off x="3769514" y="848513"/>
              <a:ext cx="2226795" cy="605249"/>
            </a:xfrm>
            <a:prstGeom prst="rect">
              <a:avLst/>
            </a:prstGeom>
            <a:gradFill rotWithShape="1">
              <a:gsLst>
                <a:gs pos="0">
                  <a:srgbClr val="FFC000">
                    <a:lumMod val="110000"/>
                    <a:satMod val="105000"/>
                    <a:tint val="67000"/>
                  </a:srgbClr>
                </a:gs>
                <a:gs pos="50000">
                  <a:srgbClr val="FFC000">
                    <a:lumMod val="105000"/>
                    <a:satMod val="103000"/>
                    <a:tint val="73000"/>
                  </a:srgbClr>
                </a:gs>
                <a:gs pos="100000">
                  <a:srgbClr val="FFC000">
                    <a:lumMod val="105000"/>
                    <a:satMod val="109000"/>
                    <a:tint val="81000"/>
                  </a:srgbClr>
                </a:gs>
              </a:gsLst>
              <a:lin ang="5400000" scaled="0"/>
            </a:gradFill>
            <a:ln w="6350" cap="flat" cmpd="sng" algn="ctr">
              <a:solidFill>
                <a:srgbClr val="70AD47">
                  <a:lumMod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0"/>
                </a:spcAft>
              </a:pPr>
              <a:r>
                <a:rPr lang="en-US" sz="1200" b="1" dirty="0">
                  <a:effectLst/>
                  <a:ea typeface="Century Gothic"/>
                  <a:cs typeface="Times New Roman"/>
                </a:rPr>
                <a:t>BGSIT </a:t>
              </a:r>
              <a:endParaRPr lang="en-IN" sz="1100" dirty="0">
                <a:effectLst/>
                <a:ea typeface="Century Gothic"/>
                <a:cs typeface="Times New Roman"/>
              </a:endParaRPr>
            </a:p>
            <a:p>
              <a:pPr algn="ctr">
                <a:lnSpc>
                  <a:spcPct val="115000"/>
                </a:lnSpc>
                <a:spcAft>
                  <a:spcPts val="0"/>
                </a:spcAft>
              </a:pPr>
              <a:r>
                <a:rPr lang="en-US" sz="1200" b="1" dirty="0">
                  <a:effectLst/>
                  <a:ea typeface="Century Gothic"/>
                  <a:cs typeface="Times New Roman"/>
                </a:rPr>
                <a:t>Vision and Mission Statements</a:t>
              </a:r>
              <a:endParaRPr lang="en-IN" sz="1100" dirty="0">
                <a:effectLst/>
                <a:ea typeface="Century Gothic"/>
                <a:cs typeface="Times New Roman"/>
              </a:endParaRPr>
            </a:p>
          </p:txBody>
        </p:sp>
        <p:sp>
          <p:nvSpPr>
            <p:cNvPr id="17" name="Rectangle 16"/>
            <p:cNvSpPr/>
            <p:nvPr/>
          </p:nvSpPr>
          <p:spPr>
            <a:xfrm>
              <a:off x="3769514" y="1663170"/>
              <a:ext cx="2226604" cy="733739"/>
            </a:xfrm>
            <a:prstGeom prst="rect">
              <a:avLst/>
            </a:prstGeom>
            <a:solidFill>
              <a:srgbClr val="ED7D31">
                <a:lumMod val="60000"/>
                <a:lumOff val="40000"/>
              </a:srgbClr>
            </a:solidFill>
            <a:ln w="6350" cap="flat" cmpd="sng" algn="ctr">
              <a:solidFill>
                <a:srgbClr val="C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0"/>
                </a:spcAft>
              </a:pPr>
              <a:r>
                <a:rPr lang="en-US" sz="1100" b="1" dirty="0">
                  <a:effectLst/>
                  <a:ea typeface="Century Gothic"/>
                  <a:cs typeface="Times New Roman"/>
                </a:rPr>
                <a:t> Department </a:t>
              </a:r>
              <a:endParaRPr lang="en-IN" sz="1100" dirty="0">
                <a:effectLst/>
                <a:ea typeface="Century Gothic"/>
                <a:cs typeface="Times New Roman"/>
              </a:endParaRPr>
            </a:p>
            <a:p>
              <a:pPr algn="ctr">
                <a:lnSpc>
                  <a:spcPct val="115000"/>
                </a:lnSpc>
                <a:spcAft>
                  <a:spcPts val="0"/>
                </a:spcAft>
              </a:pPr>
              <a:r>
                <a:rPr lang="en-US" sz="1100" b="1" dirty="0">
                  <a:effectLst/>
                  <a:ea typeface="Century Gothic"/>
                  <a:cs typeface="Times New Roman"/>
                </a:rPr>
                <a:t>Vision and Mission Statements Prepared By HOD</a:t>
              </a:r>
              <a:endParaRPr lang="en-IN" sz="1100" dirty="0">
                <a:effectLst/>
                <a:ea typeface="Century Gothic"/>
                <a:cs typeface="Times New Roman"/>
              </a:endParaRPr>
            </a:p>
          </p:txBody>
        </p:sp>
        <p:cxnSp>
          <p:nvCxnSpPr>
            <p:cNvPr id="18" name="Straight Arrow Connector 17"/>
            <p:cNvCxnSpPr/>
            <p:nvPr/>
          </p:nvCxnSpPr>
          <p:spPr>
            <a:xfrm>
              <a:off x="3062709" y="1916205"/>
              <a:ext cx="705114" cy="0"/>
            </a:xfrm>
            <a:prstGeom prst="straightConnector1">
              <a:avLst/>
            </a:prstGeom>
            <a:ln>
              <a:tailEnd type="triangle"/>
            </a:ln>
            <a:effectLst/>
          </p:spPr>
          <p:style>
            <a:lnRef idx="2">
              <a:schemeClr val="accent1"/>
            </a:lnRef>
            <a:fillRef idx="0">
              <a:schemeClr val="accent1"/>
            </a:fillRef>
            <a:effectRef idx="1">
              <a:schemeClr val="accent1"/>
            </a:effectRef>
            <a:fontRef idx="minor">
              <a:schemeClr val="tx1"/>
            </a:fontRef>
          </p:style>
        </p:cxnSp>
        <p:sp>
          <p:nvSpPr>
            <p:cNvPr id="19" name="Rectangle 18"/>
            <p:cNvSpPr/>
            <p:nvPr/>
          </p:nvSpPr>
          <p:spPr>
            <a:xfrm>
              <a:off x="3380050" y="2875991"/>
              <a:ext cx="3016432" cy="760316"/>
            </a:xfrm>
            <a:prstGeom prst="rect">
              <a:avLst/>
            </a:prstGeom>
            <a:solidFill>
              <a:schemeClr val="accent2">
                <a:lumMod val="40000"/>
                <a:lumOff val="60000"/>
              </a:schemeClr>
            </a:solidFill>
            <a:ln w="12700" cap="flat" cmpd="sng" algn="ctr">
              <a:solidFill>
                <a:srgbClr val="A5A5A5">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r>
                <a:rPr lang="en-US" sz="1200" b="1" dirty="0">
                  <a:ln>
                    <a:noFill/>
                  </a:ln>
                  <a:solidFill>
                    <a:srgbClr val="000000"/>
                  </a:solidFill>
                  <a:effectLst/>
                  <a:ea typeface="Century Gothic"/>
                  <a:cs typeface="Times New Roman"/>
                </a:rPr>
                <a:t>PAC </a:t>
              </a:r>
              <a:r>
                <a:rPr lang="en-US" sz="1200" b="1" dirty="0">
                  <a:solidFill>
                    <a:srgbClr val="000000"/>
                  </a:solidFill>
                  <a:ea typeface="Century Gothic"/>
                  <a:cs typeface="Times New Roman"/>
                </a:rPr>
                <a:t>reviews</a:t>
              </a:r>
              <a:r>
                <a:rPr lang="en-US" sz="1200" b="1" dirty="0">
                  <a:ln>
                    <a:noFill/>
                  </a:ln>
                  <a:solidFill>
                    <a:srgbClr val="000000"/>
                  </a:solidFill>
                  <a:effectLst/>
                  <a:ea typeface="Century Gothic"/>
                  <a:cs typeface="Times New Roman"/>
                </a:rPr>
                <a:t> the draft of Department Vision and Mission Statements</a:t>
              </a:r>
              <a:endParaRPr lang="en-IN" sz="1100" dirty="0">
                <a:effectLst/>
                <a:ea typeface="Century Gothic"/>
                <a:cs typeface="Times New Roman"/>
              </a:endParaRPr>
            </a:p>
          </p:txBody>
        </p:sp>
        <p:sp>
          <p:nvSpPr>
            <p:cNvPr id="20" name="Rectangle 19"/>
            <p:cNvSpPr/>
            <p:nvPr/>
          </p:nvSpPr>
          <p:spPr>
            <a:xfrm>
              <a:off x="2116269" y="6237313"/>
              <a:ext cx="5552075" cy="457026"/>
            </a:xfrm>
            <a:prstGeom prst="rect">
              <a:avLst/>
            </a:prstGeom>
            <a:solidFill>
              <a:srgbClr val="FFC000">
                <a:lumMod val="20000"/>
                <a:lumOff val="80000"/>
              </a:srgbClr>
            </a:solidFill>
            <a:ln w="12700" cap="flat" cmpd="sng" algn="ctr">
              <a:solidFill>
                <a:srgbClr val="FFC000">
                  <a:lumMod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0"/>
                </a:spcAft>
              </a:pPr>
              <a:r>
                <a:rPr lang="en-US" sz="1200" b="1">
                  <a:solidFill>
                    <a:srgbClr val="000000"/>
                  </a:solidFill>
                  <a:effectLst/>
                  <a:ea typeface="Century Gothic"/>
                  <a:cs typeface="Times New Roman"/>
                </a:rPr>
                <a:t>Publishing, Dissemination and Awareness of Department Vision and Mission statements to all the Stakeholders</a:t>
              </a:r>
              <a:endParaRPr lang="en-IN" sz="1100">
                <a:effectLst/>
                <a:ea typeface="Century Gothic"/>
                <a:cs typeface="Times New Roman"/>
              </a:endParaRPr>
            </a:p>
          </p:txBody>
        </p:sp>
        <p:cxnSp>
          <p:nvCxnSpPr>
            <p:cNvPr id="22" name="Straight Arrow Connector 21"/>
            <p:cNvCxnSpPr/>
            <p:nvPr/>
          </p:nvCxnSpPr>
          <p:spPr>
            <a:xfrm>
              <a:off x="4900630" y="5907988"/>
              <a:ext cx="0" cy="355690"/>
            </a:xfrm>
            <a:prstGeom prst="straightConnector1">
              <a:avLst/>
            </a:prstGeom>
            <a:ln>
              <a:tailEnd type="triangle"/>
            </a:ln>
            <a:effectLst/>
          </p:spPr>
          <p:style>
            <a:lnRef idx="2">
              <a:schemeClr val="accent1"/>
            </a:lnRef>
            <a:fillRef idx="0">
              <a:schemeClr val="accent1"/>
            </a:fillRef>
            <a:effectRef idx="1">
              <a:schemeClr val="accent1"/>
            </a:effectRef>
            <a:fontRef idx="minor">
              <a:schemeClr val="tx1"/>
            </a:fontRef>
          </p:style>
        </p:cxnSp>
        <p:sp>
          <p:nvSpPr>
            <p:cNvPr id="23" name="Rectangle 22"/>
            <p:cNvSpPr/>
            <p:nvPr/>
          </p:nvSpPr>
          <p:spPr>
            <a:xfrm>
              <a:off x="3414894" y="5480447"/>
              <a:ext cx="2979900" cy="419515"/>
            </a:xfrm>
            <a:prstGeom prst="rect">
              <a:avLst/>
            </a:prstGeom>
            <a:solidFill>
              <a:schemeClr val="accent3">
                <a:lumMod val="60000"/>
                <a:lumOff val="40000"/>
              </a:schemeClr>
            </a:solidFill>
            <a:ln w="12700" cap="flat" cmpd="sng" algn="ctr">
              <a:solidFill>
                <a:srgbClr val="FFC000">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0"/>
                </a:spcAft>
              </a:pPr>
              <a:r>
                <a:rPr lang="en-US" sz="1200" b="1">
                  <a:solidFill>
                    <a:srgbClr val="000000"/>
                  </a:solidFill>
                  <a:effectLst/>
                  <a:ea typeface="Century Gothic"/>
                  <a:cs typeface="Times New Roman"/>
                </a:rPr>
                <a:t>Approval by Head of the Institution</a:t>
              </a:r>
              <a:endParaRPr lang="en-IN" sz="1100">
                <a:effectLst/>
                <a:ea typeface="Century Gothic"/>
                <a:cs typeface="Times New Roman"/>
              </a:endParaRPr>
            </a:p>
          </p:txBody>
        </p:sp>
        <p:grpSp>
          <p:nvGrpSpPr>
            <p:cNvPr id="24" name="Group 23"/>
            <p:cNvGrpSpPr/>
            <p:nvPr/>
          </p:nvGrpSpPr>
          <p:grpSpPr>
            <a:xfrm>
              <a:off x="1259632" y="840487"/>
              <a:ext cx="1803077" cy="1781463"/>
              <a:chOff x="0" y="-230714"/>
              <a:chExt cx="1719262" cy="2321981"/>
            </a:xfrm>
          </p:grpSpPr>
          <p:sp>
            <p:nvSpPr>
              <p:cNvPr id="37" name="Text Box 203"/>
              <p:cNvSpPr txBox="1"/>
              <p:nvPr/>
            </p:nvSpPr>
            <p:spPr>
              <a:xfrm>
                <a:off x="0" y="-230714"/>
                <a:ext cx="1719262" cy="2321981"/>
              </a:xfrm>
              <a:prstGeom prst="rect">
                <a:avLst/>
              </a:prstGeom>
              <a:solidFill>
                <a:schemeClr val="tx2">
                  <a:lumMod val="20000"/>
                  <a:lumOff val="80000"/>
                </a:schemeClr>
              </a:solidFill>
              <a:ln/>
            </p:spPr>
            <p:style>
              <a:lnRef idx="2">
                <a:schemeClr val="accent1"/>
              </a:lnRef>
              <a:fillRef idx="1">
                <a:schemeClr val="l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1000"/>
                  </a:spcAft>
                </a:pPr>
                <a:r>
                  <a:rPr lang="en-IN" sz="1100">
                    <a:effectLst/>
                    <a:ea typeface="Century Gothic"/>
                    <a:cs typeface="Times New Roman"/>
                  </a:rPr>
                  <a:t> </a:t>
                </a:r>
              </a:p>
            </p:txBody>
          </p:sp>
          <p:sp>
            <p:nvSpPr>
              <p:cNvPr id="38" name="Text Box 204"/>
              <p:cNvSpPr txBox="1"/>
              <p:nvPr/>
            </p:nvSpPr>
            <p:spPr>
              <a:xfrm>
                <a:off x="164047" y="-34117"/>
                <a:ext cx="1447800" cy="677583"/>
              </a:xfrm>
              <a:prstGeom prst="rect">
                <a:avLst/>
              </a:prstGeom>
              <a:solidFill>
                <a:schemeClr val="accent3">
                  <a:lumMod val="40000"/>
                  <a:lumOff val="60000"/>
                </a:schemeClr>
              </a:solidFill>
              <a:ln/>
            </p:spPr>
            <p:style>
              <a:lnRef idx="2">
                <a:schemeClr val="accent3"/>
              </a:lnRef>
              <a:fillRef idx="1">
                <a:schemeClr val="lt1"/>
              </a:fillRef>
              <a:effectRef idx="0">
                <a:schemeClr val="accent3"/>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15000"/>
                  </a:lnSpc>
                  <a:spcAft>
                    <a:spcPts val="1000"/>
                  </a:spcAft>
                </a:pPr>
                <a:r>
                  <a:rPr lang="en-US" sz="1200" b="1" dirty="0">
                    <a:solidFill>
                      <a:srgbClr val="000000"/>
                    </a:solidFill>
                    <a:effectLst/>
                    <a:ea typeface="Century Gothic"/>
                    <a:cs typeface="Times New Roman"/>
                  </a:rPr>
                  <a:t>Established Standards</a:t>
                </a:r>
                <a:endParaRPr lang="en-IN" sz="1100" dirty="0">
                  <a:effectLst/>
                  <a:ea typeface="Century Gothic"/>
                  <a:cs typeface="Times New Roman"/>
                </a:endParaRPr>
              </a:p>
              <a:p>
                <a:pPr>
                  <a:lnSpc>
                    <a:spcPct val="115000"/>
                  </a:lnSpc>
                  <a:spcAft>
                    <a:spcPts val="1000"/>
                  </a:spcAft>
                </a:pPr>
                <a:r>
                  <a:rPr lang="en-IN" sz="1000" dirty="0">
                    <a:effectLst/>
                    <a:ea typeface="Century Gothic"/>
                    <a:cs typeface="Times New Roman"/>
                  </a:rPr>
                  <a:t> </a:t>
                </a:r>
                <a:endParaRPr lang="en-IN" sz="1100" dirty="0">
                  <a:effectLst/>
                  <a:ea typeface="Century Gothic"/>
                  <a:cs typeface="Times New Roman"/>
                </a:endParaRPr>
              </a:p>
            </p:txBody>
          </p:sp>
          <p:sp>
            <p:nvSpPr>
              <p:cNvPr id="39" name="Text Box 206"/>
              <p:cNvSpPr txBox="1"/>
              <p:nvPr/>
            </p:nvSpPr>
            <p:spPr>
              <a:xfrm>
                <a:off x="118534" y="846667"/>
                <a:ext cx="1447800" cy="1100666"/>
              </a:xfrm>
              <a:prstGeom prst="rect">
                <a:avLst/>
              </a:prstGeom>
              <a:solidFill>
                <a:schemeClr val="accent6">
                  <a:lumMod val="40000"/>
                  <a:lumOff val="60000"/>
                </a:schemeClr>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15000"/>
                  </a:lnSpc>
                  <a:spcAft>
                    <a:spcPts val="1000"/>
                  </a:spcAft>
                </a:pPr>
                <a:endParaRPr lang="en-US" sz="300" b="1" dirty="0">
                  <a:effectLst/>
                  <a:ea typeface="Century Gothic"/>
                  <a:cs typeface="Times New Roman"/>
                </a:endParaRPr>
              </a:p>
              <a:p>
                <a:pPr algn="ctr">
                  <a:lnSpc>
                    <a:spcPct val="115000"/>
                  </a:lnSpc>
                  <a:spcAft>
                    <a:spcPts val="1000"/>
                  </a:spcAft>
                </a:pPr>
                <a:r>
                  <a:rPr lang="en-US" sz="1200" b="1" dirty="0">
                    <a:effectLst/>
                    <a:ea typeface="Century Gothic"/>
                    <a:cs typeface="Times New Roman"/>
                  </a:rPr>
                  <a:t>Inputs from HOD and Faculties</a:t>
                </a:r>
                <a:endParaRPr lang="en-IN" sz="1100" dirty="0">
                  <a:effectLst/>
                  <a:ea typeface="Century Gothic"/>
                  <a:cs typeface="Times New Roman"/>
                </a:endParaRPr>
              </a:p>
              <a:p>
                <a:pPr>
                  <a:lnSpc>
                    <a:spcPct val="115000"/>
                  </a:lnSpc>
                  <a:spcAft>
                    <a:spcPts val="1000"/>
                  </a:spcAft>
                </a:pPr>
                <a:r>
                  <a:rPr lang="en-IN" sz="1000" dirty="0">
                    <a:effectLst/>
                    <a:ea typeface="Century Gothic"/>
                    <a:cs typeface="Times New Roman"/>
                  </a:rPr>
                  <a:t> </a:t>
                </a:r>
                <a:endParaRPr lang="en-IN" sz="1100" dirty="0">
                  <a:effectLst/>
                  <a:ea typeface="Century Gothic"/>
                  <a:cs typeface="Times New Roman"/>
                </a:endParaRPr>
              </a:p>
            </p:txBody>
          </p:sp>
        </p:grpSp>
        <p:grpSp>
          <p:nvGrpSpPr>
            <p:cNvPr id="25" name="Group 24"/>
            <p:cNvGrpSpPr/>
            <p:nvPr/>
          </p:nvGrpSpPr>
          <p:grpSpPr>
            <a:xfrm>
              <a:off x="6394794" y="1000044"/>
              <a:ext cx="1705598" cy="1396866"/>
              <a:chOff x="0" y="0"/>
              <a:chExt cx="1625600" cy="1820333"/>
            </a:xfrm>
          </p:grpSpPr>
          <p:sp>
            <p:nvSpPr>
              <p:cNvPr id="34" name="Text Box 207"/>
              <p:cNvSpPr txBox="1"/>
              <p:nvPr/>
            </p:nvSpPr>
            <p:spPr>
              <a:xfrm>
                <a:off x="0" y="0"/>
                <a:ext cx="1625600" cy="1820333"/>
              </a:xfrm>
              <a:prstGeom prst="rect">
                <a:avLst/>
              </a:prstGeom>
              <a:solidFill>
                <a:schemeClr val="tx2">
                  <a:lumMod val="20000"/>
                  <a:lumOff val="80000"/>
                </a:schemeClr>
              </a:solidFill>
              <a:ln/>
            </p:spPr>
            <p:style>
              <a:lnRef idx="2">
                <a:schemeClr val="accent1"/>
              </a:lnRef>
              <a:fillRef idx="1">
                <a:schemeClr val="l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1000"/>
                  </a:spcAft>
                </a:pPr>
                <a:r>
                  <a:rPr lang="en-IN" sz="1100">
                    <a:effectLst/>
                    <a:ea typeface="Century Gothic"/>
                    <a:cs typeface="Times New Roman"/>
                  </a:rPr>
                  <a:t> </a:t>
                </a:r>
              </a:p>
            </p:txBody>
          </p:sp>
          <p:sp>
            <p:nvSpPr>
              <p:cNvPr id="35" name="Text Box 209"/>
              <p:cNvSpPr txBox="1"/>
              <p:nvPr/>
            </p:nvSpPr>
            <p:spPr>
              <a:xfrm>
                <a:off x="127000" y="101600"/>
                <a:ext cx="1397000" cy="558800"/>
              </a:xfrm>
              <a:prstGeom prst="rect">
                <a:avLst/>
              </a:prstGeom>
              <a:solidFill>
                <a:schemeClr val="accent3">
                  <a:lumMod val="40000"/>
                  <a:lumOff val="60000"/>
                </a:schemeClr>
              </a:solidFill>
              <a:ln/>
            </p:spPr>
            <p:style>
              <a:lnRef idx="2">
                <a:schemeClr val="accent3"/>
              </a:lnRef>
              <a:fillRef idx="1">
                <a:schemeClr val="lt1"/>
              </a:fillRef>
              <a:effectRef idx="0">
                <a:schemeClr val="accent3"/>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15000"/>
                  </a:lnSpc>
                  <a:spcAft>
                    <a:spcPts val="1000"/>
                  </a:spcAft>
                </a:pPr>
                <a:r>
                  <a:rPr lang="en-US" sz="1200" b="1">
                    <a:solidFill>
                      <a:srgbClr val="000000"/>
                    </a:solidFill>
                    <a:effectLst/>
                    <a:ea typeface="Century Gothic"/>
                    <a:cs typeface="Times New Roman"/>
                  </a:rPr>
                  <a:t>SWOT Analysis</a:t>
                </a:r>
                <a:endParaRPr lang="en-IN" sz="1100">
                  <a:effectLst/>
                  <a:ea typeface="Century Gothic"/>
                  <a:cs typeface="Times New Roman"/>
                </a:endParaRPr>
              </a:p>
            </p:txBody>
          </p:sp>
          <p:sp>
            <p:nvSpPr>
              <p:cNvPr id="36" name="Text Box 210"/>
              <p:cNvSpPr txBox="1"/>
              <p:nvPr/>
            </p:nvSpPr>
            <p:spPr>
              <a:xfrm>
                <a:off x="169334" y="1016000"/>
                <a:ext cx="1397000" cy="618066"/>
              </a:xfrm>
              <a:prstGeom prst="rect">
                <a:avLst/>
              </a:prstGeom>
              <a:solidFill>
                <a:schemeClr val="accent6">
                  <a:lumMod val="40000"/>
                  <a:lumOff val="60000"/>
                </a:schemeClr>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15000"/>
                  </a:lnSpc>
                  <a:spcAft>
                    <a:spcPts val="1000"/>
                  </a:spcAft>
                </a:pPr>
                <a:r>
                  <a:rPr lang="en-US" sz="1200" b="1">
                    <a:solidFill>
                      <a:srgbClr val="000000"/>
                    </a:solidFill>
                    <a:effectLst/>
                    <a:ea typeface="Century Gothic"/>
                    <a:cs typeface="Times New Roman"/>
                  </a:rPr>
                  <a:t>Stakeholders Inputs</a:t>
                </a:r>
                <a:endParaRPr lang="en-IN" sz="1100">
                  <a:effectLst/>
                  <a:ea typeface="Century Gothic"/>
                  <a:cs typeface="Times New Roman"/>
                </a:endParaRPr>
              </a:p>
            </p:txBody>
          </p:sp>
        </p:grpSp>
        <p:cxnSp>
          <p:nvCxnSpPr>
            <p:cNvPr id="26" name="Straight Arrow Connector 25"/>
            <p:cNvCxnSpPr/>
            <p:nvPr/>
          </p:nvCxnSpPr>
          <p:spPr>
            <a:xfrm flipH="1">
              <a:off x="5990905" y="1846401"/>
              <a:ext cx="389384" cy="0"/>
            </a:xfrm>
            <a:prstGeom prst="straightConnector1">
              <a:avLst/>
            </a:prstGeom>
            <a:ln>
              <a:tailEnd type="triangle"/>
            </a:ln>
            <a:effectLst/>
          </p:spPr>
          <p:style>
            <a:lnRef idx="2">
              <a:schemeClr val="accent1"/>
            </a:lnRef>
            <a:fillRef idx="0">
              <a:schemeClr val="accent1"/>
            </a:fillRef>
            <a:effectRef idx="1">
              <a:schemeClr val="accent1"/>
            </a:effectRef>
            <a:fontRef idx="minor">
              <a:schemeClr val="tx1"/>
            </a:fontRef>
          </p:style>
        </p:cxnSp>
        <p:cxnSp>
          <p:nvCxnSpPr>
            <p:cNvPr id="27" name="Straight Arrow Connector 26">
              <a:extLst>
                <a:ext uri="{FF2B5EF4-FFF2-40B4-BE49-F238E27FC236}">
                  <a16:creationId xmlns="" xmlns:a16="http://schemas.microsoft.com/office/drawing/2014/main" id="{B2EC070B-D65D-4EBD-93E2-E42B40DF6124}"/>
                </a:ext>
              </a:extLst>
            </p:cNvPr>
            <p:cNvCxnSpPr>
              <a:cxnSpLocks/>
              <a:stCxn id="16" idx="2"/>
              <a:endCxn id="17" idx="0"/>
            </p:cNvCxnSpPr>
            <p:nvPr/>
          </p:nvCxnSpPr>
          <p:spPr>
            <a:xfrm flipH="1">
              <a:off x="4882816" y="1453762"/>
              <a:ext cx="96" cy="20940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8" name="Diamond 27">
              <a:extLst>
                <a:ext uri="{FF2B5EF4-FFF2-40B4-BE49-F238E27FC236}">
                  <a16:creationId xmlns="" xmlns:a16="http://schemas.microsoft.com/office/drawing/2014/main" id="{4D4A69A9-13B9-4C62-9FE6-26AFF778CA9A}"/>
                </a:ext>
              </a:extLst>
            </p:cNvPr>
            <p:cNvSpPr/>
            <p:nvPr/>
          </p:nvSpPr>
          <p:spPr>
            <a:xfrm>
              <a:off x="3467357" y="3986415"/>
              <a:ext cx="2825703" cy="1089591"/>
            </a:xfrm>
            <a:prstGeom prst="diamond">
              <a:avLst/>
            </a:prstGeom>
            <a:solidFill>
              <a:schemeClr val="bg1">
                <a:lumMod val="75000"/>
              </a:schemeClr>
            </a:solidFill>
            <a:ln>
              <a:solidFill>
                <a:schemeClr val="bg1">
                  <a:lumMod val="65000"/>
                </a:schemeClr>
              </a:solidFill>
            </a:ln>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r>
                <a:rPr lang="en-IN" sz="1100" b="1" dirty="0">
                  <a:effectLst/>
                  <a:ea typeface="Century Gothic"/>
                  <a:cs typeface="Times New Roman"/>
                </a:rPr>
                <a:t>Review of Vision and Mission by DAB for Approval</a:t>
              </a:r>
              <a:endParaRPr lang="en-IN" sz="1100" dirty="0">
                <a:effectLst/>
                <a:ea typeface="Century Gothic"/>
                <a:cs typeface="Times New Roman"/>
              </a:endParaRPr>
            </a:p>
          </p:txBody>
        </p:sp>
        <p:cxnSp>
          <p:nvCxnSpPr>
            <p:cNvPr id="29" name="Straight Arrow Connector 28">
              <a:extLst>
                <a:ext uri="{FF2B5EF4-FFF2-40B4-BE49-F238E27FC236}">
                  <a16:creationId xmlns="" xmlns:a16="http://schemas.microsoft.com/office/drawing/2014/main" id="{1FEC9259-47EB-42FD-8313-9D8C89A72D2C}"/>
                </a:ext>
              </a:extLst>
            </p:cNvPr>
            <p:cNvCxnSpPr>
              <a:cxnSpLocks/>
            </p:cNvCxnSpPr>
            <p:nvPr/>
          </p:nvCxnSpPr>
          <p:spPr>
            <a:xfrm flipH="1">
              <a:off x="6417562" y="3362390"/>
              <a:ext cx="1144765" cy="0"/>
            </a:xfrm>
            <a:prstGeom prst="straightConnector1">
              <a:avLst/>
            </a:prstGeom>
            <a:ln>
              <a:tailEnd type="arrow"/>
            </a:ln>
            <a:effectLst/>
          </p:spPr>
          <p:style>
            <a:lnRef idx="2">
              <a:schemeClr val="accent1"/>
            </a:lnRef>
            <a:fillRef idx="0">
              <a:schemeClr val="accent1"/>
            </a:fillRef>
            <a:effectRef idx="1">
              <a:schemeClr val="accent1"/>
            </a:effectRef>
            <a:fontRef idx="minor">
              <a:schemeClr val="tx1"/>
            </a:fontRef>
          </p:style>
        </p:cxnSp>
        <p:cxnSp>
          <p:nvCxnSpPr>
            <p:cNvPr id="30" name="Straight Connector 29">
              <a:extLst>
                <a:ext uri="{FF2B5EF4-FFF2-40B4-BE49-F238E27FC236}">
                  <a16:creationId xmlns="" xmlns:a16="http://schemas.microsoft.com/office/drawing/2014/main" id="{08FA28F7-982E-45D7-9082-BE39169624C7}"/>
                </a:ext>
              </a:extLst>
            </p:cNvPr>
            <p:cNvCxnSpPr/>
            <p:nvPr/>
          </p:nvCxnSpPr>
          <p:spPr>
            <a:xfrm>
              <a:off x="6300192" y="4509120"/>
              <a:ext cx="1262135" cy="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31" name="Text Box 2">
              <a:extLst>
                <a:ext uri="{FF2B5EF4-FFF2-40B4-BE49-F238E27FC236}">
                  <a16:creationId xmlns="" xmlns:a16="http://schemas.microsoft.com/office/drawing/2014/main" id="{62DB070D-17E3-4304-9CD3-FF2E4CEE428B}"/>
                </a:ext>
              </a:extLst>
            </p:cNvPr>
            <p:cNvSpPr txBox="1">
              <a:spLocks noChangeArrowheads="1"/>
            </p:cNvSpPr>
            <p:nvPr/>
          </p:nvSpPr>
          <p:spPr bwMode="auto">
            <a:xfrm>
              <a:off x="6233526" y="3746064"/>
              <a:ext cx="1328802" cy="333117"/>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algn="ctr">
                <a:lnSpc>
                  <a:spcPct val="115000"/>
                </a:lnSpc>
                <a:spcAft>
                  <a:spcPts val="0"/>
                </a:spcAft>
              </a:pPr>
              <a:r>
                <a:rPr lang="en-IN" sz="1000" b="1" dirty="0">
                  <a:effectLst/>
                  <a:ea typeface="Century Gothic"/>
                  <a:cs typeface="Times New Roman"/>
                </a:rPr>
                <a:t>Not Approved</a:t>
              </a:r>
              <a:endParaRPr lang="en-IN" sz="1100" dirty="0">
                <a:effectLst/>
                <a:ea typeface="Century Gothic"/>
                <a:cs typeface="Times New Roman"/>
              </a:endParaRPr>
            </a:p>
            <a:p>
              <a:pPr algn="ctr">
                <a:lnSpc>
                  <a:spcPct val="115000"/>
                </a:lnSpc>
                <a:spcAft>
                  <a:spcPts val="0"/>
                </a:spcAft>
              </a:pPr>
              <a:r>
                <a:rPr lang="en-IN" sz="1000" b="1" dirty="0">
                  <a:effectLst/>
                  <a:ea typeface="Century Gothic"/>
                  <a:cs typeface="Times New Roman"/>
                </a:rPr>
                <a:t>(Incorporate Suggestion)</a:t>
              </a:r>
              <a:endParaRPr lang="en-IN" sz="1100" dirty="0">
                <a:effectLst/>
                <a:ea typeface="Century Gothic"/>
                <a:cs typeface="Times New Roman"/>
              </a:endParaRPr>
            </a:p>
          </p:txBody>
        </p:sp>
        <p:sp>
          <p:nvSpPr>
            <p:cNvPr id="32" name="Text Box 2">
              <a:extLst>
                <a:ext uri="{FF2B5EF4-FFF2-40B4-BE49-F238E27FC236}">
                  <a16:creationId xmlns="" xmlns:a16="http://schemas.microsoft.com/office/drawing/2014/main" id="{02922F4E-1737-4A90-B69A-459F7023BF31}"/>
                </a:ext>
              </a:extLst>
            </p:cNvPr>
            <p:cNvSpPr txBox="1">
              <a:spLocks noChangeArrowheads="1"/>
            </p:cNvSpPr>
            <p:nvPr/>
          </p:nvSpPr>
          <p:spPr bwMode="auto">
            <a:xfrm>
              <a:off x="3767823" y="5088813"/>
              <a:ext cx="1058232" cy="173112"/>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algn="ctr">
                <a:lnSpc>
                  <a:spcPct val="115000"/>
                </a:lnSpc>
                <a:spcAft>
                  <a:spcPts val="1000"/>
                </a:spcAft>
              </a:pPr>
              <a:r>
                <a:rPr lang="en-IN" sz="1000" b="1" dirty="0">
                  <a:effectLst/>
                  <a:ea typeface="Century Gothic"/>
                  <a:cs typeface="Times New Roman"/>
                </a:rPr>
                <a:t>Approved</a:t>
              </a:r>
              <a:endParaRPr lang="en-IN" sz="1100" dirty="0">
                <a:effectLst/>
                <a:ea typeface="Century Gothic"/>
                <a:cs typeface="Times New Roman"/>
              </a:endParaRPr>
            </a:p>
          </p:txBody>
        </p:sp>
        <p:cxnSp>
          <p:nvCxnSpPr>
            <p:cNvPr id="33" name="Straight Connector 32">
              <a:extLst>
                <a:ext uri="{FF2B5EF4-FFF2-40B4-BE49-F238E27FC236}">
                  <a16:creationId xmlns="" xmlns:a16="http://schemas.microsoft.com/office/drawing/2014/main" id="{8EBB173D-C567-4DA9-A502-BE69868CA30B}"/>
                </a:ext>
              </a:extLst>
            </p:cNvPr>
            <p:cNvCxnSpPr>
              <a:cxnSpLocks/>
            </p:cNvCxnSpPr>
            <p:nvPr/>
          </p:nvCxnSpPr>
          <p:spPr>
            <a:xfrm>
              <a:off x="7562327" y="3362390"/>
              <a:ext cx="0" cy="1146730"/>
            </a:xfrm>
            <a:prstGeom prst="line">
              <a:avLst/>
            </a:prstGeom>
            <a:ln w="28575"/>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172388049"/>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 y="0"/>
            <a:ext cx="1415442" cy="6858000"/>
          </a:xfrm>
          <a:prstGeom prst="rect">
            <a:avLst/>
          </a:prstGeom>
          <a:solidFill>
            <a:schemeClr val="accent4">
              <a:lumMod val="20000"/>
              <a:lumOff val="8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 name="Rectangle 4"/>
          <p:cNvSpPr/>
          <p:nvPr/>
        </p:nvSpPr>
        <p:spPr>
          <a:xfrm>
            <a:off x="1415442" y="6538586"/>
            <a:ext cx="9870510" cy="319414"/>
          </a:xfrm>
          <a:prstGeom prst="rect">
            <a:avLst/>
          </a:prstGeom>
          <a:solidFill>
            <a:schemeClr val="accent4">
              <a:lumMod val="20000"/>
              <a:lumOff val="8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C00000"/>
                </a:solidFill>
              </a:rPr>
              <a:t>Department of Electronics and Communication Engineering</a:t>
            </a:r>
            <a:endParaRPr lang="en-IN" b="1" dirty="0">
              <a:solidFill>
                <a:srgbClr val="C00000"/>
              </a:solidFill>
            </a:endParaRPr>
          </a:p>
        </p:txBody>
      </p:sp>
      <p:sp>
        <p:nvSpPr>
          <p:cNvPr id="6" name="Rectangle 5"/>
          <p:cNvSpPr/>
          <p:nvPr/>
        </p:nvSpPr>
        <p:spPr>
          <a:xfrm>
            <a:off x="1240077" y="0"/>
            <a:ext cx="175364" cy="6858000"/>
          </a:xfrm>
          <a:prstGeom prst="rect">
            <a:avLst/>
          </a:prstGeom>
          <a:solidFill>
            <a:srgbClr val="C0000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 name="Rounded Rectangle 6"/>
          <p:cNvSpPr/>
          <p:nvPr/>
        </p:nvSpPr>
        <p:spPr>
          <a:xfrm>
            <a:off x="11586575" y="6538586"/>
            <a:ext cx="488515" cy="319414"/>
          </a:xfrm>
          <a:prstGeom prst="roundRect">
            <a:avLst/>
          </a:prstGeom>
          <a:solidFill>
            <a:srgbClr val="C00000"/>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solidFill>
              </a:rPr>
              <a:t>64</a:t>
            </a:r>
            <a:endParaRPr lang="en-IN" dirty="0">
              <a:solidFill>
                <a:schemeClr val="bg1"/>
              </a:solidFill>
            </a:endParaRPr>
          </a:p>
        </p:txBody>
      </p:sp>
      <p:cxnSp>
        <p:nvCxnSpPr>
          <p:cNvPr id="11" name="Straight Connector 10"/>
          <p:cNvCxnSpPr/>
          <p:nvPr/>
        </p:nvCxnSpPr>
        <p:spPr>
          <a:xfrm flipV="1">
            <a:off x="1791222" y="759629"/>
            <a:ext cx="10039610" cy="12527"/>
          </a:xfrm>
          <a:prstGeom prst="line">
            <a:avLst/>
          </a:prstGeom>
          <a:ln w="38100"/>
        </p:spPr>
        <p:style>
          <a:lnRef idx="3">
            <a:schemeClr val="accent2"/>
          </a:lnRef>
          <a:fillRef idx="0">
            <a:schemeClr val="accent2"/>
          </a:fillRef>
          <a:effectRef idx="2">
            <a:schemeClr val="accent2"/>
          </a:effectRef>
          <a:fontRef idx="minor">
            <a:schemeClr val="tx1"/>
          </a:fontRef>
        </p:style>
      </p:cxnSp>
      <p:pic>
        <p:nvPicPr>
          <p:cNvPr id="21"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1033" y="116632"/>
            <a:ext cx="1026591" cy="960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ectangle 11"/>
          <p:cNvSpPr/>
          <p:nvPr/>
        </p:nvSpPr>
        <p:spPr>
          <a:xfrm>
            <a:off x="1791222" y="116632"/>
            <a:ext cx="10039610" cy="523220"/>
          </a:xfrm>
          <a:prstGeom prst="rect">
            <a:avLst/>
          </a:prstGeom>
        </p:spPr>
        <p:txBody>
          <a:bodyPr wrap="square">
            <a:spAutoFit/>
          </a:bodyPr>
          <a:lstStyle/>
          <a:p>
            <a:pPr algn="ctr"/>
            <a:r>
              <a:rPr lang="en-IN" sz="2800" b="1" dirty="0" smtClean="0">
                <a:solidFill>
                  <a:srgbClr val="002060"/>
                </a:solidFill>
                <a:latin typeface="Times New Roman" pitchFamily="18" charset="0"/>
                <a:cs typeface="Times New Roman" pitchFamily="18" charset="0"/>
              </a:rPr>
              <a:t>Outcome Based Education</a:t>
            </a:r>
            <a:endParaRPr lang="en-IN" sz="2800" b="1" dirty="0">
              <a:solidFill>
                <a:srgbClr val="002060"/>
              </a:solidFill>
              <a:latin typeface="Times New Roman" pitchFamily="18" charset="0"/>
              <a:cs typeface="Times New Roman" pitchFamily="18" charset="0"/>
            </a:endParaRPr>
          </a:p>
        </p:txBody>
      </p:sp>
      <p:sp>
        <p:nvSpPr>
          <p:cNvPr id="9" name="TextBox 8"/>
          <p:cNvSpPr txBox="1"/>
          <p:nvPr/>
        </p:nvSpPr>
        <p:spPr>
          <a:xfrm>
            <a:off x="2427702" y="815137"/>
            <a:ext cx="8981946" cy="523220"/>
          </a:xfrm>
          <a:prstGeom prst="rect">
            <a:avLst/>
          </a:prstGeom>
          <a:noFill/>
        </p:spPr>
        <p:txBody>
          <a:bodyPr wrap="none" rtlCol="0">
            <a:spAutoFit/>
          </a:bodyPr>
          <a:lstStyle/>
          <a:p>
            <a:r>
              <a:rPr lang="en-IN" sz="2800" b="1" dirty="0">
                <a:solidFill>
                  <a:srgbClr val="800000"/>
                </a:solidFill>
              </a:rPr>
              <a:t>Process for defining </a:t>
            </a:r>
            <a:r>
              <a:rPr lang="en-IN" sz="2800" b="1" dirty="0" smtClean="0">
                <a:solidFill>
                  <a:srgbClr val="800000"/>
                </a:solidFill>
              </a:rPr>
              <a:t>Program Educational Objectives (PEOs)</a:t>
            </a:r>
            <a:endParaRPr lang="en-IN" sz="2800" b="1" dirty="0">
              <a:solidFill>
                <a:srgbClr val="C00000"/>
              </a:solidFill>
            </a:endParaRPr>
          </a:p>
        </p:txBody>
      </p:sp>
      <p:grpSp>
        <p:nvGrpSpPr>
          <p:cNvPr id="2" name="Group 1"/>
          <p:cNvGrpSpPr/>
          <p:nvPr/>
        </p:nvGrpSpPr>
        <p:grpSpPr>
          <a:xfrm>
            <a:off x="2743274" y="1366493"/>
            <a:ext cx="8209330" cy="5050815"/>
            <a:chOff x="2743274" y="1366493"/>
            <a:chExt cx="8209330" cy="5050815"/>
          </a:xfrm>
        </p:grpSpPr>
        <p:grpSp>
          <p:nvGrpSpPr>
            <p:cNvPr id="10" name="Group 9"/>
            <p:cNvGrpSpPr/>
            <p:nvPr/>
          </p:nvGrpSpPr>
          <p:grpSpPr>
            <a:xfrm>
              <a:off x="2743274" y="1366493"/>
              <a:ext cx="8209330" cy="5050815"/>
              <a:chOff x="755576" y="1186496"/>
              <a:chExt cx="7193722" cy="5050815"/>
            </a:xfrm>
          </p:grpSpPr>
          <p:cxnSp>
            <p:nvCxnSpPr>
              <p:cNvPr id="13" name="Straight Arrow Connector 12"/>
              <p:cNvCxnSpPr/>
              <p:nvPr/>
            </p:nvCxnSpPr>
            <p:spPr>
              <a:xfrm flipH="1">
                <a:off x="4448128" y="4378896"/>
                <a:ext cx="9568" cy="269852"/>
              </a:xfrm>
              <a:prstGeom prst="straightConnector1">
                <a:avLst/>
              </a:prstGeom>
              <a:ln>
                <a:tailEnd type="arrow"/>
              </a:ln>
              <a:effectLst/>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a:off x="4414354" y="1980777"/>
                <a:ext cx="0" cy="687359"/>
              </a:xfrm>
              <a:prstGeom prst="straightConnector1">
                <a:avLst/>
              </a:prstGeom>
              <a:ln>
                <a:tailEnd type="arrow"/>
              </a:ln>
              <a:effectLst/>
            </p:spPr>
            <p:style>
              <a:lnRef idx="2">
                <a:schemeClr val="accent1"/>
              </a:lnRef>
              <a:fillRef idx="0">
                <a:schemeClr val="accent1"/>
              </a:fillRef>
              <a:effectRef idx="1">
                <a:schemeClr val="accent1"/>
              </a:effectRef>
              <a:fontRef idx="minor">
                <a:schemeClr val="tx1"/>
              </a:fontRef>
            </p:style>
          </p:cxnSp>
          <p:sp>
            <p:nvSpPr>
              <p:cNvPr id="15" name="Rectangle 14"/>
              <p:cNvSpPr/>
              <p:nvPr/>
            </p:nvSpPr>
            <p:spPr>
              <a:xfrm>
                <a:off x="3412412" y="1294338"/>
                <a:ext cx="2051731" cy="686120"/>
              </a:xfrm>
              <a:prstGeom prst="rect">
                <a:avLst/>
              </a:prstGeom>
              <a:solidFill>
                <a:srgbClr val="FFFFCC"/>
              </a:solidFill>
              <a:ln>
                <a:solidFill>
                  <a:schemeClr val="accent6">
                    <a:lumMod val="75000"/>
                  </a:schemeClr>
                </a:solidFill>
              </a:ln>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0"/>
                  </a:spcAft>
                </a:pPr>
                <a:r>
                  <a:rPr lang="en-IN" sz="1200" b="1" dirty="0">
                    <a:effectLst/>
                    <a:ea typeface="Century Gothic"/>
                    <a:cs typeface="Times New Roman"/>
                  </a:rPr>
                  <a:t>Draft of Program Educational Objectives (PEOs) prepared by HOD</a:t>
                </a:r>
                <a:endParaRPr lang="en-IN" sz="1200" dirty="0">
                  <a:effectLst/>
                  <a:ea typeface="Century Gothic"/>
                  <a:cs typeface="Times New Roman"/>
                </a:endParaRPr>
              </a:p>
            </p:txBody>
          </p:sp>
          <p:sp>
            <p:nvSpPr>
              <p:cNvPr id="16" name="Rectangle 15"/>
              <p:cNvSpPr/>
              <p:nvPr/>
            </p:nvSpPr>
            <p:spPr>
              <a:xfrm>
                <a:off x="3254804" y="2668136"/>
                <a:ext cx="2318540" cy="428581"/>
              </a:xfrm>
              <a:prstGeom prst="rect">
                <a:avLst/>
              </a:prstGeom>
              <a:solidFill>
                <a:srgbClr val="CCECFF"/>
              </a:solidFill>
              <a:ln>
                <a:solidFill>
                  <a:schemeClr val="accent4">
                    <a:lumMod val="75000"/>
                  </a:schemeClr>
                </a:solidFill>
              </a:ln>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0"/>
                  </a:spcAft>
                </a:pPr>
                <a:r>
                  <a:rPr lang="en-IN" sz="1200" b="1" dirty="0">
                    <a:effectLst/>
                    <a:ea typeface="Century Gothic"/>
                    <a:cs typeface="Times New Roman"/>
                  </a:rPr>
                  <a:t>Review and Refining of PEOs by PAC </a:t>
                </a:r>
                <a:endParaRPr lang="en-IN" sz="1200" dirty="0">
                  <a:effectLst/>
                  <a:ea typeface="Century Gothic"/>
                  <a:cs typeface="Times New Roman"/>
                </a:endParaRPr>
              </a:p>
            </p:txBody>
          </p:sp>
          <p:sp>
            <p:nvSpPr>
              <p:cNvPr id="17" name="Diamond 16"/>
              <p:cNvSpPr/>
              <p:nvPr/>
            </p:nvSpPr>
            <p:spPr>
              <a:xfrm>
                <a:off x="3040905" y="3289305"/>
                <a:ext cx="2825703" cy="1089591"/>
              </a:xfrm>
              <a:prstGeom prst="diamond">
                <a:avLst/>
              </a:prstGeom>
              <a:solidFill>
                <a:schemeClr val="bg1">
                  <a:lumMod val="75000"/>
                </a:schemeClr>
              </a:solidFill>
              <a:ln>
                <a:solidFill>
                  <a:schemeClr val="bg1">
                    <a:lumMod val="65000"/>
                  </a:schemeClr>
                </a:solidFill>
              </a:ln>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r>
                  <a:rPr lang="en-IN" sz="1200" b="1" dirty="0">
                    <a:effectLst/>
                    <a:ea typeface="Century Gothic"/>
                    <a:cs typeface="Times New Roman"/>
                  </a:rPr>
                  <a:t>Review of PEOs by DAB for Approval</a:t>
                </a:r>
                <a:endParaRPr lang="en-IN" sz="1200" dirty="0">
                  <a:effectLst/>
                  <a:ea typeface="Century Gothic"/>
                  <a:cs typeface="Times New Roman"/>
                </a:endParaRPr>
              </a:p>
            </p:txBody>
          </p:sp>
          <p:sp>
            <p:nvSpPr>
              <p:cNvPr id="18" name="Rectangle 17"/>
              <p:cNvSpPr/>
              <p:nvPr/>
            </p:nvSpPr>
            <p:spPr>
              <a:xfrm>
                <a:off x="3615052" y="4648748"/>
                <a:ext cx="1711464" cy="316567"/>
              </a:xfrm>
              <a:prstGeom prst="rect">
                <a:avLst/>
              </a:prstGeom>
              <a:solidFill>
                <a:schemeClr val="accent2">
                  <a:lumMod val="20000"/>
                  <a:lumOff val="80000"/>
                </a:schemeClr>
              </a:solidFill>
              <a:ln>
                <a:solidFill>
                  <a:schemeClr val="accent2">
                    <a:lumMod val="40000"/>
                    <a:lumOff val="60000"/>
                  </a:schemeClr>
                </a:solidFill>
              </a:ln>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0"/>
                  </a:spcAft>
                </a:pPr>
                <a:r>
                  <a:rPr lang="en-IN" sz="1200" b="1">
                    <a:effectLst/>
                    <a:ea typeface="Century Gothic"/>
                    <a:cs typeface="Times New Roman"/>
                  </a:rPr>
                  <a:t>Finalize PEOs</a:t>
                </a:r>
                <a:endParaRPr lang="en-IN" sz="1200">
                  <a:effectLst/>
                  <a:ea typeface="Century Gothic"/>
                  <a:cs typeface="Times New Roman"/>
                </a:endParaRPr>
              </a:p>
            </p:txBody>
          </p:sp>
          <p:sp>
            <p:nvSpPr>
              <p:cNvPr id="19" name="Rectangle 18"/>
              <p:cNvSpPr/>
              <p:nvPr/>
            </p:nvSpPr>
            <p:spPr>
              <a:xfrm>
                <a:off x="2252860" y="5855445"/>
                <a:ext cx="4424308" cy="381866"/>
              </a:xfrm>
              <a:prstGeom prst="rect">
                <a:avLst/>
              </a:prstGeom>
              <a:solidFill>
                <a:schemeClr val="bg1">
                  <a:lumMod val="95000"/>
                </a:schemeClr>
              </a:solidFill>
              <a:ln>
                <a:solidFill>
                  <a:schemeClr val="accent3">
                    <a:lumMod val="75000"/>
                  </a:schemeClr>
                </a:solidFill>
              </a:ln>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0"/>
                  </a:spcAft>
                </a:pPr>
                <a:r>
                  <a:rPr lang="en-IN" sz="1200" b="1" dirty="0">
                    <a:effectLst/>
                    <a:ea typeface="Century Gothic"/>
                    <a:cs typeface="Times New Roman"/>
                  </a:rPr>
                  <a:t>Publishing, Dissemination and Awareness of PEOs </a:t>
                </a:r>
              </a:p>
              <a:p>
                <a:pPr algn="ctr">
                  <a:lnSpc>
                    <a:spcPct val="115000"/>
                  </a:lnSpc>
                  <a:spcAft>
                    <a:spcPts val="0"/>
                  </a:spcAft>
                </a:pPr>
                <a:r>
                  <a:rPr lang="en-IN" sz="1200" b="1" dirty="0">
                    <a:effectLst/>
                    <a:ea typeface="Century Gothic"/>
                    <a:cs typeface="Times New Roman"/>
                  </a:rPr>
                  <a:t>to all the stake holders.</a:t>
                </a:r>
                <a:endParaRPr lang="en-IN" sz="1200" dirty="0">
                  <a:effectLst/>
                  <a:ea typeface="Century Gothic"/>
                  <a:cs typeface="Times New Roman"/>
                </a:endParaRPr>
              </a:p>
            </p:txBody>
          </p:sp>
          <p:cxnSp>
            <p:nvCxnSpPr>
              <p:cNvPr id="20" name="Straight Arrow Connector 19"/>
              <p:cNvCxnSpPr/>
              <p:nvPr/>
            </p:nvCxnSpPr>
            <p:spPr>
              <a:xfrm>
                <a:off x="4448128" y="3100917"/>
                <a:ext cx="0" cy="188387"/>
              </a:xfrm>
              <a:prstGeom prst="straightConnector1">
                <a:avLst/>
              </a:prstGeom>
              <a:ln>
                <a:tailEnd type="arrow"/>
              </a:ln>
              <a:effectLst/>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flipH="1">
                <a:off x="4459386" y="4964424"/>
                <a:ext cx="10132" cy="293273"/>
              </a:xfrm>
              <a:prstGeom prst="straightConnector1">
                <a:avLst/>
              </a:prstGeom>
              <a:ln>
                <a:tailEnd type="arrow"/>
              </a:ln>
              <a:effectLst/>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a:off x="4459386" y="5570318"/>
                <a:ext cx="0" cy="269597"/>
              </a:xfrm>
              <a:prstGeom prst="straightConnector1">
                <a:avLst/>
              </a:prstGeom>
              <a:ln>
                <a:tailEnd type="arrow"/>
              </a:ln>
              <a:effectLst/>
            </p:spPr>
            <p:style>
              <a:lnRef idx="2">
                <a:schemeClr val="accent1"/>
              </a:lnRef>
              <a:fillRef idx="0">
                <a:schemeClr val="accent1"/>
              </a:fillRef>
              <a:effectRef idx="1">
                <a:schemeClr val="accent1"/>
              </a:effectRef>
              <a:fontRef idx="minor">
                <a:schemeClr val="tx1"/>
              </a:fontRef>
            </p:style>
          </p:cxnSp>
          <p:grpSp>
            <p:nvGrpSpPr>
              <p:cNvPr id="24" name="Group 23"/>
              <p:cNvGrpSpPr/>
              <p:nvPr/>
            </p:nvGrpSpPr>
            <p:grpSpPr>
              <a:xfrm>
                <a:off x="755576" y="1186496"/>
                <a:ext cx="1992627" cy="1272632"/>
                <a:chOff x="0" y="0"/>
                <a:chExt cx="1498600" cy="2116242"/>
              </a:xfrm>
            </p:grpSpPr>
            <p:sp>
              <p:nvSpPr>
                <p:cNvPr id="37" name="Text Box 214"/>
                <p:cNvSpPr txBox="1"/>
                <p:nvPr/>
              </p:nvSpPr>
              <p:spPr>
                <a:xfrm>
                  <a:off x="0" y="0"/>
                  <a:ext cx="1498600" cy="2116242"/>
                </a:xfrm>
                <a:prstGeom prst="rect">
                  <a:avLst/>
                </a:prstGeom>
                <a:solidFill>
                  <a:schemeClr val="accent4">
                    <a:lumMod val="20000"/>
                    <a:lumOff val="80000"/>
                  </a:schemeClr>
                </a:solidFill>
                <a:ln/>
              </p:spPr>
              <p:style>
                <a:lnRef idx="2">
                  <a:schemeClr val="accent1"/>
                </a:lnRef>
                <a:fillRef idx="1">
                  <a:schemeClr val="l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1000"/>
                    </a:spcAft>
                  </a:pPr>
                  <a:r>
                    <a:rPr lang="en-IN" sz="1200" b="1">
                      <a:effectLst/>
                      <a:ea typeface="Century Gothic"/>
                      <a:cs typeface="Times New Roman"/>
                    </a:rPr>
                    <a:t> </a:t>
                  </a:r>
                  <a:endParaRPr lang="en-IN" sz="1200">
                    <a:effectLst/>
                    <a:ea typeface="Century Gothic"/>
                    <a:cs typeface="Times New Roman"/>
                  </a:endParaRPr>
                </a:p>
              </p:txBody>
            </p:sp>
            <p:sp>
              <p:nvSpPr>
                <p:cNvPr id="38" name="Text Box 215"/>
                <p:cNvSpPr txBox="1"/>
                <p:nvPr/>
              </p:nvSpPr>
              <p:spPr>
                <a:xfrm>
                  <a:off x="127000" y="93133"/>
                  <a:ext cx="1295400" cy="776922"/>
                </a:xfrm>
                <a:prstGeom prst="rect">
                  <a:avLst/>
                </a:prstGeom>
                <a:solidFill>
                  <a:schemeClr val="accent5">
                    <a:lumMod val="20000"/>
                    <a:lumOff val="80000"/>
                  </a:schemeClr>
                </a:solidFill>
                <a:ln/>
              </p:spPr>
              <p:style>
                <a:lnRef idx="1">
                  <a:schemeClr val="accent2"/>
                </a:lnRef>
                <a:fillRef idx="2">
                  <a:schemeClr val="accent2"/>
                </a:fillRef>
                <a:effectRef idx="1">
                  <a:schemeClr val="accent2"/>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15000"/>
                    </a:lnSpc>
                    <a:spcAft>
                      <a:spcPts val="0"/>
                    </a:spcAft>
                  </a:pPr>
                  <a:r>
                    <a:rPr lang="en-IN" sz="1200" b="1" dirty="0">
                      <a:effectLst/>
                      <a:ea typeface="Century Gothic"/>
                      <a:cs typeface="Times New Roman"/>
                    </a:rPr>
                    <a:t>Vision and Mission of the Institution</a:t>
                  </a:r>
                  <a:endParaRPr lang="en-IN" sz="1200" dirty="0">
                    <a:effectLst/>
                    <a:ea typeface="Century Gothic"/>
                    <a:cs typeface="Times New Roman"/>
                  </a:endParaRPr>
                </a:p>
                <a:p>
                  <a:pPr>
                    <a:lnSpc>
                      <a:spcPct val="115000"/>
                    </a:lnSpc>
                    <a:spcAft>
                      <a:spcPts val="1000"/>
                    </a:spcAft>
                  </a:pPr>
                  <a:r>
                    <a:rPr lang="en-IN" sz="1200" b="1" dirty="0">
                      <a:effectLst/>
                      <a:ea typeface="Century Gothic"/>
                      <a:cs typeface="Times New Roman"/>
                    </a:rPr>
                    <a:t> </a:t>
                  </a:r>
                  <a:endParaRPr lang="en-IN" sz="1200" dirty="0">
                    <a:effectLst/>
                    <a:ea typeface="Century Gothic"/>
                    <a:cs typeface="Times New Roman"/>
                  </a:endParaRPr>
                </a:p>
              </p:txBody>
            </p:sp>
            <p:sp>
              <p:nvSpPr>
                <p:cNvPr id="39" name="Text Box 216"/>
                <p:cNvSpPr txBox="1"/>
                <p:nvPr/>
              </p:nvSpPr>
              <p:spPr>
                <a:xfrm>
                  <a:off x="135466" y="1092200"/>
                  <a:ext cx="1295400" cy="795655"/>
                </a:xfrm>
                <a:prstGeom prst="rect">
                  <a:avLst/>
                </a:prstGeom>
                <a:solidFill>
                  <a:schemeClr val="accent3">
                    <a:lumMod val="20000"/>
                    <a:lumOff val="80000"/>
                  </a:schemeClr>
                </a:solidFill>
                <a:ln/>
              </p:spPr>
              <p:style>
                <a:lnRef idx="1">
                  <a:schemeClr val="accent2"/>
                </a:lnRef>
                <a:fillRef idx="2">
                  <a:schemeClr val="accent2"/>
                </a:fillRef>
                <a:effectRef idx="1">
                  <a:schemeClr val="accent2"/>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15000"/>
                    </a:lnSpc>
                    <a:spcAft>
                      <a:spcPts val="0"/>
                    </a:spcAft>
                  </a:pPr>
                  <a:r>
                    <a:rPr lang="en-IN" sz="1200" b="1" dirty="0">
                      <a:effectLst/>
                      <a:ea typeface="Century Gothic"/>
                      <a:cs typeface="Times New Roman"/>
                    </a:rPr>
                    <a:t>Vision and Mission of the Department</a:t>
                  </a:r>
                  <a:endParaRPr lang="en-IN" sz="1200" dirty="0">
                    <a:effectLst/>
                    <a:ea typeface="Century Gothic"/>
                    <a:cs typeface="Times New Roman"/>
                  </a:endParaRPr>
                </a:p>
                <a:p>
                  <a:pPr>
                    <a:lnSpc>
                      <a:spcPct val="115000"/>
                    </a:lnSpc>
                    <a:spcAft>
                      <a:spcPts val="1000"/>
                    </a:spcAft>
                  </a:pPr>
                  <a:r>
                    <a:rPr lang="en-IN" sz="1200" b="1" dirty="0">
                      <a:effectLst/>
                      <a:ea typeface="Century Gothic"/>
                      <a:cs typeface="Times New Roman"/>
                    </a:rPr>
                    <a:t> </a:t>
                  </a:r>
                  <a:endParaRPr lang="en-IN" sz="1200" dirty="0">
                    <a:effectLst/>
                    <a:ea typeface="Century Gothic"/>
                    <a:cs typeface="Times New Roman"/>
                  </a:endParaRPr>
                </a:p>
              </p:txBody>
            </p:sp>
          </p:grpSp>
          <p:cxnSp>
            <p:nvCxnSpPr>
              <p:cNvPr id="25" name="Straight Arrow Connector 24"/>
              <p:cNvCxnSpPr/>
              <p:nvPr/>
            </p:nvCxnSpPr>
            <p:spPr>
              <a:xfrm>
                <a:off x="2748203" y="1665101"/>
                <a:ext cx="663646" cy="0"/>
              </a:xfrm>
              <a:prstGeom prst="straightConnector1">
                <a:avLst/>
              </a:prstGeom>
              <a:ln>
                <a:tailEnd type="arrow"/>
              </a:ln>
              <a:effectLst/>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p:nvPr/>
            </p:nvCxnSpPr>
            <p:spPr>
              <a:xfrm flipH="1" flipV="1">
                <a:off x="5483844" y="1695650"/>
                <a:ext cx="484085" cy="5092"/>
              </a:xfrm>
              <a:prstGeom prst="straightConnector1">
                <a:avLst/>
              </a:prstGeom>
              <a:ln>
                <a:tailEnd type="arrow"/>
              </a:ln>
              <a:effectLst/>
            </p:spPr>
            <p:style>
              <a:lnRef idx="2">
                <a:schemeClr val="accent1"/>
              </a:lnRef>
              <a:fillRef idx="0">
                <a:schemeClr val="accent1"/>
              </a:fillRef>
              <a:effectRef idx="1">
                <a:schemeClr val="accent1"/>
              </a:effectRef>
              <a:fontRef idx="minor">
                <a:schemeClr val="tx1"/>
              </a:fontRef>
            </p:style>
          </p:cxnSp>
          <p:grpSp>
            <p:nvGrpSpPr>
              <p:cNvPr id="27" name="Group 26"/>
              <p:cNvGrpSpPr/>
              <p:nvPr/>
            </p:nvGrpSpPr>
            <p:grpSpPr>
              <a:xfrm>
                <a:off x="5956671" y="1186496"/>
                <a:ext cx="1992627" cy="1364534"/>
                <a:chOff x="0" y="0"/>
                <a:chExt cx="1498600" cy="2269066"/>
              </a:xfrm>
            </p:grpSpPr>
            <p:sp>
              <p:nvSpPr>
                <p:cNvPr id="33" name="Text Box 218"/>
                <p:cNvSpPr txBox="1"/>
                <p:nvPr/>
              </p:nvSpPr>
              <p:spPr>
                <a:xfrm>
                  <a:off x="0" y="0"/>
                  <a:ext cx="1498600" cy="2269066"/>
                </a:xfrm>
                <a:prstGeom prst="rect">
                  <a:avLst/>
                </a:prstGeom>
                <a:solidFill>
                  <a:schemeClr val="accent4">
                    <a:lumMod val="20000"/>
                    <a:lumOff val="80000"/>
                  </a:schemeClr>
                </a:solidFill>
                <a:ln/>
              </p:spPr>
              <p:style>
                <a:lnRef idx="2">
                  <a:schemeClr val="accent1"/>
                </a:lnRef>
                <a:fillRef idx="1">
                  <a:schemeClr val="l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1000"/>
                    </a:spcAft>
                  </a:pPr>
                  <a:r>
                    <a:rPr lang="en-IN" sz="1200">
                      <a:effectLst/>
                      <a:ea typeface="Century Gothic"/>
                      <a:cs typeface="Times New Roman"/>
                    </a:rPr>
                    <a:t> </a:t>
                  </a:r>
                </a:p>
              </p:txBody>
            </p:sp>
            <p:sp>
              <p:nvSpPr>
                <p:cNvPr id="34" name="Text Box 220"/>
                <p:cNvSpPr txBox="1"/>
                <p:nvPr/>
              </p:nvSpPr>
              <p:spPr>
                <a:xfrm>
                  <a:off x="101600" y="127000"/>
                  <a:ext cx="1303866" cy="499533"/>
                </a:xfrm>
                <a:prstGeom prst="rect">
                  <a:avLst/>
                </a:prstGeom>
                <a:solidFill>
                  <a:schemeClr val="accent3">
                    <a:lumMod val="40000"/>
                    <a:lumOff val="60000"/>
                  </a:schemeClr>
                </a:solidFill>
                <a:ln/>
              </p:spPr>
              <p:style>
                <a:lnRef idx="1">
                  <a:schemeClr val="accent2"/>
                </a:lnRef>
                <a:fillRef idx="2">
                  <a:schemeClr val="accent2"/>
                </a:fillRef>
                <a:effectRef idx="1">
                  <a:schemeClr val="accent2"/>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15000"/>
                    </a:lnSpc>
                    <a:spcAft>
                      <a:spcPts val="1000"/>
                    </a:spcAft>
                  </a:pPr>
                  <a:r>
                    <a:rPr lang="en-IN" sz="1200" b="1" dirty="0">
                      <a:effectLst/>
                      <a:ea typeface="Century Gothic"/>
                      <a:cs typeface="Times New Roman"/>
                    </a:rPr>
                    <a:t>Program Outcomes</a:t>
                  </a:r>
                  <a:endParaRPr lang="en-IN" sz="1200" dirty="0">
                    <a:effectLst/>
                    <a:ea typeface="Century Gothic"/>
                    <a:cs typeface="Times New Roman"/>
                  </a:endParaRPr>
                </a:p>
              </p:txBody>
            </p:sp>
            <p:sp>
              <p:nvSpPr>
                <p:cNvPr id="35" name="Text Box 221"/>
                <p:cNvSpPr txBox="1"/>
                <p:nvPr/>
              </p:nvSpPr>
              <p:spPr>
                <a:xfrm>
                  <a:off x="101600" y="948266"/>
                  <a:ext cx="1303655" cy="460951"/>
                </a:xfrm>
                <a:prstGeom prst="rect">
                  <a:avLst/>
                </a:prstGeom>
                <a:solidFill>
                  <a:schemeClr val="accent3">
                    <a:lumMod val="20000"/>
                    <a:lumOff val="80000"/>
                  </a:schemeClr>
                </a:solidFill>
                <a:ln/>
              </p:spPr>
              <p:style>
                <a:lnRef idx="1">
                  <a:schemeClr val="accent2"/>
                </a:lnRef>
                <a:fillRef idx="2">
                  <a:schemeClr val="accent2"/>
                </a:fillRef>
                <a:effectRef idx="1">
                  <a:schemeClr val="accent2"/>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15000"/>
                    </a:lnSpc>
                    <a:spcAft>
                      <a:spcPts val="1000"/>
                    </a:spcAft>
                  </a:pPr>
                  <a:r>
                    <a:rPr lang="en-IN" sz="1200" b="1">
                      <a:effectLst/>
                      <a:ea typeface="Century Gothic"/>
                      <a:cs typeface="Times New Roman"/>
                    </a:rPr>
                    <a:t>SWOT Analysis</a:t>
                  </a:r>
                  <a:endParaRPr lang="en-IN" sz="1200">
                    <a:effectLst/>
                    <a:ea typeface="Century Gothic"/>
                    <a:cs typeface="Times New Roman"/>
                  </a:endParaRPr>
                </a:p>
              </p:txBody>
            </p:sp>
            <p:sp>
              <p:nvSpPr>
                <p:cNvPr id="36" name="Text Box 223"/>
                <p:cNvSpPr txBox="1"/>
                <p:nvPr/>
              </p:nvSpPr>
              <p:spPr>
                <a:xfrm>
                  <a:off x="101600" y="1642533"/>
                  <a:ext cx="1303655" cy="473710"/>
                </a:xfrm>
                <a:prstGeom prst="rect">
                  <a:avLst/>
                </a:prstGeom>
                <a:solidFill>
                  <a:srgbClr val="CCECFF"/>
                </a:solidFill>
                <a:ln/>
              </p:spPr>
              <p:style>
                <a:lnRef idx="1">
                  <a:schemeClr val="accent2"/>
                </a:lnRef>
                <a:fillRef idx="2">
                  <a:schemeClr val="accent2"/>
                </a:fillRef>
                <a:effectRef idx="1">
                  <a:schemeClr val="accent2"/>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15000"/>
                    </a:lnSpc>
                    <a:spcAft>
                      <a:spcPts val="1000"/>
                    </a:spcAft>
                  </a:pPr>
                  <a:r>
                    <a:rPr lang="en-IN" sz="1200" b="1">
                      <a:effectLst/>
                      <a:ea typeface="Century Gothic"/>
                      <a:cs typeface="Times New Roman"/>
                    </a:rPr>
                    <a:t>Stakeholders Input</a:t>
                  </a:r>
                  <a:endParaRPr lang="en-IN" sz="1200">
                    <a:effectLst/>
                    <a:ea typeface="Century Gothic"/>
                    <a:cs typeface="Times New Roman"/>
                  </a:endParaRPr>
                </a:p>
              </p:txBody>
            </p:sp>
          </p:grpSp>
          <p:sp>
            <p:nvSpPr>
              <p:cNvPr id="28" name="Text Box 2"/>
              <p:cNvSpPr txBox="1">
                <a:spLocks noChangeArrowheads="1"/>
              </p:cNvSpPr>
              <p:nvPr/>
            </p:nvSpPr>
            <p:spPr bwMode="auto">
              <a:xfrm>
                <a:off x="3344865" y="4378895"/>
                <a:ext cx="1058232" cy="173112"/>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algn="ctr">
                  <a:lnSpc>
                    <a:spcPct val="115000"/>
                  </a:lnSpc>
                  <a:spcAft>
                    <a:spcPts val="1000"/>
                  </a:spcAft>
                </a:pPr>
                <a:r>
                  <a:rPr lang="en-IN" sz="1050" b="1" dirty="0">
                    <a:effectLst/>
                    <a:ea typeface="Century Gothic"/>
                    <a:cs typeface="Times New Roman"/>
                  </a:rPr>
                  <a:t>Approved</a:t>
                </a:r>
                <a:endParaRPr lang="en-IN" sz="1200" dirty="0">
                  <a:effectLst/>
                  <a:ea typeface="Century Gothic"/>
                  <a:cs typeface="Times New Roman"/>
                </a:endParaRPr>
              </a:p>
            </p:txBody>
          </p:sp>
          <p:cxnSp>
            <p:nvCxnSpPr>
              <p:cNvPr id="29" name="Straight Arrow Connector 28">
                <a:extLst>
                  <a:ext uri="{FF2B5EF4-FFF2-40B4-BE49-F238E27FC236}">
                    <a16:creationId xmlns="" xmlns:a16="http://schemas.microsoft.com/office/drawing/2014/main" id="{1FEC9259-47EB-42FD-8313-9D8C89A72D2C}"/>
                  </a:ext>
                </a:extLst>
              </p:cNvPr>
              <p:cNvCxnSpPr>
                <a:cxnSpLocks/>
                <a:endCxn id="16" idx="3"/>
              </p:cNvCxnSpPr>
              <p:nvPr/>
            </p:nvCxnSpPr>
            <p:spPr>
              <a:xfrm flipH="1">
                <a:off x="5573344" y="2882426"/>
                <a:ext cx="1556936" cy="1"/>
              </a:xfrm>
              <a:prstGeom prst="straightConnector1">
                <a:avLst/>
              </a:prstGeom>
              <a:ln>
                <a:tailEnd type="arrow"/>
              </a:ln>
              <a:effectLst/>
            </p:spPr>
            <p:style>
              <a:lnRef idx="2">
                <a:schemeClr val="accent1"/>
              </a:lnRef>
              <a:fillRef idx="0">
                <a:schemeClr val="accent1"/>
              </a:fillRef>
              <a:effectRef idx="1">
                <a:schemeClr val="accent1"/>
              </a:effectRef>
              <a:fontRef idx="minor">
                <a:schemeClr val="tx1"/>
              </a:fontRef>
            </p:style>
          </p:cxnSp>
          <p:cxnSp>
            <p:nvCxnSpPr>
              <p:cNvPr id="30" name="Straight Connector 29">
                <a:extLst>
                  <a:ext uri="{FF2B5EF4-FFF2-40B4-BE49-F238E27FC236}">
                    <a16:creationId xmlns="" xmlns:a16="http://schemas.microsoft.com/office/drawing/2014/main" id="{08FA28F7-982E-45D7-9082-BE39169624C7}"/>
                  </a:ext>
                </a:extLst>
              </p:cNvPr>
              <p:cNvCxnSpPr/>
              <p:nvPr/>
            </p:nvCxnSpPr>
            <p:spPr>
              <a:xfrm>
                <a:off x="5868144" y="3849658"/>
                <a:ext cx="1262135" cy="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31" name="Text Box 2">
                <a:extLst>
                  <a:ext uri="{FF2B5EF4-FFF2-40B4-BE49-F238E27FC236}">
                    <a16:creationId xmlns="" xmlns:a16="http://schemas.microsoft.com/office/drawing/2014/main" id="{62DB070D-17E3-4304-9CD3-FF2E4CEE428B}"/>
                  </a:ext>
                </a:extLst>
              </p:cNvPr>
              <p:cNvSpPr txBox="1">
                <a:spLocks noChangeArrowheads="1"/>
              </p:cNvSpPr>
              <p:nvPr/>
            </p:nvSpPr>
            <p:spPr bwMode="auto">
              <a:xfrm>
                <a:off x="5801477" y="3197302"/>
                <a:ext cx="1328802" cy="333116"/>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algn="ctr">
                  <a:lnSpc>
                    <a:spcPct val="115000"/>
                  </a:lnSpc>
                  <a:spcAft>
                    <a:spcPts val="0"/>
                  </a:spcAft>
                </a:pPr>
                <a:r>
                  <a:rPr lang="en-IN" sz="1050" b="1" dirty="0">
                    <a:effectLst/>
                    <a:ea typeface="Century Gothic"/>
                    <a:cs typeface="Times New Roman"/>
                  </a:rPr>
                  <a:t>Not Approved</a:t>
                </a:r>
                <a:endParaRPr lang="en-IN" sz="1200" dirty="0">
                  <a:effectLst/>
                  <a:ea typeface="Century Gothic"/>
                  <a:cs typeface="Times New Roman"/>
                </a:endParaRPr>
              </a:p>
              <a:p>
                <a:pPr algn="ctr">
                  <a:lnSpc>
                    <a:spcPct val="115000"/>
                  </a:lnSpc>
                  <a:spcAft>
                    <a:spcPts val="0"/>
                  </a:spcAft>
                </a:pPr>
                <a:r>
                  <a:rPr lang="en-IN" sz="1050" b="1" dirty="0">
                    <a:effectLst/>
                    <a:ea typeface="Century Gothic"/>
                    <a:cs typeface="Times New Roman"/>
                  </a:rPr>
                  <a:t>(Incorporate Suggestion)</a:t>
                </a:r>
                <a:endParaRPr lang="en-IN" sz="1200" dirty="0">
                  <a:effectLst/>
                  <a:ea typeface="Century Gothic"/>
                  <a:cs typeface="Times New Roman"/>
                </a:endParaRPr>
              </a:p>
            </p:txBody>
          </p:sp>
          <p:cxnSp>
            <p:nvCxnSpPr>
              <p:cNvPr id="32" name="Straight Connector 31">
                <a:extLst>
                  <a:ext uri="{FF2B5EF4-FFF2-40B4-BE49-F238E27FC236}">
                    <a16:creationId xmlns="" xmlns:a16="http://schemas.microsoft.com/office/drawing/2014/main" id="{8EBB173D-C567-4DA9-A502-BE69868CA30B}"/>
                  </a:ext>
                </a:extLst>
              </p:cNvPr>
              <p:cNvCxnSpPr>
                <a:cxnSpLocks/>
              </p:cNvCxnSpPr>
              <p:nvPr/>
            </p:nvCxnSpPr>
            <p:spPr>
              <a:xfrm>
                <a:off x="7130279" y="2882426"/>
                <a:ext cx="0" cy="973224"/>
              </a:xfrm>
              <a:prstGeom prst="line">
                <a:avLst/>
              </a:prstGeom>
              <a:ln w="28575"/>
            </p:spPr>
            <p:style>
              <a:lnRef idx="1">
                <a:schemeClr val="accent1"/>
              </a:lnRef>
              <a:fillRef idx="0">
                <a:schemeClr val="accent1"/>
              </a:fillRef>
              <a:effectRef idx="0">
                <a:schemeClr val="accent1"/>
              </a:effectRef>
              <a:fontRef idx="minor">
                <a:schemeClr val="tx1"/>
              </a:fontRef>
            </p:style>
          </p:cxnSp>
        </p:grpSp>
        <p:sp>
          <p:nvSpPr>
            <p:cNvPr id="40" name="Rectangle 39"/>
            <p:cNvSpPr/>
            <p:nvPr/>
          </p:nvSpPr>
          <p:spPr>
            <a:xfrm>
              <a:off x="5775201" y="5437694"/>
              <a:ext cx="2442657" cy="316567"/>
            </a:xfrm>
            <a:prstGeom prst="rect">
              <a:avLst/>
            </a:prstGeom>
            <a:solidFill>
              <a:schemeClr val="accent1">
                <a:lumMod val="20000"/>
                <a:lumOff val="80000"/>
              </a:schemeClr>
            </a:solidFill>
            <a:ln>
              <a:solidFill>
                <a:schemeClr val="accent1">
                  <a:lumMod val="40000"/>
                  <a:lumOff val="60000"/>
                </a:schemeClr>
              </a:solidFill>
            </a:ln>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0"/>
                </a:spcAft>
              </a:pPr>
              <a:r>
                <a:rPr lang="en-IN" sz="1100" b="1" dirty="0">
                  <a:effectLst/>
                  <a:ea typeface="Century Gothic"/>
                  <a:cs typeface="Times New Roman"/>
                </a:rPr>
                <a:t>Approval by </a:t>
              </a:r>
              <a:endParaRPr lang="en-IN" sz="1100" dirty="0">
                <a:effectLst/>
                <a:ea typeface="Century Gothic"/>
                <a:cs typeface="Times New Roman"/>
              </a:endParaRPr>
            </a:p>
            <a:p>
              <a:pPr algn="ctr">
                <a:lnSpc>
                  <a:spcPct val="115000"/>
                </a:lnSpc>
                <a:spcAft>
                  <a:spcPts val="0"/>
                </a:spcAft>
              </a:pPr>
              <a:r>
                <a:rPr lang="en-IN" sz="1100" b="1" dirty="0">
                  <a:effectLst/>
                  <a:ea typeface="Century Gothic"/>
                  <a:cs typeface="Times New Roman"/>
                </a:rPr>
                <a:t>Head of the Institution</a:t>
              </a:r>
              <a:endParaRPr lang="en-IN" sz="1100" dirty="0">
                <a:effectLst/>
                <a:ea typeface="Century Gothic"/>
                <a:cs typeface="Times New Roman"/>
              </a:endParaRPr>
            </a:p>
          </p:txBody>
        </p:sp>
      </p:grpSp>
    </p:spTree>
    <p:extLst>
      <p:ext uri="{BB962C8B-B14F-4D97-AF65-F5344CB8AC3E}">
        <p14:creationId xmlns:p14="http://schemas.microsoft.com/office/powerpoint/2010/main" val="836427046"/>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 y="0"/>
            <a:ext cx="1415442" cy="6858000"/>
          </a:xfrm>
          <a:prstGeom prst="rect">
            <a:avLst/>
          </a:prstGeom>
          <a:solidFill>
            <a:schemeClr val="accent4">
              <a:lumMod val="20000"/>
              <a:lumOff val="8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 name="Rectangle 4"/>
          <p:cNvSpPr/>
          <p:nvPr/>
        </p:nvSpPr>
        <p:spPr>
          <a:xfrm>
            <a:off x="1415442" y="6538586"/>
            <a:ext cx="9870510" cy="319414"/>
          </a:xfrm>
          <a:prstGeom prst="rect">
            <a:avLst/>
          </a:prstGeom>
          <a:solidFill>
            <a:schemeClr val="accent4">
              <a:lumMod val="20000"/>
              <a:lumOff val="8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C00000"/>
                </a:solidFill>
              </a:rPr>
              <a:t>Department of Electronics and Communication Engineering</a:t>
            </a:r>
            <a:endParaRPr lang="en-IN" b="1" dirty="0">
              <a:solidFill>
                <a:srgbClr val="C00000"/>
              </a:solidFill>
            </a:endParaRPr>
          </a:p>
        </p:txBody>
      </p:sp>
      <p:sp>
        <p:nvSpPr>
          <p:cNvPr id="6" name="Rectangle 5"/>
          <p:cNvSpPr/>
          <p:nvPr/>
        </p:nvSpPr>
        <p:spPr>
          <a:xfrm>
            <a:off x="1240077" y="0"/>
            <a:ext cx="175364" cy="6858000"/>
          </a:xfrm>
          <a:prstGeom prst="rect">
            <a:avLst/>
          </a:prstGeom>
          <a:solidFill>
            <a:srgbClr val="C0000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 name="Rounded Rectangle 6"/>
          <p:cNvSpPr/>
          <p:nvPr/>
        </p:nvSpPr>
        <p:spPr>
          <a:xfrm>
            <a:off x="11586575" y="6538586"/>
            <a:ext cx="488515" cy="319414"/>
          </a:xfrm>
          <a:prstGeom prst="roundRect">
            <a:avLst/>
          </a:prstGeom>
          <a:solidFill>
            <a:srgbClr val="C00000"/>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solidFill>
              </a:rPr>
              <a:t>65</a:t>
            </a:r>
            <a:endParaRPr lang="en-IN" dirty="0">
              <a:solidFill>
                <a:schemeClr val="bg1"/>
              </a:solidFill>
            </a:endParaRPr>
          </a:p>
        </p:txBody>
      </p:sp>
      <p:cxnSp>
        <p:nvCxnSpPr>
          <p:cNvPr id="11" name="Straight Connector 10"/>
          <p:cNvCxnSpPr/>
          <p:nvPr/>
        </p:nvCxnSpPr>
        <p:spPr>
          <a:xfrm flipV="1">
            <a:off x="1791222" y="759629"/>
            <a:ext cx="10039610" cy="12527"/>
          </a:xfrm>
          <a:prstGeom prst="line">
            <a:avLst/>
          </a:prstGeom>
          <a:ln w="38100"/>
        </p:spPr>
        <p:style>
          <a:lnRef idx="3">
            <a:schemeClr val="accent2"/>
          </a:lnRef>
          <a:fillRef idx="0">
            <a:schemeClr val="accent2"/>
          </a:fillRef>
          <a:effectRef idx="2">
            <a:schemeClr val="accent2"/>
          </a:effectRef>
          <a:fontRef idx="minor">
            <a:schemeClr val="tx1"/>
          </a:fontRef>
        </p:style>
      </p:cxnSp>
      <p:pic>
        <p:nvPicPr>
          <p:cNvPr id="21"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1033" y="116632"/>
            <a:ext cx="1026591" cy="960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ectangle 11"/>
          <p:cNvSpPr/>
          <p:nvPr/>
        </p:nvSpPr>
        <p:spPr>
          <a:xfrm>
            <a:off x="1791222" y="116632"/>
            <a:ext cx="10039610" cy="523220"/>
          </a:xfrm>
          <a:prstGeom prst="rect">
            <a:avLst/>
          </a:prstGeom>
        </p:spPr>
        <p:txBody>
          <a:bodyPr wrap="square">
            <a:spAutoFit/>
          </a:bodyPr>
          <a:lstStyle/>
          <a:p>
            <a:pPr algn="ctr"/>
            <a:r>
              <a:rPr lang="en-IN" sz="2800" b="1" dirty="0" smtClean="0">
                <a:solidFill>
                  <a:srgbClr val="002060"/>
                </a:solidFill>
                <a:latin typeface="Times New Roman" pitchFamily="18" charset="0"/>
                <a:cs typeface="Times New Roman" pitchFamily="18" charset="0"/>
              </a:rPr>
              <a:t>Outcome Based Education</a:t>
            </a:r>
            <a:endParaRPr lang="en-IN" sz="2800" b="1" dirty="0">
              <a:solidFill>
                <a:srgbClr val="002060"/>
              </a:solidFill>
              <a:latin typeface="Times New Roman" pitchFamily="18" charset="0"/>
              <a:cs typeface="Times New Roman" pitchFamily="18" charset="0"/>
            </a:endParaRPr>
          </a:p>
        </p:txBody>
      </p:sp>
      <p:sp>
        <p:nvSpPr>
          <p:cNvPr id="9" name="TextBox 8"/>
          <p:cNvSpPr txBox="1"/>
          <p:nvPr/>
        </p:nvSpPr>
        <p:spPr>
          <a:xfrm>
            <a:off x="1791222" y="912637"/>
            <a:ext cx="10039610" cy="523220"/>
          </a:xfrm>
          <a:prstGeom prst="rect">
            <a:avLst/>
          </a:prstGeom>
          <a:noFill/>
        </p:spPr>
        <p:txBody>
          <a:bodyPr wrap="square" rtlCol="0">
            <a:spAutoFit/>
          </a:bodyPr>
          <a:lstStyle/>
          <a:p>
            <a:pPr algn="ctr"/>
            <a:r>
              <a:rPr lang="en-IN" sz="2800" b="1" dirty="0" smtClean="0">
                <a:solidFill>
                  <a:srgbClr val="800000"/>
                </a:solidFill>
              </a:rPr>
              <a:t>Quality Assurance</a:t>
            </a:r>
            <a:endParaRPr lang="en-IN" sz="2800" b="1" dirty="0">
              <a:solidFill>
                <a:srgbClr val="C00000"/>
              </a:solidFill>
            </a:endParaRPr>
          </a:p>
        </p:txBody>
      </p:sp>
      <p:pic>
        <p:nvPicPr>
          <p:cNvPr id="10" name="Picture 10"/>
          <p:cNvPicPr>
            <a:picLocks/>
          </p:cNvPicPr>
          <p:nvPr/>
        </p:nvPicPr>
        <p:blipFill rotWithShape="1">
          <a:blip r:embed="rId3"/>
          <a:srcRect l="3818" r="25930"/>
          <a:stretch>
            <a:fillRect/>
          </a:stretch>
        </p:blipFill>
        <p:spPr bwMode="auto">
          <a:xfrm>
            <a:off x="3296151" y="1584405"/>
            <a:ext cx="7029751" cy="4778534"/>
          </a:xfrm>
          <a:prstGeom prst="rect">
            <a:avLst/>
          </a:prstGeom>
          <a:noFill/>
          <a:ln>
            <a:noFill/>
          </a:ln>
        </p:spPr>
      </p:pic>
    </p:spTree>
    <p:extLst>
      <p:ext uri="{BB962C8B-B14F-4D97-AF65-F5344CB8AC3E}">
        <p14:creationId xmlns:p14="http://schemas.microsoft.com/office/powerpoint/2010/main" val="89616896"/>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 y="0"/>
            <a:ext cx="1415442" cy="6858000"/>
          </a:xfrm>
          <a:prstGeom prst="rect">
            <a:avLst/>
          </a:prstGeom>
          <a:solidFill>
            <a:schemeClr val="accent4">
              <a:lumMod val="20000"/>
              <a:lumOff val="8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 name="Rectangle 4"/>
          <p:cNvSpPr/>
          <p:nvPr/>
        </p:nvSpPr>
        <p:spPr>
          <a:xfrm>
            <a:off x="1415442" y="6538586"/>
            <a:ext cx="9870510" cy="319414"/>
          </a:xfrm>
          <a:prstGeom prst="rect">
            <a:avLst/>
          </a:prstGeom>
          <a:solidFill>
            <a:schemeClr val="accent4">
              <a:lumMod val="20000"/>
              <a:lumOff val="8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C00000"/>
                </a:solidFill>
              </a:rPr>
              <a:t>Department of Electronics and Communication Engineering</a:t>
            </a:r>
            <a:endParaRPr lang="en-IN" b="1" dirty="0">
              <a:solidFill>
                <a:srgbClr val="C00000"/>
              </a:solidFill>
            </a:endParaRPr>
          </a:p>
        </p:txBody>
      </p:sp>
      <p:sp>
        <p:nvSpPr>
          <p:cNvPr id="6" name="Rectangle 5"/>
          <p:cNvSpPr/>
          <p:nvPr/>
        </p:nvSpPr>
        <p:spPr>
          <a:xfrm>
            <a:off x="1240077" y="0"/>
            <a:ext cx="175364" cy="6858000"/>
          </a:xfrm>
          <a:prstGeom prst="rect">
            <a:avLst/>
          </a:prstGeom>
          <a:solidFill>
            <a:srgbClr val="C0000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 name="Rounded Rectangle 6"/>
          <p:cNvSpPr/>
          <p:nvPr/>
        </p:nvSpPr>
        <p:spPr>
          <a:xfrm>
            <a:off x="11586575" y="6538586"/>
            <a:ext cx="488515" cy="319414"/>
          </a:xfrm>
          <a:prstGeom prst="roundRect">
            <a:avLst/>
          </a:prstGeom>
          <a:solidFill>
            <a:srgbClr val="C00000"/>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solidFill>
              </a:rPr>
              <a:t>66</a:t>
            </a:r>
            <a:endParaRPr lang="en-IN" dirty="0">
              <a:solidFill>
                <a:schemeClr val="bg1"/>
              </a:solidFill>
            </a:endParaRPr>
          </a:p>
        </p:txBody>
      </p:sp>
      <p:cxnSp>
        <p:nvCxnSpPr>
          <p:cNvPr id="11" name="Straight Connector 10"/>
          <p:cNvCxnSpPr/>
          <p:nvPr/>
        </p:nvCxnSpPr>
        <p:spPr>
          <a:xfrm flipV="1">
            <a:off x="1791222" y="759629"/>
            <a:ext cx="10039610" cy="12527"/>
          </a:xfrm>
          <a:prstGeom prst="line">
            <a:avLst/>
          </a:prstGeom>
          <a:ln w="38100"/>
        </p:spPr>
        <p:style>
          <a:lnRef idx="3">
            <a:schemeClr val="accent2"/>
          </a:lnRef>
          <a:fillRef idx="0">
            <a:schemeClr val="accent2"/>
          </a:fillRef>
          <a:effectRef idx="2">
            <a:schemeClr val="accent2"/>
          </a:effectRef>
          <a:fontRef idx="minor">
            <a:schemeClr val="tx1"/>
          </a:fontRef>
        </p:style>
      </p:cxnSp>
      <p:pic>
        <p:nvPicPr>
          <p:cNvPr id="21"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1033" y="116632"/>
            <a:ext cx="1026591" cy="960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ectangle 11"/>
          <p:cNvSpPr/>
          <p:nvPr/>
        </p:nvSpPr>
        <p:spPr>
          <a:xfrm>
            <a:off x="1791222" y="116632"/>
            <a:ext cx="10039610" cy="523220"/>
          </a:xfrm>
          <a:prstGeom prst="rect">
            <a:avLst/>
          </a:prstGeom>
        </p:spPr>
        <p:txBody>
          <a:bodyPr wrap="square">
            <a:spAutoFit/>
          </a:bodyPr>
          <a:lstStyle/>
          <a:p>
            <a:pPr algn="ctr"/>
            <a:r>
              <a:rPr lang="en-IN" sz="2800" b="1" dirty="0" smtClean="0">
                <a:solidFill>
                  <a:srgbClr val="002060"/>
                </a:solidFill>
                <a:latin typeface="Times New Roman" pitchFamily="18" charset="0"/>
                <a:cs typeface="Times New Roman" pitchFamily="18" charset="0"/>
              </a:rPr>
              <a:t>Outcome Based Education</a:t>
            </a:r>
            <a:endParaRPr lang="en-IN" sz="2800" b="1" dirty="0">
              <a:solidFill>
                <a:srgbClr val="002060"/>
              </a:solidFill>
              <a:latin typeface="Times New Roman" pitchFamily="18" charset="0"/>
              <a:cs typeface="Times New Roman" pitchFamily="18" charset="0"/>
            </a:endParaRPr>
          </a:p>
        </p:txBody>
      </p:sp>
      <p:sp>
        <p:nvSpPr>
          <p:cNvPr id="9" name="TextBox 8"/>
          <p:cNvSpPr txBox="1"/>
          <p:nvPr/>
        </p:nvSpPr>
        <p:spPr>
          <a:xfrm>
            <a:off x="3004467" y="881355"/>
            <a:ext cx="8193406" cy="523220"/>
          </a:xfrm>
          <a:prstGeom prst="rect">
            <a:avLst/>
          </a:prstGeom>
          <a:noFill/>
        </p:spPr>
        <p:txBody>
          <a:bodyPr wrap="square" rtlCol="0">
            <a:spAutoFit/>
          </a:bodyPr>
          <a:lstStyle/>
          <a:p>
            <a:pPr algn="ctr"/>
            <a:r>
              <a:rPr lang="en-IN" sz="2800" b="1" dirty="0" smtClean="0">
                <a:solidFill>
                  <a:srgbClr val="800000"/>
                </a:solidFill>
              </a:rPr>
              <a:t>Continuous Quality Improvement (CQI)</a:t>
            </a:r>
            <a:endParaRPr lang="en-IN" sz="2800" b="1" dirty="0">
              <a:solidFill>
                <a:srgbClr val="C00000"/>
              </a:solidFill>
            </a:endParaRPr>
          </a:p>
        </p:txBody>
      </p:sp>
      <p:grpSp>
        <p:nvGrpSpPr>
          <p:cNvPr id="10" name="Group 9"/>
          <p:cNvGrpSpPr/>
          <p:nvPr/>
        </p:nvGrpSpPr>
        <p:grpSpPr>
          <a:xfrm>
            <a:off x="2248315" y="1521841"/>
            <a:ext cx="9037637" cy="4613275"/>
            <a:chOff x="30163" y="1676400"/>
            <a:chExt cx="9037637" cy="4613275"/>
          </a:xfrm>
        </p:grpSpPr>
        <p:grpSp>
          <p:nvGrpSpPr>
            <p:cNvPr id="13" name="Group 3"/>
            <p:cNvGrpSpPr>
              <a:grpSpLocks/>
            </p:cNvGrpSpPr>
            <p:nvPr/>
          </p:nvGrpSpPr>
          <p:grpSpPr bwMode="auto">
            <a:xfrm>
              <a:off x="6172200" y="2819400"/>
              <a:ext cx="1676400" cy="2133600"/>
              <a:chOff x="3888" y="1776"/>
              <a:chExt cx="1056" cy="1344"/>
            </a:xfrm>
          </p:grpSpPr>
          <p:sp>
            <p:nvSpPr>
              <p:cNvPr id="55" name="AutoShape 4"/>
              <p:cNvSpPr>
                <a:spLocks noChangeArrowheads="1"/>
              </p:cNvSpPr>
              <p:nvPr/>
            </p:nvSpPr>
            <p:spPr bwMode="auto">
              <a:xfrm>
                <a:off x="3888" y="1776"/>
                <a:ext cx="1056" cy="1344"/>
              </a:xfrm>
              <a:prstGeom prst="roundRect">
                <a:avLst>
                  <a:gd name="adj" fmla="val 16667"/>
                </a:avLst>
              </a:prstGeom>
              <a:noFill/>
              <a:ln w="76200">
                <a:solidFill>
                  <a:srgbClr val="0033CC"/>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MY"/>
              </a:p>
            </p:txBody>
          </p:sp>
          <p:sp>
            <p:nvSpPr>
              <p:cNvPr id="56" name="Line 5"/>
              <p:cNvSpPr>
                <a:spLocks noChangeShapeType="1"/>
              </p:cNvSpPr>
              <p:nvPr/>
            </p:nvSpPr>
            <p:spPr bwMode="auto">
              <a:xfrm flipV="1">
                <a:off x="3888" y="1872"/>
                <a:ext cx="0" cy="192"/>
              </a:xfrm>
              <a:prstGeom prst="line">
                <a:avLst/>
              </a:prstGeom>
              <a:noFill/>
              <a:ln w="57150">
                <a:solidFill>
                  <a:srgbClr val="0033CC"/>
                </a:solidFill>
                <a:round/>
                <a:headEnd/>
                <a:tailEnd type="triangle" w="lg" len="lg"/>
              </a:ln>
              <a:extLst>
                <a:ext uri="{909E8E84-426E-40DD-AFC4-6F175D3DCCD1}">
                  <a14:hiddenFill xmlns:a14="http://schemas.microsoft.com/office/drawing/2010/main">
                    <a:noFill/>
                  </a14:hiddenFill>
                </a:ext>
              </a:extLst>
            </p:spPr>
            <p:txBody>
              <a:bodyPr/>
              <a:lstStyle/>
              <a:p>
                <a:endParaRPr lang="en-IN"/>
              </a:p>
            </p:txBody>
          </p:sp>
          <p:sp>
            <p:nvSpPr>
              <p:cNvPr id="57" name="Line 6"/>
              <p:cNvSpPr>
                <a:spLocks noChangeShapeType="1"/>
              </p:cNvSpPr>
              <p:nvPr/>
            </p:nvSpPr>
            <p:spPr bwMode="auto">
              <a:xfrm flipH="1" flipV="1">
                <a:off x="4032" y="3120"/>
                <a:ext cx="192" cy="0"/>
              </a:xfrm>
              <a:prstGeom prst="line">
                <a:avLst/>
              </a:prstGeom>
              <a:noFill/>
              <a:ln w="76200">
                <a:solidFill>
                  <a:srgbClr val="0033CC"/>
                </a:solidFill>
                <a:round/>
                <a:headEnd/>
                <a:tailEnd type="triangle" w="med" len="med"/>
              </a:ln>
              <a:extLst>
                <a:ext uri="{909E8E84-426E-40DD-AFC4-6F175D3DCCD1}">
                  <a14:hiddenFill xmlns:a14="http://schemas.microsoft.com/office/drawing/2010/main">
                    <a:noFill/>
                  </a14:hiddenFill>
                </a:ext>
              </a:extLst>
            </p:spPr>
            <p:txBody>
              <a:bodyPr/>
              <a:lstStyle/>
              <a:p>
                <a:endParaRPr lang="en-IN"/>
              </a:p>
            </p:txBody>
          </p:sp>
        </p:grpSp>
        <p:grpSp>
          <p:nvGrpSpPr>
            <p:cNvPr id="14" name="Group 7"/>
            <p:cNvGrpSpPr>
              <a:grpSpLocks/>
            </p:cNvGrpSpPr>
            <p:nvPr/>
          </p:nvGrpSpPr>
          <p:grpSpPr bwMode="auto">
            <a:xfrm>
              <a:off x="4267200" y="2362200"/>
              <a:ext cx="4038600" cy="3124200"/>
              <a:chOff x="2688" y="1488"/>
              <a:chExt cx="2544" cy="1968"/>
            </a:xfrm>
          </p:grpSpPr>
          <p:sp>
            <p:nvSpPr>
              <p:cNvPr id="52" name="AutoShape 8"/>
              <p:cNvSpPr>
                <a:spLocks noChangeArrowheads="1"/>
              </p:cNvSpPr>
              <p:nvPr/>
            </p:nvSpPr>
            <p:spPr bwMode="auto">
              <a:xfrm>
                <a:off x="2688" y="1488"/>
                <a:ext cx="2544" cy="1968"/>
              </a:xfrm>
              <a:prstGeom prst="roundRect">
                <a:avLst>
                  <a:gd name="adj" fmla="val 16667"/>
                </a:avLst>
              </a:prstGeom>
              <a:noFill/>
              <a:ln w="76200">
                <a:solidFill>
                  <a:srgbClr val="0033CC"/>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MY"/>
              </a:p>
            </p:txBody>
          </p:sp>
          <p:sp>
            <p:nvSpPr>
              <p:cNvPr id="53" name="Line 9"/>
              <p:cNvSpPr>
                <a:spLocks noChangeShapeType="1"/>
              </p:cNvSpPr>
              <p:nvPr/>
            </p:nvSpPr>
            <p:spPr bwMode="auto">
              <a:xfrm flipV="1">
                <a:off x="2688" y="1776"/>
                <a:ext cx="0" cy="192"/>
              </a:xfrm>
              <a:prstGeom prst="line">
                <a:avLst/>
              </a:prstGeom>
              <a:noFill/>
              <a:ln w="57150">
                <a:solidFill>
                  <a:srgbClr val="0033CC"/>
                </a:solidFill>
                <a:round/>
                <a:headEnd/>
                <a:tailEnd type="triangle" w="lg" len="lg"/>
              </a:ln>
              <a:extLst>
                <a:ext uri="{909E8E84-426E-40DD-AFC4-6F175D3DCCD1}">
                  <a14:hiddenFill xmlns:a14="http://schemas.microsoft.com/office/drawing/2010/main">
                    <a:noFill/>
                  </a14:hiddenFill>
                </a:ext>
              </a:extLst>
            </p:spPr>
            <p:txBody>
              <a:bodyPr/>
              <a:lstStyle/>
              <a:p>
                <a:endParaRPr lang="en-IN"/>
              </a:p>
            </p:txBody>
          </p:sp>
          <p:sp>
            <p:nvSpPr>
              <p:cNvPr id="54" name="Line 10"/>
              <p:cNvSpPr>
                <a:spLocks noChangeShapeType="1"/>
              </p:cNvSpPr>
              <p:nvPr/>
            </p:nvSpPr>
            <p:spPr bwMode="auto">
              <a:xfrm flipH="1" flipV="1">
                <a:off x="3168" y="3456"/>
                <a:ext cx="192" cy="0"/>
              </a:xfrm>
              <a:prstGeom prst="line">
                <a:avLst/>
              </a:prstGeom>
              <a:noFill/>
              <a:ln w="76200">
                <a:solidFill>
                  <a:srgbClr val="0033CC"/>
                </a:solidFill>
                <a:round/>
                <a:headEnd/>
                <a:tailEnd type="triangle" w="med" len="med"/>
              </a:ln>
              <a:extLst>
                <a:ext uri="{909E8E84-426E-40DD-AFC4-6F175D3DCCD1}">
                  <a14:hiddenFill xmlns:a14="http://schemas.microsoft.com/office/drawing/2010/main">
                    <a:noFill/>
                  </a14:hiddenFill>
                </a:ext>
              </a:extLst>
            </p:spPr>
            <p:txBody>
              <a:bodyPr/>
              <a:lstStyle/>
              <a:p>
                <a:endParaRPr lang="en-IN"/>
              </a:p>
            </p:txBody>
          </p:sp>
        </p:grpSp>
        <p:grpSp>
          <p:nvGrpSpPr>
            <p:cNvPr id="15" name="Group 11"/>
            <p:cNvGrpSpPr>
              <a:grpSpLocks/>
            </p:cNvGrpSpPr>
            <p:nvPr/>
          </p:nvGrpSpPr>
          <p:grpSpPr bwMode="auto">
            <a:xfrm>
              <a:off x="2674937" y="1827212"/>
              <a:ext cx="6172200" cy="4267200"/>
              <a:chOff x="1680" y="1152"/>
              <a:chExt cx="3888" cy="2688"/>
            </a:xfrm>
          </p:grpSpPr>
          <p:sp>
            <p:nvSpPr>
              <p:cNvPr id="49" name="AutoShape 12"/>
              <p:cNvSpPr>
                <a:spLocks noChangeArrowheads="1"/>
              </p:cNvSpPr>
              <p:nvPr/>
            </p:nvSpPr>
            <p:spPr bwMode="auto">
              <a:xfrm>
                <a:off x="1680" y="1152"/>
                <a:ext cx="3888" cy="2688"/>
              </a:xfrm>
              <a:prstGeom prst="roundRect">
                <a:avLst>
                  <a:gd name="adj" fmla="val 16667"/>
                </a:avLst>
              </a:prstGeom>
              <a:noFill/>
              <a:ln w="76200">
                <a:solidFill>
                  <a:srgbClr val="0033CC"/>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MY"/>
              </a:p>
            </p:txBody>
          </p:sp>
          <p:sp>
            <p:nvSpPr>
              <p:cNvPr id="50" name="Line 13"/>
              <p:cNvSpPr>
                <a:spLocks noChangeShapeType="1"/>
              </p:cNvSpPr>
              <p:nvPr/>
            </p:nvSpPr>
            <p:spPr bwMode="auto">
              <a:xfrm flipV="1">
                <a:off x="1680" y="1680"/>
                <a:ext cx="0" cy="192"/>
              </a:xfrm>
              <a:prstGeom prst="line">
                <a:avLst/>
              </a:prstGeom>
              <a:noFill/>
              <a:ln w="57150">
                <a:solidFill>
                  <a:srgbClr val="0033CC"/>
                </a:solidFill>
                <a:round/>
                <a:headEnd/>
                <a:tailEnd type="triangle" w="lg" len="lg"/>
              </a:ln>
              <a:extLst>
                <a:ext uri="{909E8E84-426E-40DD-AFC4-6F175D3DCCD1}">
                  <a14:hiddenFill xmlns:a14="http://schemas.microsoft.com/office/drawing/2010/main">
                    <a:noFill/>
                  </a14:hiddenFill>
                </a:ext>
              </a:extLst>
            </p:spPr>
            <p:txBody>
              <a:bodyPr/>
              <a:lstStyle/>
              <a:p>
                <a:endParaRPr lang="en-IN"/>
              </a:p>
            </p:txBody>
          </p:sp>
          <p:sp>
            <p:nvSpPr>
              <p:cNvPr id="51" name="Line 14"/>
              <p:cNvSpPr>
                <a:spLocks noChangeShapeType="1"/>
              </p:cNvSpPr>
              <p:nvPr/>
            </p:nvSpPr>
            <p:spPr bwMode="auto">
              <a:xfrm flipH="1" flipV="1">
                <a:off x="2304" y="3840"/>
                <a:ext cx="192" cy="0"/>
              </a:xfrm>
              <a:prstGeom prst="line">
                <a:avLst/>
              </a:prstGeom>
              <a:noFill/>
              <a:ln w="76200">
                <a:solidFill>
                  <a:srgbClr val="0033CC"/>
                </a:solidFill>
                <a:round/>
                <a:headEnd/>
                <a:tailEnd type="triangle" w="med" len="med"/>
              </a:ln>
              <a:extLst>
                <a:ext uri="{909E8E84-426E-40DD-AFC4-6F175D3DCCD1}">
                  <a14:hiddenFill xmlns:a14="http://schemas.microsoft.com/office/drawing/2010/main">
                    <a:noFill/>
                  </a14:hiddenFill>
                </a:ext>
              </a:extLst>
            </p:spPr>
            <p:txBody>
              <a:bodyPr/>
              <a:lstStyle/>
              <a:p>
                <a:endParaRPr lang="en-IN"/>
              </a:p>
            </p:txBody>
          </p:sp>
        </p:grpSp>
        <p:grpSp>
          <p:nvGrpSpPr>
            <p:cNvPr id="16" name="Group 15"/>
            <p:cNvGrpSpPr>
              <a:grpSpLocks/>
            </p:cNvGrpSpPr>
            <p:nvPr/>
          </p:nvGrpSpPr>
          <p:grpSpPr bwMode="auto">
            <a:xfrm>
              <a:off x="3657600" y="3321050"/>
              <a:ext cx="1371600" cy="1371600"/>
              <a:chOff x="1440" y="1440"/>
              <a:chExt cx="864" cy="864"/>
            </a:xfrm>
          </p:grpSpPr>
          <p:sp>
            <p:nvSpPr>
              <p:cNvPr id="47" name="AutoShape 16"/>
              <p:cNvSpPr>
                <a:spLocks noChangeArrowheads="1"/>
              </p:cNvSpPr>
              <p:nvPr/>
            </p:nvSpPr>
            <p:spPr bwMode="auto">
              <a:xfrm>
                <a:off x="1440" y="1440"/>
                <a:ext cx="864" cy="864"/>
              </a:xfrm>
              <a:prstGeom prst="flowChartMultidocument">
                <a:avLst/>
              </a:prstGeom>
              <a:solidFill>
                <a:schemeClr val="bg1"/>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MY"/>
              </a:p>
            </p:txBody>
          </p:sp>
          <p:sp>
            <p:nvSpPr>
              <p:cNvPr id="48" name="Text Box 17"/>
              <p:cNvSpPr txBox="1">
                <a:spLocks noChangeArrowheads="1"/>
              </p:cNvSpPr>
              <p:nvPr/>
            </p:nvSpPr>
            <p:spPr bwMode="auto">
              <a:xfrm>
                <a:off x="1488" y="1680"/>
                <a:ext cx="682" cy="32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sz="1400"/>
                  <a:t>Program Outcomes</a:t>
                </a:r>
              </a:p>
            </p:txBody>
          </p:sp>
        </p:grpSp>
        <p:grpSp>
          <p:nvGrpSpPr>
            <p:cNvPr id="17" name="Group 18"/>
            <p:cNvGrpSpPr>
              <a:grpSpLocks/>
            </p:cNvGrpSpPr>
            <p:nvPr/>
          </p:nvGrpSpPr>
          <p:grpSpPr bwMode="auto">
            <a:xfrm>
              <a:off x="1917701" y="3321052"/>
              <a:ext cx="1511301" cy="1371601"/>
              <a:chOff x="1352" y="1440"/>
              <a:chExt cx="952" cy="864"/>
            </a:xfrm>
          </p:grpSpPr>
          <p:sp>
            <p:nvSpPr>
              <p:cNvPr id="45" name="AutoShape 19"/>
              <p:cNvSpPr>
                <a:spLocks noChangeArrowheads="1"/>
              </p:cNvSpPr>
              <p:nvPr/>
            </p:nvSpPr>
            <p:spPr bwMode="auto">
              <a:xfrm>
                <a:off x="1352" y="1440"/>
                <a:ext cx="952" cy="864"/>
              </a:xfrm>
              <a:prstGeom prst="flowChartMultidocument">
                <a:avLst/>
              </a:prstGeom>
              <a:solidFill>
                <a:schemeClr val="bg1"/>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MY"/>
              </a:p>
            </p:txBody>
          </p:sp>
          <p:sp>
            <p:nvSpPr>
              <p:cNvPr id="46" name="Text Box 20"/>
              <p:cNvSpPr txBox="1">
                <a:spLocks noChangeArrowheads="1"/>
              </p:cNvSpPr>
              <p:nvPr/>
            </p:nvSpPr>
            <p:spPr bwMode="auto">
              <a:xfrm>
                <a:off x="1395" y="1680"/>
                <a:ext cx="747" cy="46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sz="1400" dirty="0" smtClean="0"/>
                  <a:t>Program Educational </a:t>
                </a:r>
                <a:r>
                  <a:rPr lang="en-US" sz="1400" dirty="0"/>
                  <a:t>Objectives</a:t>
                </a:r>
              </a:p>
            </p:txBody>
          </p:sp>
        </p:grpSp>
        <p:sp>
          <p:nvSpPr>
            <p:cNvPr id="18" name="Text Box 28"/>
            <p:cNvSpPr txBox="1">
              <a:spLocks noChangeArrowheads="1"/>
            </p:cNvSpPr>
            <p:nvPr/>
          </p:nvSpPr>
          <p:spPr bwMode="auto">
            <a:xfrm>
              <a:off x="30163" y="3740150"/>
              <a:ext cx="1811337"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sz="1600" b="1"/>
                <a:t>Stakeholders’ </a:t>
              </a:r>
            </a:p>
            <a:p>
              <a:pPr algn="ctr" eaLnBrk="1" hangingPunct="1"/>
              <a:r>
                <a:rPr lang="en-US" sz="1600" b="1"/>
                <a:t>Mission &amp; Vision</a:t>
              </a:r>
            </a:p>
          </p:txBody>
        </p:sp>
        <p:sp>
          <p:nvSpPr>
            <p:cNvPr id="19" name="AutoShape 29"/>
            <p:cNvSpPr>
              <a:spLocks noChangeArrowheads="1"/>
            </p:cNvSpPr>
            <p:nvPr/>
          </p:nvSpPr>
          <p:spPr bwMode="auto">
            <a:xfrm>
              <a:off x="1539824" y="3917950"/>
              <a:ext cx="381000" cy="152400"/>
            </a:xfrm>
            <a:prstGeom prst="rightArrow">
              <a:avLst>
                <a:gd name="adj1" fmla="val 50000"/>
                <a:gd name="adj2" fmla="val 62500"/>
              </a:avLst>
            </a:prstGeom>
            <a:solidFill>
              <a:schemeClr val="accent1"/>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MY"/>
            </a:p>
          </p:txBody>
        </p:sp>
        <p:grpSp>
          <p:nvGrpSpPr>
            <p:cNvPr id="20" name="Group 30"/>
            <p:cNvGrpSpPr>
              <a:grpSpLocks/>
            </p:cNvGrpSpPr>
            <p:nvPr/>
          </p:nvGrpSpPr>
          <p:grpSpPr bwMode="auto">
            <a:xfrm>
              <a:off x="5486400" y="3321050"/>
              <a:ext cx="1371600" cy="1371600"/>
              <a:chOff x="1440" y="1440"/>
              <a:chExt cx="864" cy="864"/>
            </a:xfrm>
          </p:grpSpPr>
          <p:sp>
            <p:nvSpPr>
              <p:cNvPr id="43" name="AutoShape 31"/>
              <p:cNvSpPr>
                <a:spLocks noChangeArrowheads="1"/>
              </p:cNvSpPr>
              <p:nvPr/>
            </p:nvSpPr>
            <p:spPr bwMode="auto">
              <a:xfrm>
                <a:off x="1440" y="1440"/>
                <a:ext cx="864" cy="864"/>
              </a:xfrm>
              <a:prstGeom prst="flowChartMultidocument">
                <a:avLst/>
              </a:prstGeom>
              <a:solidFill>
                <a:schemeClr val="bg1"/>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MY"/>
              </a:p>
            </p:txBody>
          </p:sp>
          <p:sp>
            <p:nvSpPr>
              <p:cNvPr id="44" name="Text Box 32"/>
              <p:cNvSpPr txBox="1">
                <a:spLocks noChangeArrowheads="1"/>
              </p:cNvSpPr>
              <p:nvPr/>
            </p:nvSpPr>
            <p:spPr bwMode="auto">
              <a:xfrm>
                <a:off x="1488" y="1680"/>
                <a:ext cx="682" cy="33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sz="1400" dirty="0" smtClean="0"/>
                  <a:t>Course Outcomes</a:t>
                </a:r>
                <a:endParaRPr lang="en-US" sz="1400" dirty="0"/>
              </a:p>
            </p:txBody>
          </p:sp>
        </p:grpSp>
        <p:grpSp>
          <p:nvGrpSpPr>
            <p:cNvPr id="22" name="Group 36"/>
            <p:cNvGrpSpPr>
              <a:grpSpLocks/>
            </p:cNvGrpSpPr>
            <p:nvPr/>
          </p:nvGrpSpPr>
          <p:grpSpPr bwMode="auto">
            <a:xfrm>
              <a:off x="3200400" y="3521075"/>
              <a:ext cx="519113" cy="409575"/>
              <a:chOff x="2016" y="1101"/>
              <a:chExt cx="576" cy="387"/>
            </a:xfrm>
          </p:grpSpPr>
          <p:sp>
            <p:nvSpPr>
              <p:cNvPr id="41" name="Text Box 37"/>
              <p:cNvSpPr txBox="1">
                <a:spLocks noChangeArrowheads="1"/>
              </p:cNvSpPr>
              <p:nvPr/>
            </p:nvSpPr>
            <p:spPr bwMode="auto">
              <a:xfrm>
                <a:off x="2064" y="1101"/>
                <a:ext cx="204"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sz="1000" i="1"/>
              </a:p>
            </p:txBody>
          </p:sp>
          <p:sp>
            <p:nvSpPr>
              <p:cNvPr id="42" name="AutoShape 38"/>
              <p:cNvSpPr>
                <a:spLocks noChangeArrowheads="1"/>
              </p:cNvSpPr>
              <p:nvPr/>
            </p:nvSpPr>
            <p:spPr bwMode="auto">
              <a:xfrm>
                <a:off x="2016" y="1296"/>
                <a:ext cx="576" cy="192"/>
              </a:xfrm>
              <a:prstGeom prst="leftRightArrow">
                <a:avLst>
                  <a:gd name="adj1" fmla="val 50000"/>
                  <a:gd name="adj2" fmla="val 60000"/>
                </a:avLst>
              </a:prstGeom>
              <a:solidFill>
                <a:schemeClr val="accent1"/>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MY"/>
              </a:p>
            </p:txBody>
          </p:sp>
        </p:grpSp>
        <p:grpSp>
          <p:nvGrpSpPr>
            <p:cNvPr id="23" name="Group 39"/>
            <p:cNvGrpSpPr>
              <a:grpSpLocks/>
            </p:cNvGrpSpPr>
            <p:nvPr/>
          </p:nvGrpSpPr>
          <p:grpSpPr bwMode="auto">
            <a:xfrm>
              <a:off x="4760913" y="3473450"/>
              <a:ext cx="725487" cy="457200"/>
              <a:chOff x="3030" y="1056"/>
              <a:chExt cx="666" cy="432"/>
            </a:xfrm>
          </p:grpSpPr>
          <p:sp>
            <p:nvSpPr>
              <p:cNvPr id="39" name="Text Box 40"/>
              <p:cNvSpPr txBox="1">
                <a:spLocks noChangeArrowheads="1"/>
              </p:cNvSpPr>
              <p:nvPr/>
            </p:nvSpPr>
            <p:spPr bwMode="auto">
              <a:xfrm>
                <a:off x="3030" y="1056"/>
                <a:ext cx="169"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sz="1400" i="1"/>
              </a:p>
            </p:txBody>
          </p:sp>
          <p:sp>
            <p:nvSpPr>
              <p:cNvPr id="40" name="AutoShape 41"/>
              <p:cNvSpPr>
                <a:spLocks noChangeArrowheads="1"/>
              </p:cNvSpPr>
              <p:nvPr/>
            </p:nvSpPr>
            <p:spPr bwMode="auto">
              <a:xfrm>
                <a:off x="3120" y="1296"/>
                <a:ext cx="576" cy="192"/>
              </a:xfrm>
              <a:prstGeom prst="leftRightArrow">
                <a:avLst>
                  <a:gd name="adj1" fmla="val 50000"/>
                  <a:gd name="adj2" fmla="val 60000"/>
                </a:avLst>
              </a:prstGeom>
              <a:solidFill>
                <a:schemeClr val="accent1"/>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MY"/>
              </a:p>
            </p:txBody>
          </p:sp>
        </p:grpSp>
        <p:sp>
          <p:nvSpPr>
            <p:cNvPr id="24" name="Text Box 45"/>
            <p:cNvSpPr txBox="1">
              <a:spLocks noChangeArrowheads="1"/>
            </p:cNvSpPr>
            <p:nvPr/>
          </p:nvSpPr>
          <p:spPr bwMode="auto">
            <a:xfrm>
              <a:off x="6324600" y="2667000"/>
              <a:ext cx="1389063" cy="346075"/>
            </a:xfrm>
            <a:prstGeom prst="rect">
              <a:avLst/>
            </a:prstGeom>
            <a:solidFill>
              <a:srgbClr val="CCECFF"/>
            </a:solidFill>
            <a:ln w="9525">
              <a:solidFill>
                <a:srgbClr val="0033CC"/>
              </a:solidFill>
              <a:miter lim="800000"/>
              <a:headEnd/>
              <a:tailEnd/>
            </a:ln>
            <a:effectLst/>
          </p:spPr>
          <p:txBody>
            <a:bodyPr wrap="none">
              <a:spAutoFit/>
            </a:bodyPr>
            <a:lstStyle/>
            <a:p>
              <a:pPr>
                <a:defRPr/>
              </a:pPr>
              <a:r>
                <a:rPr lang="en-US" sz="1600" b="1" i="1">
                  <a:effectLst>
                    <a:outerShdw blurRad="38100" dist="38100" dir="2700000" algn="tl">
                      <a:srgbClr val="FFFFFF"/>
                    </a:outerShdw>
                  </a:effectLst>
                  <a:latin typeface="Arial" charset="0"/>
                  <a:cs typeface="Arial" charset="0"/>
                </a:rPr>
                <a:t>Assessment</a:t>
              </a:r>
            </a:p>
          </p:txBody>
        </p:sp>
        <p:sp>
          <p:nvSpPr>
            <p:cNvPr id="25" name="Text Box 46"/>
            <p:cNvSpPr txBox="1">
              <a:spLocks noChangeArrowheads="1"/>
            </p:cNvSpPr>
            <p:nvPr/>
          </p:nvSpPr>
          <p:spPr bwMode="auto">
            <a:xfrm>
              <a:off x="5562600" y="2209800"/>
              <a:ext cx="1389063" cy="346075"/>
            </a:xfrm>
            <a:prstGeom prst="rect">
              <a:avLst/>
            </a:prstGeom>
            <a:solidFill>
              <a:srgbClr val="CCECFF"/>
            </a:solidFill>
            <a:ln w="9525">
              <a:solidFill>
                <a:srgbClr val="0033CC"/>
              </a:solidFill>
              <a:miter lim="800000"/>
              <a:headEnd/>
              <a:tailEnd/>
            </a:ln>
            <a:effectLst/>
          </p:spPr>
          <p:txBody>
            <a:bodyPr wrap="none">
              <a:spAutoFit/>
            </a:bodyPr>
            <a:lstStyle/>
            <a:p>
              <a:pPr>
                <a:defRPr/>
              </a:pPr>
              <a:r>
                <a:rPr lang="en-US" sz="1600" b="1" i="1">
                  <a:effectLst>
                    <a:outerShdw blurRad="38100" dist="38100" dir="2700000" algn="tl">
                      <a:srgbClr val="FFFFFF"/>
                    </a:outerShdw>
                  </a:effectLst>
                  <a:latin typeface="Arial" charset="0"/>
                  <a:cs typeface="Arial" charset="0"/>
                </a:rPr>
                <a:t>Assessment</a:t>
              </a:r>
            </a:p>
          </p:txBody>
        </p:sp>
        <p:sp>
          <p:nvSpPr>
            <p:cNvPr id="26" name="Text Box 47"/>
            <p:cNvSpPr txBox="1">
              <a:spLocks noChangeArrowheads="1"/>
            </p:cNvSpPr>
            <p:nvPr/>
          </p:nvSpPr>
          <p:spPr bwMode="auto">
            <a:xfrm>
              <a:off x="4114800" y="1676400"/>
              <a:ext cx="1389063" cy="346075"/>
            </a:xfrm>
            <a:prstGeom prst="rect">
              <a:avLst/>
            </a:prstGeom>
            <a:solidFill>
              <a:srgbClr val="CCECFF"/>
            </a:solidFill>
            <a:ln w="9525">
              <a:solidFill>
                <a:srgbClr val="0033CC"/>
              </a:solidFill>
              <a:miter lim="800000"/>
              <a:headEnd/>
              <a:tailEnd/>
            </a:ln>
            <a:effectLst/>
          </p:spPr>
          <p:txBody>
            <a:bodyPr wrap="none">
              <a:spAutoFit/>
            </a:bodyPr>
            <a:lstStyle/>
            <a:p>
              <a:pPr>
                <a:defRPr/>
              </a:pPr>
              <a:r>
                <a:rPr lang="en-US" sz="1600" b="1" i="1">
                  <a:effectLst>
                    <a:outerShdw blurRad="38100" dist="38100" dir="2700000" algn="tl">
                      <a:srgbClr val="FFFFFF"/>
                    </a:outerShdw>
                  </a:effectLst>
                  <a:latin typeface="Arial" charset="0"/>
                  <a:cs typeface="Arial" charset="0"/>
                </a:rPr>
                <a:t>Assessment</a:t>
              </a:r>
            </a:p>
          </p:txBody>
        </p:sp>
        <p:sp>
          <p:nvSpPr>
            <p:cNvPr id="27" name="Text Box 48"/>
            <p:cNvSpPr txBox="1">
              <a:spLocks noChangeArrowheads="1"/>
            </p:cNvSpPr>
            <p:nvPr/>
          </p:nvSpPr>
          <p:spPr bwMode="auto">
            <a:xfrm>
              <a:off x="7064375" y="4800600"/>
              <a:ext cx="555625" cy="346075"/>
            </a:xfrm>
            <a:prstGeom prst="rect">
              <a:avLst/>
            </a:prstGeom>
            <a:solidFill>
              <a:srgbClr val="CCECFF"/>
            </a:solidFill>
            <a:ln w="9525">
              <a:solidFill>
                <a:srgbClr val="0033CC"/>
              </a:solidFill>
              <a:miter lim="800000"/>
              <a:headEnd/>
              <a:tailEnd/>
            </a:ln>
            <a:effectLst/>
          </p:spPr>
          <p:txBody>
            <a:bodyPr wrap="none">
              <a:spAutoFit/>
            </a:bodyPr>
            <a:lstStyle/>
            <a:p>
              <a:pPr>
                <a:defRPr/>
              </a:pPr>
              <a:r>
                <a:rPr lang="en-US" sz="1600" b="1" i="1" dirty="0">
                  <a:effectLst>
                    <a:outerShdw blurRad="38100" dist="38100" dir="2700000" algn="tl">
                      <a:srgbClr val="FFFFFF"/>
                    </a:outerShdw>
                  </a:effectLst>
                  <a:latin typeface="Arial" charset="0"/>
                  <a:cs typeface="Arial" charset="0"/>
                </a:rPr>
                <a:t>CQI</a:t>
              </a:r>
            </a:p>
          </p:txBody>
        </p:sp>
        <p:sp>
          <p:nvSpPr>
            <p:cNvPr id="28" name="Text Box 49"/>
            <p:cNvSpPr txBox="1">
              <a:spLocks noChangeArrowheads="1"/>
            </p:cNvSpPr>
            <p:nvPr/>
          </p:nvSpPr>
          <p:spPr bwMode="auto">
            <a:xfrm>
              <a:off x="5943600" y="5334000"/>
              <a:ext cx="555625" cy="346075"/>
            </a:xfrm>
            <a:prstGeom prst="rect">
              <a:avLst/>
            </a:prstGeom>
            <a:solidFill>
              <a:srgbClr val="CCECFF"/>
            </a:solidFill>
            <a:ln w="9525">
              <a:solidFill>
                <a:srgbClr val="0033CC"/>
              </a:solidFill>
              <a:miter lim="800000"/>
              <a:headEnd/>
              <a:tailEnd/>
            </a:ln>
            <a:effectLst/>
          </p:spPr>
          <p:txBody>
            <a:bodyPr wrap="none">
              <a:spAutoFit/>
            </a:bodyPr>
            <a:lstStyle/>
            <a:p>
              <a:pPr>
                <a:defRPr/>
              </a:pPr>
              <a:r>
                <a:rPr lang="en-US" sz="1600" b="1" i="1" dirty="0">
                  <a:effectLst>
                    <a:outerShdw blurRad="38100" dist="38100" dir="2700000" algn="tl">
                      <a:srgbClr val="FFFFFF"/>
                    </a:outerShdw>
                  </a:effectLst>
                  <a:latin typeface="Arial" charset="0"/>
                  <a:cs typeface="Arial" charset="0"/>
                </a:rPr>
                <a:t>CQI</a:t>
              </a:r>
            </a:p>
          </p:txBody>
        </p:sp>
        <p:sp>
          <p:nvSpPr>
            <p:cNvPr id="29" name="Text Box 50"/>
            <p:cNvSpPr txBox="1">
              <a:spLocks noChangeArrowheads="1"/>
            </p:cNvSpPr>
            <p:nvPr/>
          </p:nvSpPr>
          <p:spPr bwMode="auto">
            <a:xfrm>
              <a:off x="4724400" y="5943600"/>
              <a:ext cx="555625" cy="346075"/>
            </a:xfrm>
            <a:prstGeom prst="rect">
              <a:avLst/>
            </a:prstGeom>
            <a:solidFill>
              <a:srgbClr val="CCECFF"/>
            </a:solidFill>
            <a:ln w="9525">
              <a:solidFill>
                <a:srgbClr val="0033CC"/>
              </a:solidFill>
              <a:miter lim="800000"/>
              <a:headEnd/>
              <a:tailEnd/>
            </a:ln>
            <a:effectLst/>
          </p:spPr>
          <p:txBody>
            <a:bodyPr wrap="none">
              <a:spAutoFit/>
            </a:bodyPr>
            <a:lstStyle/>
            <a:p>
              <a:pPr>
                <a:defRPr/>
              </a:pPr>
              <a:r>
                <a:rPr lang="en-US" sz="1600" b="1" i="1" dirty="0">
                  <a:effectLst>
                    <a:outerShdw blurRad="38100" dist="38100" dir="2700000" algn="tl">
                      <a:srgbClr val="FFFFFF"/>
                    </a:outerShdw>
                  </a:effectLst>
                  <a:latin typeface="Arial" charset="0"/>
                  <a:cs typeface="Arial" charset="0"/>
                </a:rPr>
                <a:t>CQI</a:t>
              </a:r>
            </a:p>
          </p:txBody>
        </p:sp>
        <p:grpSp>
          <p:nvGrpSpPr>
            <p:cNvPr id="30" name="Group 51"/>
            <p:cNvGrpSpPr>
              <a:grpSpLocks/>
            </p:cNvGrpSpPr>
            <p:nvPr/>
          </p:nvGrpSpPr>
          <p:grpSpPr bwMode="auto">
            <a:xfrm>
              <a:off x="8670925" y="3276600"/>
              <a:ext cx="396875" cy="1066800"/>
              <a:chOff x="931" y="1008"/>
              <a:chExt cx="250" cy="672"/>
            </a:xfrm>
          </p:grpSpPr>
          <p:sp>
            <p:nvSpPr>
              <p:cNvPr id="37" name="Rectangle 52"/>
              <p:cNvSpPr>
                <a:spLocks noChangeArrowheads="1"/>
              </p:cNvSpPr>
              <p:nvPr/>
            </p:nvSpPr>
            <p:spPr bwMode="auto">
              <a:xfrm>
                <a:off x="960" y="1008"/>
                <a:ext cx="192" cy="576"/>
              </a:xfrm>
              <a:prstGeom prst="rect">
                <a:avLst/>
              </a:prstGeom>
              <a:solidFill>
                <a:srgbClr val="CCECFF"/>
              </a:solidFill>
              <a:ln w="9525">
                <a:solidFill>
                  <a:srgbClr val="0033CC"/>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MY"/>
              </a:p>
            </p:txBody>
          </p:sp>
          <p:sp>
            <p:nvSpPr>
              <p:cNvPr id="38" name="Text Box 53"/>
              <p:cNvSpPr txBox="1">
                <a:spLocks noChangeArrowheads="1"/>
              </p:cNvSpPr>
              <p:nvPr/>
            </p:nvSpPr>
            <p:spPr bwMode="auto">
              <a:xfrm>
                <a:off x="931" y="1008"/>
                <a:ext cx="250" cy="672"/>
              </a:xfrm>
              <a:prstGeom prst="rect">
                <a:avLst/>
              </a:prstGeom>
              <a:noFill/>
              <a:ln w="9525">
                <a:noFill/>
                <a:miter lim="800000"/>
                <a:headEnd/>
                <a:tailEnd/>
              </a:ln>
              <a:effectLst/>
            </p:spPr>
            <p:txBody>
              <a:bodyPr vert="eaVert">
                <a:spAutoFit/>
              </a:bodyPr>
              <a:lstStyle/>
              <a:p>
                <a:pPr>
                  <a:defRPr/>
                </a:pPr>
                <a:r>
                  <a:rPr lang="en-US" sz="1400" b="1" i="1">
                    <a:effectLst>
                      <a:outerShdw blurRad="38100" dist="38100" dir="2700000" algn="tl">
                        <a:srgbClr val="C0C0C0"/>
                      </a:outerShdw>
                    </a:effectLst>
                    <a:latin typeface="Arial" charset="0"/>
                    <a:cs typeface="Arial" charset="0"/>
                  </a:rPr>
                  <a:t>Analysis</a:t>
                </a:r>
              </a:p>
            </p:txBody>
          </p:sp>
        </p:grpSp>
        <p:grpSp>
          <p:nvGrpSpPr>
            <p:cNvPr id="31" name="Group 54"/>
            <p:cNvGrpSpPr>
              <a:grpSpLocks/>
            </p:cNvGrpSpPr>
            <p:nvPr/>
          </p:nvGrpSpPr>
          <p:grpSpPr bwMode="auto">
            <a:xfrm>
              <a:off x="8077200" y="3276600"/>
              <a:ext cx="396875" cy="1066800"/>
              <a:chOff x="931" y="1008"/>
              <a:chExt cx="250" cy="672"/>
            </a:xfrm>
          </p:grpSpPr>
          <p:sp>
            <p:nvSpPr>
              <p:cNvPr id="35" name="Rectangle 55"/>
              <p:cNvSpPr>
                <a:spLocks noChangeArrowheads="1"/>
              </p:cNvSpPr>
              <p:nvPr/>
            </p:nvSpPr>
            <p:spPr bwMode="auto">
              <a:xfrm>
                <a:off x="960" y="1008"/>
                <a:ext cx="192" cy="576"/>
              </a:xfrm>
              <a:prstGeom prst="rect">
                <a:avLst/>
              </a:prstGeom>
              <a:solidFill>
                <a:srgbClr val="CCECFF"/>
              </a:solidFill>
              <a:ln w="9525">
                <a:solidFill>
                  <a:srgbClr val="0033CC"/>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MY"/>
              </a:p>
            </p:txBody>
          </p:sp>
          <p:sp>
            <p:nvSpPr>
              <p:cNvPr id="36" name="Text Box 56"/>
              <p:cNvSpPr txBox="1">
                <a:spLocks noChangeArrowheads="1"/>
              </p:cNvSpPr>
              <p:nvPr/>
            </p:nvSpPr>
            <p:spPr bwMode="auto">
              <a:xfrm>
                <a:off x="931" y="1008"/>
                <a:ext cx="250" cy="672"/>
              </a:xfrm>
              <a:prstGeom prst="rect">
                <a:avLst/>
              </a:prstGeom>
              <a:noFill/>
              <a:ln w="9525">
                <a:noFill/>
                <a:miter lim="800000"/>
                <a:headEnd/>
                <a:tailEnd/>
              </a:ln>
              <a:effectLst/>
            </p:spPr>
            <p:txBody>
              <a:bodyPr vert="eaVert">
                <a:spAutoFit/>
              </a:bodyPr>
              <a:lstStyle/>
              <a:p>
                <a:pPr>
                  <a:defRPr/>
                </a:pPr>
                <a:r>
                  <a:rPr lang="en-US" sz="1400" b="1" i="1">
                    <a:effectLst>
                      <a:outerShdw blurRad="38100" dist="38100" dir="2700000" algn="tl">
                        <a:srgbClr val="C0C0C0"/>
                      </a:outerShdw>
                    </a:effectLst>
                    <a:latin typeface="Arial" charset="0"/>
                    <a:cs typeface="Arial" charset="0"/>
                  </a:rPr>
                  <a:t>Analysis</a:t>
                </a:r>
              </a:p>
            </p:txBody>
          </p:sp>
        </p:grpSp>
        <p:grpSp>
          <p:nvGrpSpPr>
            <p:cNvPr id="32" name="Group 57"/>
            <p:cNvGrpSpPr>
              <a:grpSpLocks/>
            </p:cNvGrpSpPr>
            <p:nvPr/>
          </p:nvGrpSpPr>
          <p:grpSpPr bwMode="auto">
            <a:xfrm>
              <a:off x="7620000" y="3276600"/>
              <a:ext cx="396875" cy="1066800"/>
              <a:chOff x="931" y="1008"/>
              <a:chExt cx="250" cy="672"/>
            </a:xfrm>
          </p:grpSpPr>
          <p:sp>
            <p:nvSpPr>
              <p:cNvPr id="33" name="Rectangle 58"/>
              <p:cNvSpPr>
                <a:spLocks noChangeArrowheads="1"/>
              </p:cNvSpPr>
              <p:nvPr/>
            </p:nvSpPr>
            <p:spPr bwMode="auto">
              <a:xfrm>
                <a:off x="960" y="1008"/>
                <a:ext cx="192" cy="576"/>
              </a:xfrm>
              <a:prstGeom prst="rect">
                <a:avLst/>
              </a:prstGeom>
              <a:solidFill>
                <a:srgbClr val="CCECFF"/>
              </a:solidFill>
              <a:ln w="9525">
                <a:solidFill>
                  <a:srgbClr val="0033CC"/>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MY"/>
              </a:p>
            </p:txBody>
          </p:sp>
          <p:sp>
            <p:nvSpPr>
              <p:cNvPr id="34" name="Text Box 59"/>
              <p:cNvSpPr txBox="1">
                <a:spLocks noChangeArrowheads="1"/>
              </p:cNvSpPr>
              <p:nvPr/>
            </p:nvSpPr>
            <p:spPr bwMode="auto">
              <a:xfrm>
                <a:off x="931" y="1008"/>
                <a:ext cx="250" cy="672"/>
              </a:xfrm>
              <a:prstGeom prst="rect">
                <a:avLst/>
              </a:prstGeom>
              <a:noFill/>
              <a:ln w="9525">
                <a:noFill/>
                <a:miter lim="800000"/>
                <a:headEnd/>
                <a:tailEnd/>
              </a:ln>
              <a:effectLst/>
            </p:spPr>
            <p:txBody>
              <a:bodyPr vert="eaVert">
                <a:spAutoFit/>
              </a:bodyPr>
              <a:lstStyle/>
              <a:p>
                <a:pPr>
                  <a:defRPr/>
                </a:pPr>
                <a:r>
                  <a:rPr lang="en-US" sz="1400" b="1" i="1">
                    <a:effectLst>
                      <a:outerShdw blurRad="38100" dist="38100" dir="2700000" algn="tl">
                        <a:srgbClr val="C0C0C0"/>
                      </a:outerShdw>
                    </a:effectLst>
                    <a:latin typeface="Arial" charset="0"/>
                    <a:cs typeface="Arial" charset="0"/>
                  </a:rPr>
                  <a:t>Analysis</a:t>
                </a:r>
              </a:p>
            </p:txBody>
          </p:sp>
        </p:grpSp>
      </p:grpSp>
    </p:spTree>
    <p:extLst>
      <p:ext uri="{BB962C8B-B14F-4D97-AF65-F5344CB8AC3E}">
        <p14:creationId xmlns:p14="http://schemas.microsoft.com/office/powerpoint/2010/main" val="4216502784"/>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 y="0"/>
            <a:ext cx="1415442" cy="6858000"/>
          </a:xfrm>
          <a:prstGeom prst="rect">
            <a:avLst/>
          </a:prstGeom>
          <a:solidFill>
            <a:schemeClr val="accent4">
              <a:lumMod val="20000"/>
              <a:lumOff val="8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 name="Rectangle 4"/>
          <p:cNvSpPr/>
          <p:nvPr/>
        </p:nvSpPr>
        <p:spPr>
          <a:xfrm>
            <a:off x="1415442" y="6538586"/>
            <a:ext cx="9870510" cy="319414"/>
          </a:xfrm>
          <a:prstGeom prst="rect">
            <a:avLst/>
          </a:prstGeom>
          <a:solidFill>
            <a:schemeClr val="accent4">
              <a:lumMod val="20000"/>
              <a:lumOff val="8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C00000"/>
                </a:solidFill>
              </a:rPr>
              <a:t>Department of Electronics and Communication Engineering</a:t>
            </a:r>
            <a:endParaRPr lang="en-IN" b="1" dirty="0">
              <a:solidFill>
                <a:srgbClr val="C00000"/>
              </a:solidFill>
            </a:endParaRPr>
          </a:p>
        </p:txBody>
      </p:sp>
      <p:sp>
        <p:nvSpPr>
          <p:cNvPr id="6" name="Rectangle 5"/>
          <p:cNvSpPr/>
          <p:nvPr/>
        </p:nvSpPr>
        <p:spPr>
          <a:xfrm>
            <a:off x="1240077" y="0"/>
            <a:ext cx="175364" cy="6858000"/>
          </a:xfrm>
          <a:prstGeom prst="rect">
            <a:avLst/>
          </a:prstGeom>
          <a:solidFill>
            <a:srgbClr val="C0000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 name="Rounded Rectangle 6"/>
          <p:cNvSpPr/>
          <p:nvPr/>
        </p:nvSpPr>
        <p:spPr>
          <a:xfrm>
            <a:off x="11586575" y="6538586"/>
            <a:ext cx="488515" cy="319414"/>
          </a:xfrm>
          <a:prstGeom prst="roundRect">
            <a:avLst/>
          </a:prstGeom>
          <a:solidFill>
            <a:srgbClr val="C00000"/>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solidFill>
              </a:rPr>
              <a:t>67</a:t>
            </a:r>
            <a:endParaRPr lang="en-IN" dirty="0">
              <a:solidFill>
                <a:schemeClr val="bg1"/>
              </a:solidFill>
            </a:endParaRPr>
          </a:p>
        </p:txBody>
      </p:sp>
      <p:cxnSp>
        <p:nvCxnSpPr>
          <p:cNvPr id="11" name="Straight Connector 10"/>
          <p:cNvCxnSpPr/>
          <p:nvPr/>
        </p:nvCxnSpPr>
        <p:spPr>
          <a:xfrm flipV="1">
            <a:off x="1791222" y="759629"/>
            <a:ext cx="10039610" cy="12527"/>
          </a:xfrm>
          <a:prstGeom prst="line">
            <a:avLst/>
          </a:prstGeom>
          <a:ln w="38100"/>
        </p:spPr>
        <p:style>
          <a:lnRef idx="3">
            <a:schemeClr val="accent2"/>
          </a:lnRef>
          <a:fillRef idx="0">
            <a:schemeClr val="accent2"/>
          </a:fillRef>
          <a:effectRef idx="2">
            <a:schemeClr val="accent2"/>
          </a:effectRef>
          <a:fontRef idx="minor">
            <a:schemeClr val="tx1"/>
          </a:fontRef>
        </p:style>
      </p:cxnSp>
      <p:pic>
        <p:nvPicPr>
          <p:cNvPr id="21"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1033" y="116632"/>
            <a:ext cx="1026591" cy="960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ectangle 11"/>
          <p:cNvSpPr/>
          <p:nvPr/>
        </p:nvSpPr>
        <p:spPr>
          <a:xfrm>
            <a:off x="1791222" y="116632"/>
            <a:ext cx="10039610" cy="523220"/>
          </a:xfrm>
          <a:prstGeom prst="rect">
            <a:avLst/>
          </a:prstGeom>
        </p:spPr>
        <p:txBody>
          <a:bodyPr wrap="square">
            <a:spAutoFit/>
          </a:bodyPr>
          <a:lstStyle/>
          <a:p>
            <a:pPr algn="ctr"/>
            <a:r>
              <a:rPr lang="en-IN" sz="2800" b="1" dirty="0" smtClean="0">
                <a:solidFill>
                  <a:srgbClr val="002060"/>
                </a:solidFill>
                <a:latin typeface="Times New Roman" pitchFamily="18" charset="0"/>
                <a:cs typeface="Times New Roman" pitchFamily="18" charset="0"/>
              </a:rPr>
              <a:t>Outcome Based Education</a:t>
            </a:r>
            <a:endParaRPr lang="en-IN" sz="2800" b="1" dirty="0">
              <a:solidFill>
                <a:srgbClr val="002060"/>
              </a:solidFill>
              <a:latin typeface="Times New Roman" pitchFamily="18" charset="0"/>
              <a:cs typeface="Times New Roman" pitchFamily="18" charset="0"/>
            </a:endParaRPr>
          </a:p>
        </p:txBody>
      </p:sp>
      <p:grpSp>
        <p:nvGrpSpPr>
          <p:cNvPr id="152" name="Group 151"/>
          <p:cNvGrpSpPr/>
          <p:nvPr/>
        </p:nvGrpSpPr>
        <p:grpSpPr>
          <a:xfrm>
            <a:off x="3308556" y="931543"/>
            <a:ext cx="8278019" cy="5501540"/>
            <a:chOff x="2863241" y="931543"/>
            <a:chExt cx="8278019" cy="5501540"/>
          </a:xfrm>
        </p:grpSpPr>
        <p:grpSp>
          <p:nvGrpSpPr>
            <p:cNvPr id="145" name="Group 144"/>
            <p:cNvGrpSpPr/>
            <p:nvPr/>
          </p:nvGrpSpPr>
          <p:grpSpPr>
            <a:xfrm>
              <a:off x="2863241" y="931543"/>
              <a:ext cx="8278019" cy="5501540"/>
              <a:chOff x="2202815" y="931543"/>
              <a:chExt cx="8278019" cy="5501540"/>
            </a:xfrm>
          </p:grpSpPr>
          <p:sp>
            <p:nvSpPr>
              <p:cNvPr id="68" name="Text Box 1"/>
              <p:cNvSpPr txBox="1"/>
              <p:nvPr/>
            </p:nvSpPr>
            <p:spPr>
              <a:xfrm>
                <a:off x="2202815" y="1082039"/>
                <a:ext cx="1226185" cy="492761"/>
              </a:xfrm>
              <a:prstGeom prst="rect">
                <a:avLst/>
              </a:prstGeom>
              <a:solidFill>
                <a:schemeClr val="accent2">
                  <a:lumMod val="20000"/>
                  <a:lumOff val="80000"/>
                </a:schemeClr>
              </a:solidFill>
              <a:ln w="6350">
                <a:solidFill>
                  <a:prstClr val="black"/>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lnSpc>
                    <a:spcPct val="115000"/>
                  </a:lnSpc>
                  <a:spcBef>
                    <a:spcPts val="0"/>
                  </a:spcBef>
                  <a:spcAft>
                    <a:spcPts val="1000"/>
                  </a:spcAft>
                </a:pPr>
                <a:r>
                  <a:rPr lang="en-US" sz="1200" b="1" dirty="0" smtClean="0">
                    <a:solidFill>
                      <a:srgbClr val="002060"/>
                    </a:solidFill>
                    <a:effectLst/>
                    <a:ea typeface="Calibri"/>
                    <a:cs typeface="Times New Roman"/>
                  </a:rPr>
                  <a:t>University Curriculum</a:t>
                </a:r>
                <a:endParaRPr lang="en-US" sz="1100" dirty="0">
                  <a:solidFill>
                    <a:srgbClr val="002060"/>
                  </a:solidFill>
                  <a:effectLst/>
                  <a:ea typeface="Calibri"/>
                  <a:cs typeface="Times New Roman"/>
                </a:endParaRPr>
              </a:p>
            </p:txBody>
          </p:sp>
          <p:sp>
            <p:nvSpPr>
              <p:cNvPr id="69" name="Text Box 2"/>
              <p:cNvSpPr txBox="1"/>
              <p:nvPr/>
            </p:nvSpPr>
            <p:spPr>
              <a:xfrm>
                <a:off x="3864755" y="1082038"/>
                <a:ext cx="1537970" cy="492761"/>
              </a:xfrm>
              <a:prstGeom prst="rect">
                <a:avLst/>
              </a:prstGeom>
              <a:solidFill>
                <a:schemeClr val="accent4">
                  <a:lumMod val="20000"/>
                  <a:lumOff val="80000"/>
                </a:schemeClr>
              </a:solidFill>
              <a:ln w="6350">
                <a:solidFill>
                  <a:prstClr val="black"/>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lnSpc>
                    <a:spcPct val="115000"/>
                  </a:lnSpc>
                  <a:spcBef>
                    <a:spcPts val="0"/>
                  </a:spcBef>
                  <a:spcAft>
                    <a:spcPts val="1000"/>
                  </a:spcAft>
                </a:pPr>
                <a:r>
                  <a:rPr lang="en-US" sz="1100" b="1" dirty="0" smtClean="0">
                    <a:solidFill>
                      <a:srgbClr val="7030A0"/>
                    </a:solidFill>
                    <a:effectLst/>
                    <a:ea typeface="Calibri"/>
                    <a:cs typeface="Times New Roman"/>
                  </a:rPr>
                  <a:t>Course Assigned To Course Teacher</a:t>
                </a:r>
                <a:endParaRPr lang="en-US" sz="1100" dirty="0">
                  <a:solidFill>
                    <a:srgbClr val="7030A0"/>
                  </a:solidFill>
                  <a:effectLst/>
                  <a:ea typeface="Calibri"/>
                  <a:cs typeface="Times New Roman"/>
                </a:endParaRPr>
              </a:p>
            </p:txBody>
          </p:sp>
          <p:sp>
            <p:nvSpPr>
              <p:cNvPr id="70" name="Text Box 3"/>
              <p:cNvSpPr txBox="1"/>
              <p:nvPr/>
            </p:nvSpPr>
            <p:spPr>
              <a:xfrm>
                <a:off x="5778911" y="1082039"/>
                <a:ext cx="1167085" cy="498052"/>
              </a:xfrm>
              <a:prstGeom prst="rect">
                <a:avLst/>
              </a:prstGeom>
              <a:solidFill>
                <a:schemeClr val="accent1">
                  <a:lumMod val="20000"/>
                  <a:lumOff val="80000"/>
                </a:schemeClr>
              </a:solidFill>
              <a:ln w="6350">
                <a:solidFill>
                  <a:prstClr val="black"/>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lnSpc>
                    <a:spcPct val="115000"/>
                  </a:lnSpc>
                  <a:spcBef>
                    <a:spcPts val="0"/>
                  </a:spcBef>
                  <a:spcAft>
                    <a:spcPts val="1000"/>
                  </a:spcAft>
                </a:pPr>
                <a:r>
                  <a:rPr lang="en-US" sz="1100" b="1" dirty="0" smtClean="0">
                    <a:solidFill>
                      <a:schemeClr val="accent1">
                        <a:lumMod val="50000"/>
                      </a:schemeClr>
                    </a:solidFill>
                    <a:effectLst/>
                    <a:ea typeface="Calibri"/>
                    <a:cs typeface="Times New Roman"/>
                  </a:rPr>
                  <a:t>Course Outcomes</a:t>
                </a:r>
                <a:endParaRPr lang="en-US" sz="1100" dirty="0">
                  <a:solidFill>
                    <a:schemeClr val="accent1">
                      <a:lumMod val="50000"/>
                    </a:schemeClr>
                  </a:solidFill>
                  <a:effectLst/>
                  <a:ea typeface="Calibri"/>
                  <a:cs typeface="Times New Roman"/>
                </a:endParaRPr>
              </a:p>
            </p:txBody>
          </p:sp>
          <p:sp>
            <p:nvSpPr>
              <p:cNvPr id="3" name="Oval 2"/>
              <p:cNvSpPr/>
              <p:nvPr/>
            </p:nvSpPr>
            <p:spPr>
              <a:xfrm>
                <a:off x="8270820" y="931543"/>
                <a:ext cx="1007533" cy="741682"/>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IN" sz="1200" b="1" dirty="0" smtClean="0"/>
                  <a:t>Concept Map</a:t>
                </a:r>
                <a:endParaRPr lang="en-IN" sz="1200" b="1" dirty="0"/>
              </a:p>
            </p:txBody>
          </p:sp>
          <p:sp>
            <p:nvSpPr>
              <p:cNvPr id="71" name="Text Box 4"/>
              <p:cNvSpPr txBox="1"/>
              <p:nvPr/>
            </p:nvSpPr>
            <p:spPr>
              <a:xfrm>
                <a:off x="5549854" y="1866897"/>
                <a:ext cx="1601683" cy="651935"/>
              </a:xfrm>
              <a:prstGeom prst="rect">
                <a:avLst/>
              </a:prstGeom>
              <a:solidFill>
                <a:schemeClr val="accent6">
                  <a:lumMod val="20000"/>
                  <a:lumOff val="80000"/>
                </a:schemeClr>
              </a:solidFill>
              <a:ln w="6350">
                <a:solidFill>
                  <a:prstClr val="black"/>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lnSpc>
                    <a:spcPct val="115000"/>
                  </a:lnSpc>
                  <a:spcBef>
                    <a:spcPts val="0"/>
                  </a:spcBef>
                  <a:spcAft>
                    <a:spcPts val="0"/>
                  </a:spcAft>
                </a:pPr>
                <a:r>
                  <a:rPr lang="en-US" sz="1100" b="1" dirty="0" smtClean="0">
                    <a:solidFill>
                      <a:schemeClr val="accent6">
                        <a:lumMod val="50000"/>
                      </a:schemeClr>
                    </a:solidFill>
                    <a:effectLst/>
                    <a:ea typeface="Calibri"/>
                    <a:cs typeface="Times New Roman"/>
                  </a:rPr>
                  <a:t>Preparing Test Schedule As Per The Academic Calendar</a:t>
                </a:r>
                <a:endParaRPr lang="en-US" sz="1100" dirty="0">
                  <a:solidFill>
                    <a:schemeClr val="accent6">
                      <a:lumMod val="50000"/>
                    </a:schemeClr>
                  </a:solidFill>
                  <a:effectLst/>
                  <a:ea typeface="Calibri"/>
                  <a:cs typeface="Times New Roman"/>
                </a:endParaRPr>
              </a:p>
            </p:txBody>
          </p:sp>
          <p:sp>
            <p:nvSpPr>
              <p:cNvPr id="74" name="Text Box 19"/>
              <p:cNvSpPr txBox="1"/>
              <p:nvPr/>
            </p:nvSpPr>
            <p:spPr>
              <a:xfrm>
                <a:off x="2950599" y="2731442"/>
                <a:ext cx="1392555" cy="541020"/>
              </a:xfrm>
              <a:prstGeom prst="rect">
                <a:avLst/>
              </a:prstGeom>
              <a:solidFill>
                <a:schemeClr val="accent4">
                  <a:lumMod val="20000"/>
                  <a:lumOff val="80000"/>
                </a:schemeClr>
              </a:solidFill>
              <a:ln w="6350">
                <a:solidFill>
                  <a:prstClr val="black"/>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lnSpc>
                    <a:spcPct val="115000"/>
                  </a:lnSpc>
                  <a:spcBef>
                    <a:spcPts val="0"/>
                  </a:spcBef>
                  <a:spcAft>
                    <a:spcPts val="1000"/>
                  </a:spcAft>
                </a:pPr>
                <a:r>
                  <a:rPr lang="en-US" sz="1100" b="1" dirty="0" smtClean="0">
                    <a:solidFill>
                      <a:srgbClr val="002060"/>
                    </a:solidFill>
                    <a:effectLst/>
                    <a:ea typeface="Calibri"/>
                    <a:cs typeface="Times New Roman"/>
                  </a:rPr>
                  <a:t>Blooms Taxonomy Levels</a:t>
                </a:r>
                <a:endParaRPr lang="en-US" sz="1100" dirty="0">
                  <a:solidFill>
                    <a:srgbClr val="002060"/>
                  </a:solidFill>
                  <a:effectLst/>
                  <a:ea typeface="Calibri"/>
                  <a:cs typeface="Times New Roman"/>
                </a:endParaRPr>
              </a:p>
            </p:txBody>
          </p:sp>
          <p:sp>
            <p:nvSpPr>
              <p:cNvPr id="75" name="Text Box 20"/>
              <p:cNvSpPr txBox="1"/>
              <p:nvPr/>
            </p:nvSpPr>
            <p:spPr>
              <a:xfrm>
                <a:off x="2950599" y="3274153"/>
                <a:ext cx="1392555" cy="478155"/>
              </a:xfrm>
              <a:prstGeom prst="rect">
                <a:avLst/>
              </a:prstGeom>
              <a:solidFill>
                <a:schemeClr val="accent5">
                  <a:lumMod val="20000"/>
                  <a:lumOff val="80000"/>
                </a:schemeClr>
              </a:solidFill>
              <a:ln w="6350">
                <a:solidFill>
                  <a:prstClr val="black"/>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lnSpc>
                    <a:spcPct val="115000"/>
                  </a:lnSpc>
                  <a:spcBef>
                    <a:spcPts val="0"/>
                  </a:spcBef>
                  <a:spcAft>
                    <a:spcPts val="1000"/>
                  </a:spcAft>
                </a:pPr>
                <a:r>
                  <a:rPr lang="en-US" sz="1100" b="1" dirty="0" smtClean="0">
                    <a:solidFill>
                      <a:srgbClr val="002060"/>
                    </a:solidFill>
                    <a:effectLst/>
                    <a:ea typeface="Calibri"/>
                    <a:cs typeface="Times New Roman"/>
                  </a:rPr>
                  <a:t>Mapping With Relevant COs</a:t>
                </a:r>
                <a:endParaRPr lang="en-US" sz="1100" dirty="0">
                  <a:solidFill>
                    <a:srgbClr val="002060"/>
                  </a:solidFill>
                  <a:effectLst/>
                  <a:ea typeface="Calibri"/>
                  <a:cs typeface="Times New Roman"/>
                </a:endParaRPr>
              </a:p>
            </p:txBody>
          </p:sp>
          <p:sp>
            <p:nvSpPr>
              <p:cNvPr id="76" name="Text Box 15"/>
              <p:cNvSpPr txBox="1"/>
              <p:nvPr/>
            </p:nvSpPr>
            <p:spPr>
              <a:xfrm>
                <a:off x="8128000" y="2614509"/>
                <a:ext cx="1786255" cy="382270"/>
              </a:xfrm>
              <a:prstGeom prst="rect">
                <a:avLst/>
              </a:prstGeom>
              <a:solidFill>
                <a:schemeClr val="accent4">
                  <a:lumMod val="20000"/>
                  <a:lumOff val="80000"/>
                </a:schemeClr>
              </a:solidFill>
              <a:ln w="6350">
                <a:solidFill>
                  <a:prstClr val="black"/>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lnSpc>
                    <a:spcPct val="115000"/>
                  </a:lnSpc>
                  <a:spcBef>
                    <a:spcPts val="0"/>
                  </a:spcBef>
                  <a:spcAft>
                    <a:spcPts val="1000"/>
                  </a:spcAft>
                </a:pPr>
                <a:r>
                  <a:rPr lang="en-US" sz="1100" b="1" dirty="0" smtClean="0">
                    <a:solidFill>
                      <a:srgbClr val="002060"/>
                    </a:solidFill>
                    <a:effectLst/>
                    <a:ea typeface="Calibri"/>
                    <a:cs typeface="Times New Roman"/>
                  </a:rPr>
                  <a:t>Syllabus Coverage</a:t>
                </a:r>
                <a:endParaRPr lang="en-US" sz="1100" dirty="0">
                  <a:solidFill>
                    <a:srgbClr val="002060"/>
                  </a:solidFill>
                  <a:effectLst/>
                  <a:ea typeface="Calibri"/>
                  <a:cs typeface="Times New Roman"/>
                </a:endParaRPr>
              </a:p>
            </p:txBody>
          </p:sp>
          <p:sp>
            <p:nvSpPr>
              <p:cNvPr id="77" name="Text Box 17"/>
              <p:cNvSpPr txBox="1"/>
              <p:nvPr/>
            </p:nvSpPr>
            <p:spPr>
              <a:xfrm>
                <a:off x="8127999" y="2990850"/>
                <a:ext cx="1786255" cy="552450"/>
              </a:xfrm>
              <a:prstGeom prst="rect">
                <a:avLst/>
              </a:prstGeom>
              <a:solidFill>
                <a:schemeClr val="accent5">
                  <a:lumMod val="20000"/>
                  <a:lumOff val="80000"/>
                </a:schemeClr>
              </a:solidFill>
              <a:ln w="6350">
                <a:solidFill>
                  <a:prstClr val="black"/>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lnSpc>
                    <a:spcPct val="115000"/>
                  </a:lnSpc>
                  <a:spcBef>
                    <a:spcPts val="0"/>
                  </a:spcBef>
                  <a:spcAft>
                    <a:spcPts val="1000"/>
                  </a:spcAft>
                </a:pPr>
                <a:r>
                  <a:rPr lang="en-US" sz="1100" b="1" dirty="0" smtClean="0">
                    <a:solidFill>
                      <a:schemeClr val="accent1">
                        <a:lumMod val="50000"/>
                      </a:schemeClr>
                    </a:solidFill>
                    <a:effectLst/>
                    <a:ea typeface="Calibri"/>
                    <a:cs typeface="Times New Roman"/>
                  </a:rPr>
                  <a:t>Equal Marks Distribution To COs</a:t>
                </a:r>
                <a:endParaRPr lang="en-US" sz="1100" dirty="0">
                  <a:solidFill>
                    <a:schemeClr val="accent1">
                      <a:lumMod val="50000"/>
                    </a:schemeClr>
                  </a:solidFill>
                  <a:effectLst/>
                  <a:ea typeface="Calibri"/>
                  <a:cs typeface="Times New Roman"/>
                </a:endParaRPr>
              </a:p>
            </p:txBody>
          </p:sp>
          <p:sp>
            <p:nvSpPr>
              <p:cNvPr id="78" name="Text Box 18"/>
              <p:cNvSpPr txBox="1"/>
              <p:nvPr/>
            </p:nvSpPr>
            <p:spPr>
              <a:xfrm>
                <a:off x="8128000" y="3540922"/>
                <a:ext cx="1786255" cy="450322"/>
              </a:xfrm>
              <a:prstGeom prst="rect">
                <a:avLst/>
              </a:prstGeom>
              <a:solidFill>
                <a:schemeClr val="accent6">
                  <a:lumMod val="20000"/>
                  <a:lumOff val="80000"/>
                </a:schemeClr>
              </a:solidFill>
              <a:ln w="6350">
                <a:solidFill>
                  <a:prstClr val="black"/>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lnSpc>
                    <a:spcPct val="115000"/>
                  </a:lnSpc>
                  <a:spcBef>
                    <a:spcPts val="0"/>
                  </a:spcBef>
                  <a:spcAft>
                    <a:spcPts val="1000"/>
                  </a:spcAft>
                </a:pPr>
                <a:r>
                  <a:rPr lang="en-US" sz="1100" b="1" dirty="0" smtClean="0">
                    <a:solidFill>
                      <a:srgbClr val="002060"/>
                    </a:solidFill>
                    <a:effectLst/>
                    <a:ea typeface="Calibri"/>
                    <a:cs typeface="Times New Roman"/>
                  </a:rPr>
                  <a:t>Complexity Of The Question paper</a:t>
                </a:r>
                <a:endParaRPr lang="en-US" sz="1100" dirty="0">
                  <a:solidFill>
                    <a:srgbClr val="002060"/>
                  </a:solidFill>
                  <a:effectLst/>
                  <a:ea typeface="Calibri"/>
                  <a:cs typeface="Times New Roman"/>
                </a:endParaRPr>
              </a:p>
            </p:txBody>
          </p:sp>
          <p:sp>
            <p:nvSpPr>
              <p:cNvPr id="82" name="Text Box 11"/>
              <p:cNvSpPr txBox="1"/>
              <p:nvPr/>
            </p:nvSpPr>
            <p:spPr>
              <a:xfrm>
                <a:off x="5663956" y="6076955"/>
                <a:ext cx="1498600" cy="276225"/>
              </a:xfrm>
              <a:prstGeom prst="rect">
                <a:avLst/>
              </a:prstGeom>
              <a:solidFill>
                <a:schemeClr val="accent2">
                  <a:lumMod val="20000"/>
                  <a:lumOff val="80000"/>
                </a:schemeClr>
              </a:solidFill>
              <a:ln w="6350">
                <a:solidFill>
                  <a:prstClr val="black"/>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lnSpc>
                    <a:spcPct val="115000"/>
                  </a:lnSpc>
                  <a:spcBef>
                    <a:spcPts val="0"/>
                  </a:spcBef>
                  <a:spcAft>
                    <a:spcPts val="1000"/>
                  </a:spcAft>
                </a:pPr>
                <a:r>
                  <a:rPr lang="en-US" sz="1100" b="1" dirty="0" smtClean="0">
                    <a:solidFill>
                      <a:srgbClr val="002060"/>
                    </a:solidFill>
                    <a:effectLst/>
                    <a:ea typeface="Calibri"/>
                    <a:cs typeface="Times New Roman"/>
                  </a:rPr>
                  <a:t>Conduction of Test</a:t>
                </a:r>
                <a:endParaRPr lang="en-US" sz="1100" dirty="0">
                  <a:solidFill>
                    <a:srgbClr val="002060"/>
                  </a:solidFill>
                  <a:effectLst/>
                  <a:ea typeface="Calibri"/>
                  <a:cs typeface="Times New Roman"/>
                </a:endParaRPr>
              </a:p>
            </p:txBody>
          </p:sp>
          <p:sp>
            <p:nvSpPr>
              <p:cNvPr id="85" name="Text Box 14"/>
              <p:cNvSpPr txBox="1"/>
              <p:nvPr/>
            </p:nvSpPr>
            <p:spPr>
              <a:xfrm>
                <a:off x="8913759" y="5704950"/>
                <a:ext cx="1567075" cy="728133"/>
              </a:xfrm>
              <a:prstGeom prst="rect">
                <a:avLst/>
              </a:prstGeom>
              <a:solidFill>
                <a:schemeClr val="accent6">
                  <a:lumMod val="20000"/>
                  <a:lumOff val="80000"/>
                </a:schemeClr>
              </a:solidFill>
              <a:ln w="6350">
                <a:solidFill>
                  <a:prstClr val="black"/>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lnSpc>
                    <a:spcPct val="115000"/>
                  </a:lnSpc>
                  <a:spcBef>
                    <a:spcPts val="0"/>
                  </a:spcBef>
                  <a:spcAft>
                    <a:spcPts val="1000"/>
                  </a:spcAft>
                </a:pPr>
                <a:r>
                  <a:rPr lang="en-US" sz="1100" b="1" dirty="0" smtClean="0">
                    <a:solidFill>
                      <a:schemeClr val="tx1">
                        <a:lumMod val="95000"/>
                        <a:lumOff val="5000"/>
                      </a:schemeClr>
                    </a:solidFill>
                    <a:effectLst/>
                    <a:ea typeface="Calibri"/>
                    <a:cs typeface="Times New Roman"/>
                  </a:rPr>
                  <a:t>Marks Sheet Submission To Test Co-ordinators</a:t>
                </a:r>
                <a:endParaRPr lang="en-US" sz="1100" dirty="0">
                  <a:solidFill>
                    <a:schemeClr val="tx1">
                      <a:lumMod val="95000"/>
                      <a:lumOff val="5000"/>
                    </a:schemeClr>
                  </a:solidFill>
                  <a:effectLst/>
                  <a:ea typeface="Calibri"/>
                  <a:cs typeface="Times New Roman"/>
                </a:endParaRPr>
              </a:p>
            </p:txBody>
          </p:sp>
          <p:cxnSp>
            <p:nvCxnSpPr>
              <p:cNvPr id="86" name="Straight Arrow Connector 85"/>
              <p:cNvCxnSpPr>
                <a:stCxn id="68" idx="3"/>
                <a:endCxn id="69" idx="1"/>
              </p:cNvCxnSpPr>
              <p:nvPr/>
            </p:nvCxnSpPr>
            <p:spPr>
              <a:xfrm flipV="1">
                <a:off x="3429000" y="1328419"/>
                <a:ext cx="435755" cy="1"/>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cxnSp>
            <p:nvCxnSpPr>
              <p:cNvPr id="88" name="Straight Arrow Connector 87"/>
              <p:cNvCxnSpPr>
                <a:stCxn id="69" idx="3"/>
                <a:endCxn id="70" idx="1"/>
              </p:cNvCxnSpPr>
              <p:nvPr/>
            </p:nvCxnSpPr>
            <p:spPr>
              <a:xfrm>
                <a:off x="5402725" y="1328419"/>
                <a:ext cx="376186" cy="2646"/>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cxnSp>
            <p:nvCxnSpPr>
              <p:cNvPr id="90" name="Straight Arrow Connector 89"/>
              <p:cNvCxnSpPr>
                <a:stCxn id="3" idx="2"/>
              </p:cNvCxnSpPr>
              <p:nvPr/>
            </p:nvCxnSpPr>
            <p:spPr>
              <a:xfrm flipH="1">
                <a:off x="6950889" y="1302384"/>
                <a:ext cx="1319931" cy="0"/>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cxnSp>
            <p:nvCxnSpPr>
              <p:cNvPr id="92" name="Straight Arrow Connector 91"/>
              <p:cNvCxnSpPr/>
              <p:nvPr/>
            </p:nvCxnSpPr>
            <p:spPr>
              <a:xfrm>
                <a:off x="6380083" y="1580091"/>
                <a:ext cx="0" cy="275164"/>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cxnSp>
            <p:nvCxnSpPr>
              <p:cNvPr id="94" name="Straight Arrow Connector 93"/>
              <p:cNvCxnSpPr/>
              <p:nvPr/>
            </p:nvCxnSpPr>
            <p:spPr>
              <a:xfrm>
                <a:off x="6380780" y="2518834"/>
                <a:ext cx="0" cy="275164"/>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cxnSp>
            <p:nvCxnSpPr>
              <p:cNvPr id="95" name="Straight Arrow Connector 94"/>
              <p:cNvCxnSpPr/>
              <p:nvPr/>
            </p:nvCxnSpPr>
            <p:spPr>
              <a:xfrm>
                <a:off x="6379388" y="3178809"/>
                <a:ext cx="0" cy="275164"/>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sp>
            <p:nvSpPr>
              <p:cNvPr id="96" name="Text Box 6"/>
              <p:cNvSpPr txBox="1"/>
              <p:nvPr/>
            </p:nvSpPr>
            <p:spPr>
              <a:xfrm>
                <a:off x="5418175" y="2793998"/>
                <a:ext cx="1871625" cy="448735"/>
              </a:xfrm>
              <a:prstGeom prst="rect">
                <a:avLst/>
              </a:prstGeom>
              <a:solidFill>
                <a:schemeClr val="accent5">
                  <a:lumMod val="20000"/>
                  <a:lumOff val="80000"/>
                </a:schemeClr>
              </a:solidFill>
              <a:ln w="6350">
                <a:solidFill>
                  <a:prstClr val="black"/>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lnSpc>
                    <a:spcPct val="115000"/>
                  </a:lnSpc>
                  <a:spcBef>
                    <a:spcPts val="0"/>
                  </a:spcBef>
                  <a:spcAft>
                    <a:spcPts val="1000"/>
                  </a:spcAft>
                </a:pPr>
                <a:r>
                  <a:rPr lang="en-US" sz="1100" b="1" dirty="0" smtClean="0">
                    <a:solidFill>
                      <a:schemeClr val="accent2">
                        <a:lumMod val="50000"/>
                      </a:schemeClr>
                    </a:solidFill>
                    <a:effectLst/>
                    <a:ea typeface="Calibri"/>
                    <a:cs typeface="Times New Roman"/>
                  </a:rPr>
                  <a:t>Question Paper Setting With Scheme Of Evaluation</a:t>
                </a:r>
                <a:endParaRPr lang="en-US" sz="1100" dirty="0">
                  <a:solidFill>
                    <a:schemeClr val="accent2">
                      <a:lumMod val="50000"/>
                    </a:schemeClr>
                  </a:solidFill>
                  <a:effectLst/>
                  <a:ea typeface="Calibri"/>
                  <a:cs typeface="Times New Roman"/>
                </a:endParaRPr>
              </a:p>
            </p:txBody>
          </p:sp>
          <p:cxnSp>
            <p:nvCxnSpPr>
              <p:cNvPr id="97" name="Straight Arrow Connector 96"/>
              <p:cNvCxnSpPr/>
              <p:nvPr/>
            </p:nvCxnSpPr>
            <p:spPr>
              <a:xfrm>
                <a:off x="6379388" y="3848103"/>
                <a:ext cx="0" cy="275164"/>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sp>
            <p:nvSpPr>
              <p:cNvPr id="98" name="Text Box 7"/>
              <p:cNvSpPr txBox="1"/>
              <p:nvPr/>
            </p:nvSpPr>
            <p:spPr>
              <a:xfrm>
                <a:off x="5259661" y="3429000"/>
                <a:ext cx="2182071" cy="499533"/>
              </a:xfrm>
              <a:prstGeom prst="rect">
                <a:avLst/>
              </a:prstGeom>
              <a:solidFill>
                <a:schemeClr val="accent4">
                  <a:lumMod val="20000"/>
                  <a:lumOff val="80000"/>
                </a:schemeClr>
              </a:solidFill>
              <a:ln w="6350">
                <a:solidFill>
                  <a:prstClr val="black"/>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lnSpc>
                    <a:spcPct val="115000"/>
                  </a:lnSpc>
                  <a:spcBef>
                    <a:spcPts val="0"/>
                  </a:spcBef>
                  <a:spcAft>
                    <a:spcPts val="1000"/>
                  </a:spcAft>
                </a:pPr>
                <a:r>
                  <a:rPr lang="en-US" sz="1100" b="1" dirty="0" smtClean="0">
                    <a:solidFill>
                      <a:srgbClr val="FF0000"/>
                    </a:solidFill>
                    <a:effectLst/>
                    <a:ea typeface="Calibri"/>
                    <a:cs typeface="Times New Roman"/>
                  </a:rPr>
                  <a:t>Question Paper Review by Module Coordinator</a:t>
                </a:r>
                <a:endParaRPr lang="en-US" sz="1100" dirty="0">
                  <a:solidFill>
                    <a:srgbClr val="FF0000"/>
                  </a:solidFill>
                  <a:effectLst/>
                  <a:ea typeface="Calibri"/>
                  <a:cs typeface="Times New Roman"/>
                </a:endParaRPr>
              </a:p>
            </p:txBody>
          </p:sp>
          <p:cxnSp>
            <p:nvCxnSpPr>
              <p:cNvPr id="99" name="Straight Arrow Connector 98"/>
              <p:cNvCxnSpPr/>
              <p:nvPr/>
            </p:nvCxnSpPr>
            <p:spPr>
              <a:xfrm>
                <a:off x="6374910" y="4922047"/>
                <a:ext cx="0" cy="275164"/>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sp>
            <p:nvSpPr>
              <p:cNvPr id="101" name="Diamond 100"/>
              <p:cNvSpPr/>
              <p:nvPr/>
            </p:nvSpPr>
            <p:spPr>
              <a:xfrm>
                <a:off x="5300327" y="4123267"/>
                <a:ext cx="2160905" cy="914400"/>
              </a:xfrm>
              <a:prstGeom prst="diamond">
                <a:avLst/>
              </a:prstGeom>
              <a:solidFill>
                <a:schemeClr val="tx2">
                  <a:lumMod val="20000"/>
                  <a:lumOff val="80000"/>
                </a:schemeClr>
              </a:solidFill>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102" name="Text Box 9"/>
              <p:cNvSpPr txBox="1"/>
              <p:nvPr/>
            </p:nvSpPr>
            <p:spPr>
              <a:xfrm>
                <a:off x="5765556" y="4432619"/>
                <a:ext cx="1295400" cy="291782"/>
              </a:xfrm>
              <a:prstGeom prst="rect">
                <a:avLst/>
              </a:prstGeom>
              <a:solidFill>
                <a:schemeClr val="tx2">
                  <a:lumMod val="20000"/>
                  <a:lumOff val="80000"/>
                </a:schemeClr>
              </a:solidFill>
              <a:ln w="6350">
                <a:solidFill>
                  <a:schemeClr val="tx2">
                    <a:lumMod val="20000"/>
                    <a:lumOff val="80000"/>
                  </a:schemeClr>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lnSpc>
                    <a:spcPct val="115000"/>
                  </a:lnSpc>
                  <a:spcBef>
                    <a:spcPts val="0"/>
                  </a:spcBef>
                  <a:spcAft>
                    <a:spcPts val="1000"/>
                  </a:spcAft>
                </a:pPr>
                <a:r>
                  <a:rPr lang="en-US" sz="1100" b="1" dirty="0" smtClean="0">
                    <a:solidFill>
                      <a:srgbClr val="7030A0"/>
                    </a:solidFill>
                    <a:effectLst/>
                    <a:ea typeface="Calibri"/>
                    <a:cs typeface="Times New Roman"/>
                  </a:rPr>
                  <a:t>Approved By HOD</a:t>
                </a:r>
                <a:endParaRPr lang="en-US" sz="1100" dirty="0">
                  <a:solidFill>
                    <a:srgbClr val="7030A0"/>
                  </a:solidFill>
                  <a:effectLst/>
                  <a:ea typeface="Calibri"/>
                  <a:cs typeface="Times New Roman"/>
                </a:endParaRPr>
              </a:p>
            </p:txBody>
          </p:sp>
          <p:cxnSp>
            <p:nvCxnSpPr>
              <p:cNvPr id="103" name="Straight Arrow Connector 102"/>
              <p:cNvCxnSpPr/>
              <p:nvPr/>
            </p:nvCxnSpPr>
            <p:spPr>
              <a:xfrm>
                <a:off x="6391844" y="5801791"/>
                <a:ext cx="0" cy="275164"/>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sp>
            <p:nvSpPr>
              <p:cNvPr id="104" name="Text Box 10"/>
              <p:cNvSpPr txBox="1"/>
              <p:nvPr/>
            </p:nvSpPr>
            <p:spPr>
              <a:xfrm>
                <a:off x="5491536" y="5197211"/>
                <a:ext cx="1767416" cy="636322"/>
              </a:xfrm>
              <a:prstGeom prst="rect">
                <a:avLst/>
              </a:prstGeom>
              <a:solidFill>
                <a:schemeClr val="accent6">
                  <a:lumMod val="20000"/>
                  <a:lumOff val="80000"/>
                </a:schemeClr>
              </a:solidFill>
              <a:ln w="6350">
                <a:solidFill>
                  <a:prstClr val="black"/>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lnSpc>
                    <a:spcPct val="115000"/>
                  </a:lnSpc>
                  <a:spcBef>
                    <a:spcPts val="0"/>
                  </a:spcBef>
                  <a:spcAft>
                    <a:spcPts val="1000"/>
                  </a:spcAft>
                </a:pPr>
                <a:r>
                  <a:rPr lang="en-US" sz="1100" b="1" dirty="0" smtClean="0">
                    <a:solidFill>
                      <a:schemeClr val="bg2">
                        <a:lumMod val="10000"/>
                      </a:schemeClr>
                    </a:solidFill>
                    <a:effectLst/>
                    <a:ea typeface="Calibri"/>
                    <a:cs typeface="Times New Roman"/>
                  </a:rPr>
                  <a:t>Submit The Question Papers To Test Coordinators</a:t>
                </a:r>
                <a:endParaRPr lang="en-US" sz="1100" dirty="0">
                  <a:solidFill>
                    <a:schemeClr val="bg2">
                      <a:lumMod val="10000"/>
                    </a:schemeClr>
                  </a:solidFill>
                  <a:effectLst/>
                  <a:ea typeface="Calibri"/>
                  <a:cs typeface="Times New Roman"/>
                </a:endParaRPr>
              </a:p>
            </p:txBody>
          </p:sp>
          <p:cxnSp>
            <p:nvCxnSpPr>
              <p:cNvPr id="106" name="Straight Connector 105"/>
              <p:cNvCxnSpPr>
                <a:stCxn id="82" idx="3"/>
              </p:cNvCxnSpPr>
              <p:nvPr/>
            </p:nvCxnSpPr>
            <p:spPr>
              <a:xfrm flipV="1">
                <a:off x="7162556" y="6215067"/>
                <a:ext cx="863844" cy="1"/>
              </a:xfrm>
              <a:prstGeom prst="line">
                <a:avLst/>
              </a:prstGeom>
            </p:spPr>
            <p:style>
              <a:lnRef idx="3">
                <a:schemeClr val="accent2"/>
              </a:lnRef>
              <a:fillRef idx="0">
                <a:schemeClr val="accent2"/>
              </a:fillRef>
              <a:effectRef idx="2">
                <a:schemeClr val="accent2"/>
              </a:effectRef>
              <a:fontRef idx="minor">
                <a:schemeClr val="tx1"/>
              </a:fontRef>
            </p:style>
          </p:cxnSp>
          <p:cxnSp>
            <p:nvCxnSpPr>
              <p:cNvPr id="108" name="Straight Connector 107"/>
              <p:cNvCxnSpPr/>
              <p:nvPr/>
            </p:nvCxnSpPr>
            <p:spPr>
              <a:xfrm flipV="1">
                <a:off x="8026400" y="4123267"/>
                <a:ext cx="0" cy="2091801"/>
              </a:xfrm>
              <a:prstGeom prst="line">
                <a:avLst/>
              </a:prstGeom>
            </p:spPr>
            <p:style>
              <a:lnRef idx="3">
                <a:schemeClr val="accent2"/>
              </a:lnRef>
              <a:fillRef idx="0">
                <a:schemeClr val="accent2"/>
              </a:fillRef>
              <a:effectRef idx="2">
                <a:schemeClr val="accent2"/>
              </a:effectRef>
              <a:fontRef idx="minor">
                <a:schemeClr val="tx1"/>
              </a:fontRef>
            </p:style>
          </p:cxnSp>
          <p:cxnSp>
            <p:nvCxnSpPr>
              <p:cNvPr id="110" name="Straight Connector 109"/>
              <p:cNvCxnSpPr/>
              <p:nvPr/>
            </p:nvCxnSpPr>
            <p:spPr>
              <a:xfrm>
                <a:off x="8029890" y="4123267"/>
                <a:ext cx="1641791"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114" name="Straight Arrow Connector 113"/>
              <p:cNvCxnSpPr/>
              <p:nvPr/>
            </p:nvCxnSpPr>
            <p:spPr>
              <a:xfrm>
                <a:off x="9668191" y="4123267"/>
                <a:ext cx="1" cy="161715"/>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cxnSp>
            <p:nvCxnSpPr>
              <p:cNvPr id="116" name="Straight Arrow Connector 115"/>
              <p:cNvCxnSpPr/>
              <p:nvPr/>
            </p:nvCxnSpPr>
            <p:spPr>
              <a:xfrm>
                <a:off x="9668192" y="4724401"/>
                <a:ext cx="0" cy="166000"/>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cxnSp>
            <p:nvCxnSpPr>
              <p:cNvPr id="117" name="Straight Arrow Connector 116"/>
              <p:cNvCxnSpPr/>
              <p:nvPr/>
            </p:nvCxnSpPr>
            <p:spPr>
              <a:xfrm>
                <a:off x="9671681" y="5554823"/>
                <a:ext cx="0" cy="166000"/>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sp>
            <p:nvSpPr>
              <p:cNvPr id="118" name="Text Box 13"/>
              <p:cNvSpPr txBox="1"/>
              <p:nvPr/>
            </p:nvSpPr>
            <p:spPr>
              <a:xfrm>
                <a:off x="8884654" y="4890401"/>
                <a:ext cx="1567075" cy="681356"/>
              </a:xfrm>
              <a:prstGeom prst="rect">
                <a:avLst/>
              </a:prstGeom>
              <a:solidFill>
                <a:schemeClr val="accent3">
                  <a:lumMod val="20000"/>
                  <a:lumOff val="80000"/>
                </a:schemeClr>
              </a:solidFill>
              <a:ln w="6350">
                <a:solidFill>
                  <a:prstClr val="black"/>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lnSpc>
                    <a:spcPct val="115000"/>
                  </a:lnSpc>
                  <a:spcBef>
                    <a:spcPts val="0"/>
                  </a:spcBef>
                  <a:spcAft>
                    <a:spcPts val="1000"/>
                  </a:spcAft>
                </a:pPr>
                <a:r>
                  <a:rPr lang="en-US" sz="1100" b="1" dirty="0" smtClean="0">
                    <a:solidFill>
                      <a:schemeClr val="accent1">
                        <a:lumMod val="50000"/>
                      </a:schemeClr>
                    </a:solidFill>
                    <a:effectLst/>
                    <a:ea typeface="Calibri"/>
                    <a:cs typeface="Times New Roman"/>
                  </a:rPr>
                  <a:t>Blue Books/ Answer Scripts Shown to Students</a:t>
                </a:r>
                <a:endParaRPr lang="en-US" sz="1100" dirty="0">
                  <a:solidFill>
                    <a:schemeClr val="accent1">
                      <a:lumMod val="50000"/>
                    </a:schemeClr>
                  </a:solidFill>
                  <a:effectLst/>
                  <a:ea typeface="Calibri"/>
                  <a:cs typeface="Times New Roman"/>
                </a:endParaRPr>
              </a:p>
            </p:txBody>
          </p:sp>
          <p:sp>
            <p:nvSpPr>
              <p:cNvPr id="119" name="Text Box 12"/>
              <p:cNvSpPr txBox="1"/>
              <p:nvPr/>
            </p:nvSpPr>
            <p:spPr>
              <a:xfrm>
                <a:off x="8884654" y="4284982"/>
                <a:ext cx="1567075" cy="439419"/>
              </a:xfrm>
              <a:prstGeom prst="rect">
                <a:avLst/>
              </a:prstGeom>
              <a:solidFill>
                <a:schemeClr val="tx2">
                  <a:lumMod val="20000"/>
                  <a:lumOff val="80000"/>
                </a:schemeClr>
              </a:solidFill>
              <a:ln w="6350">
                <a:solidFill>
                  <a:prstClr val="black"/>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lnSpc>
                    <a:spcPct val="115000"/>
                  </a:lnSpc>
                  <a:spcBef>
                    <a:spcPts val="0"/>
                  </a:spcBef>
                  <a:spcAft>
                    <a:spcPts val="1000"/>
                  </a:spcAft>
                </a:pPr>
                <a:r>
                  <a:rPr lang="en-US" sz="1100" b="1" dirty="0" smtClean="0">
                    <a:solidFill>
                      <a:schemeClr val="bg2">
                        <a:lumMod val="10000"/>
                      </a:schemeClr>
                    </a:solidFill>
                    <a:effectLst/>
                    <a:ea typeface="Calibri"/>
                    <a:cs typeface="Times New Roman"/>
                  </a:rPr>
                  <a:t>Evaluation As Per The Scheme</a:t>
                </a:r>
                <a:endParaRPr lang="en-US" sz="1100" dirty="0">
                  <a:solidFill>
                    <a:schemeClr val="bg2">
                      <a:lumMod val="10000"/>
                    </a:schemeClr>
                  </a:solidFill>
                  <a:effectLst/>
                  <a:ea typeface="Calibri"/>
                  <a:cs typeface="Times New Roman"/>
                </a:endParaRPr>
              </a:p>
            </p:txBody>
          </p:sp>
          <p:cxnSp>
            <p:nvCxnSpPr>
              <p:cNvPr id="121" name="Straight Connector 120"/>
              <p:cNvCxnSpPr/>
              <p:nvPr/>
            </p:nvCxnSpPr>
            <p:spPr>
              <a:xfrm>
                <a:off x="4358449" y="3274153"/>
                <a:ext cx="516713"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124" name="Straight Connector 123"/>
              <p:cNvCxnSpPr/>
              <p:nvPr/>
            </p:nvCxnSpPr>
            <p:spPr>
              <a:xfrm>
                <a:off x="4875162" y="3041652"/>
                <a:ext cx="0" cy="775233"/>
              </a:xfrm>
              <a:prstGeom prst="line">
                <a:avLst/>
              </a:prstGeom>
            </p:spPr>
            <p:style>
              <a:lnRef idx="3">
                <a:schemeClr val="accent2"/>
              </a:lnRef>
              <a:fillRef idx="0">
                <a:schemeClr val="accent2"/>
              </a:fillRef>
              <a:effectRef idx="2">
                <a:schemeClr val="accent2"/>
              </a:effectRef>
              <a:fontRef idx="minor">
                <a:schemeClr val="tx1"/>
              </a:fontRef>
            </p:style>
          </p:cxnSp>
          <p:cxnSp>
            <p:nvCxnSpPr>
              <p:cNvPr id="127" name="Straight Arrow Connector 126"/>
              <p:cNvCxnSpPr/>
              <p:nvPr/>
            </p:nvCxnSpPr>
            <p:spPr>
              <a:xfrm>
                <a:off x="4875162" y="3047581"/>
                <a:ext cx="527563" cy="0"/>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cxnSp>
            <p:nvCxnSpPr>
              <p:cNvPr id="129" name="Straight Arrow Connector 128"/>
              <p:cNvCxnSpPr/>
              <p:nvPr/>
            </p:nvCxnSpPr>
            <p:spPr>
              <a:xfrm>
                <a:off x="4875162" y="3816885"/>
                <a:ext cx="384499" cy="0"/>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cxnSp>
            <p:nvCxnSpPr>
              <p:cNvPr id="131" name="Straight Connector 130"/>
              <p:cNvCxnSpPr>
                <a:stCxn id="77" idx="1"/>
              </p:cNvCxnSpPr>
              <p:nvPr/>
            </p:nvCxnSpPr>
            <p:spPr>
              <a:xfrm flipH="1" flipV="1">
                <a:off x="7806267" y="3265589"/>
                <a:ext cx="321732" cy="1486"/>
              </a:xfrm>
              <a:prstGeom prst="line">
                <a:avLst/>
              </a:prstGeom>
            </p:spPr>
            <p:style>
              <a:lnRef idx="3">
                <a:schemeClr val="accent2"/>
              </a:lnRef>
              <a:fillRef idx="0">
                <a:schemeClr val="accent2"/>
              </a:fillRef>
              <a:effectRef idx="2">
                <a:schemeClr val="accent2"/>
              </a:effectRef>
              <a:fontRef idx="minor">
                <a:schemeClr val="tx1"/>
              </a:fontRef>
            </p:style>
          </p:cxnSp>
          <p:cxnSp>
            <p:nvCxnSpPr>
              <p:cNvPr id="133" name="Straight Connector 132"/>
              <p:cNvCxnSpPr/>
              <p:nvPr/>
            </p:nvCxnSpPr>
            <p:spPr>
              <a:xfrm>
                <a:off x="7806267" y="3047581"/>
                <a:ext cx="0" cy="660401"/>
              </a:xfrm>
              <a:prstGeom prst="line">
                <a:avLst/>
              </a:prstGeom>
            </p:spPr>
            <p:style>
              <a:lnRef idx="3">
                <a:schemeClr val="accent2"/>
              </a:lnRef>
              <a:fillRef idx="0">
                <a:schemeClr val="accent2"/>
              </a:fillRef>
              <a:effectRef idx="2">
                <a:schemeClr val="accent2"/>
              </a:effectRef>
              <a:fontRef idx="minor">
                <a:schemeClr val="tx1"/>
              </a:fontRef>
            </p:style>
          </p:cxnSp>
          <p:cxnSp>
            <p:nvCxnSpPr>
              <p:cNvPr id="136" name="Straight Arrow Connector 135"/>
              <p:cNvCxnSpPr/>
              <p:nvPr/>
            </p:nvCxnSpPr>
            <p:spPr>
              <a:xfrm flipH="1">
                <a:off x="7289800" y="3047581"/>
                <a:ext cx="516467" cy="0"/>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cxnSp>
            <p:nvCxnSpPr>
              <p:cNvPr id="143" name="Straight Arrow Connector 142"/>
              <p:cNvCxnSpPr/>
              <p:nvPr/>
            </p:nvCxnSpPr>
            <p:spPr>
              <a:xfrm flipH="1">
                <a:off x="7421034" y="3712221"/>
                <a:ext cx="385233" cy="0"/>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grpSp>
        <p:cxnSp>
          <p:nvCxnSpPr>
            <p:cNvPr id="147" name="Straight Connector 146"/>
            <p:cNvCxnSpPr>
              <a:stCxn id="101" idx="1"/>
            </p:cNvCxnSpPr>
            <p:nvPr/>
          </p:nvCxnSpPr>
          <p:spPr>
            <a:xfrm flipH="1" flipV="1">
              <a:off x="5359400" y="4578510"/>
              <a:ext cx="601353" cy="1957"/>
            </a:xfrm>
            <a:prstGeom prst="line">
              <a:avLst/>
            </a:prstGeom>
          </p:spPr>
          <p:style>
            <a:lnRef idx="3">
              <a:schemeClr val="accent2"/>
            </a:lnRef>
            <a:fillRef idx="0">
              <a:schemeClr val="accent2"/>
            </a:fillRef>
            <a:effectRef idx="2">
              <a:schemeClr val="accent2"/>
            </a:effectRef>
            <a:fontRef idx="minor">
              <a:schemeClr val="tx1"/>
            </a:fontRef>
          </p:style>
        </p:cxnSp>
        <p:cxnSp>
          <p:nvCxnSpPr>
            <p:cNvPr id="149" name="Straight Arrow Connector 148"/>
            <p:cNvCxnSpPr/>
            <p:nvPr/>
          </p:nvCxnSpPr>
          <p:spPr>
            <a:xfrm flipV="1">
              <a:off x="5359400" y="3274154"/>
              <a:ext cx="0" cy="1306313"/>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sp>
          <p:nvSpPr>
            <p:cNvPr id="150" name="TextBox 149"/>
            <p:cNvSpPr txBox="1"/>
            <p:nvPr/>
          </p:nvSpPr>
          <p:spPr>
            <a:xfrm>
              <a:off x="5566939" y="4243403"/>
              <a:ext cx="399468" cy="307777"/>
            </a:xfrm>
            <a:prstGeom prst="rect">
              <a:avLst/>
            </a:prstGeom>
            <a:noFill/>
          </p:spPr>
          <p:txBody>
            <a:bodyPr wrap="none" rtlCol="0">
              <a:spAutoFit/>
            </a:bodyPr>
            <a:lstStyle/>
            <a:p>
              <a:r>
                <a:rPr lang="en-IN" sz="1400" b="1" dirty="0" smtClean="0"/>
                <a:t>No</a:t>
              </a:r>
              <a:endParaRPr lang="en-IN" sz="1400" b="1" dirty="0"/>
            </a:p>
          </p:txBody>
        </p:sp>
        <p:sp>
          <p:nvSpPr>
            <p:cNvPr id="151" name="TextBox 150"/>
            <p:cNvSpPr txBox="1"/>
            <p:nvPr/>
          </p:nvSpPr>
          <p:spPr>
            <a:xfrm>
              <a:off x="7197645" y="4923302"/>
              <a:ext cx="425181" cy="307777"/>
            </a:xfrm>
            <a:prstGeom prst="rect">
              <a:avLst/>
            </a:prstGeom>
            <a:noFill/>
          </p:spPr>
          <p:txBody>
            <a:bodyPr wrap="none" rtlCol="0">
              <a:spAutoFit/>
            </a:bodyPr>
            <a:lstStyle/>
            <a:p>
              <a:r>
                <a:rPr lang="en-IN" sz="1400" b="1" dirty="0" smtClean="0"/>
                <a:t>Yes</a:t>
              </a:r>
              <a:endParaRPr lang="en-IN" sz="1400" b="1" dirty="0"/>
            </a:p>
          </p:txBody>
        </p:sp>
      </p:grpSp>
      <p:sp>
        <p:nvSpPr>
          <p:cNvPr id="153" name="TextBox 152"/>
          <p:cNvSpPr txBox="1"/>
          <p:nvPr/>
        </p:nvSpPr>
        <p:spPr>
          <a:xfrm>
            <a:off x="1791222" y="5155460"/>
            <a:ext cx="4119199" cy="646331"/>
          </a:xfrm>
          <a:prstGeom prst="rect">
            <a:avLst/>
          </a:prstGeom>
          <a:solidFill>
            <a:schemeClr val="accent1">
              <a:lumMod val="20000"/>
              <a:lumOff val="80000"/>
            </a:schemeClr>
          </a:solidFill>
          <a:ln>
            <a:solidFill>
              <a:schemeClr val="accent4">
                <a:lumMod val="50000"/>
              </a:schemeClr>
            </a:solidFill>
          </a:ln>
          <a:effectLst>
            <a:glow rad="101600">
              <a:schemeClr val="accent2">
                <a:satMod val="175000"/>
                <a:alpha val="40000"/>
              </a:schemeClr>
            </a:glow>
          </a:effectLst>
        </p:spPr>
        <p:txBody>
          <a:bodyPr wrap="square" rtlCol="0">
            <a:spAutoFit/>
          </a:bodyPr>
          <a:lstStyle/>
          <a:p>
            <a:pPr algn="ctr"/>
            <a:r>
              <a:rPr lang="en-IN" b="1" dirty="0" smtClean="0">
                <a:solidFill>
                  <a:srgbClr val="002060"/>
                </a:solidFill>
              </a:rPr>
              <a:t>Process of conduction and Evaluation of Test Papers</a:t>
            </a:r>
            <a:endParaRPr lang="en-IN" b="1" dirty="0">
              <a:solidFill>
                <a:srgbClr val="002060"/>
              </a:solidFill>
            </a:endParaRPr>
          </a:p>
        </p:txBody>
      </p:sp>
    </p:spTree>
    <p:extLst>
      <p:ext uri="{BB962C8B-B14F-4D97-AF65-F5344CB8AC3E}">
        <p14:creationId xmlns:p14="http://schemas.microsoft.com/office/powerpoint/2010/main" val="2505079811"/>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 y="0"/>
            <a:ext cx="1415442" cy="6858000"/>
          </a:xfrm>
          <a:prstGeom prst="rect">
            <a:avLst/>
          </a:prstGeom>
          <a:solidFill>
            <a:schemeClr val="accent4">
              <a:lumMod val="20000"/>
              <a:lumOff val="8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 name="Rectangle 4"/>
          <p:cNvSpPr/>
          <p:nvPr/>
        </p:nvSpPr>
        <p:spPr>
          <a:xfrm>
            <a:off x="1415442" y="6538586"/>
            <a:ext cx="9870510" cy="319414"/>
          </a:xfrm>
          <a:prstGeom prst="rect">
            <a:avLst/>
          </a:prstGeom>
          <a:solidFill>
            <a:schemeClr val="accent4">
              <a:lumMod val="20000"/>
              <a:lumOff val="8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C00000"/>
                </a:solidFill>
              </a:rPr>
              <a:t>Department of Electronics and Communication Engineering</a:t>
            </a:r>
            <a:endParaRPr lang="en-IN" b="1" dirty="0">
              <a:solidFill>
                <a:srgbClr val="C00000"/>
              </a:solidFill>
            </a:endParaRPr>
          </a:p>
        </p:txBody>
      </p:sp>
      <p:sp>
        <p:nvSpPr>
          <p:cNvPr id="6" name="Rectangle 5"/>
          <p:cNvSpPr/>
          <p:nvPr/>
        </p:nvSpPr>
        <p:spPr>
          <a:xfrm>
            <a:off x="1240077" y="0"/>
            <a:ext cx="175364" cy="6858000"/>
          </a:xfrm>
          <a:prstGeom prst="rect">
            <a:avLst/>
          </a:prstGeom>
          <a:solidFill>
            <a:srgbClr val="C0000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 name="Rounded Rectangle 6"/>
          <p:cNvSpPr/>
          <p:nvPr/>
        </p:nvSpPr>
        <p:spPr>
          <a:xfrm>
            <a:off x="11586575" y="6538586"/>
            <a:ext cx="488515" cy="319414"/>
          </a:xfrm>
          <a:prstGeom prst="roundRect">
            <a:avLst/>
          </a:prstGeom>
          <a:solidFill>
            <a:srgbClr val="C00000"/>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solidFill>
              </a:rPr>
              <a:t>68</a:t>
            </a:r>
            <a:endParaRPr lang="en-IN" dirty="0">
              <a:solidFill>
                <a:schemeClr val="bg1"/>
              </a:solidFill>
            </a:endParaRPr>
          </a:p>
        </p:txBody>
      </p:sp>
      <p:cxnSp>
        <p:nvCxnSpPr>
          <p:cNvPr id="11" name="Straight Connector 10"/>
          <p:cNvCxnSpPr/>
          <p:nvPr/>
        </p:nvCxnSpPr>
        <p:spPr>
          <a:xfrm flipV="1">
            <a:off x="1791222" y="759629"/>
            <a:ext cx="10039610" cy="12527"/>
          </a:xfrm>
          <a:prstGeom prst="line">
            <a:avLst/>
          </a:prstGeom>
          <a:ln w="38100"/>
        </p:spPr>
        <p:style>
          <a:lnRef idx="3">
            <a:schemeClr val="accent2"/>
          </a:lnRef>
          <a:fillRef idx="0">
            <a:schemeClr val="accent2"/>
          </a:fillRef>
          <a:effectRef idx="2">
            <a:schemeClr val="accent2"/>
          </a:effectRef>
          <a:fontRef idx="minor">
            <a:schemeClr val="tx1"/>
          </a:fontRef>
        </p:style>
      </p:cxnSp>
      <p:pic>
        <p:nvPicPr>
          <p:cNvPr id="21"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1033" y="116632"/>
            <a:ext cx="1026591" cy="960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ectangle 11"/>
          <p:cNvSpPr/>
          <p:nvPr/>
        </p:nvSpPr>
        <p:spPr>
          <a:xfrm>
            <a:off x="1791222" y="116632"/>
            <a:ext cx="10039610" cy="523220"/>
          </a:xfrm>
          <a:prstGeom prst="rect">
            <a:avLst/>
          </a:prstGeom>
        </p:spPr>
        <p:txBody>
          <a:bodyPr wrap="square">
            <a:spAutoFit/>
          </a:bodyPr>
          <a:lstStyle/>
          <a:p>
            <a:pPr algn="ctr"/>
            <a:r>
              <a:rPr lang="en-IN" sz="2800" b="1" dirty="0" smtClean="0">
                <a:solidFill>
                  <a:srgbClr val="002060"/>
                </a:solidFill>
                <a:latin typeface="Times New Roman" pitchFamily="18" charset="0"/>
                <a:cs typeface="Times New Roman" pitchFamily="18" charset="0"/>
              </a:rPr>
              <a:t>Outcome Based Education</a:t>
            </a:r>
            <a:endParaRPr lang="en-IN" sz="2800" b="1" dirty="0">
              <a:solidFill>
                <a:srgbClr val="002060"/>
              </a:solidFill>
              <a:latin typeface="Times New Roman" pitchFamily="18" charset="0"/>
              <a:cs typeface="Times New Roman" pitchFamily="18" charset="0"/>
            </a:endParaRPr>
          </a:p>
        </p:txBody>
      </p:sp>
      <p:grpSp>
        <p:nvGrpSpPr>
          <p:cNvPr id="9" name="Group 8"/>
          <p:cNvGrpSpPr/>
          <p:nvPr/>
        </p:nvGrpSpPr>
        <p:grpSpPr>
          <a:xfrm>
            <a:off x="2386828" y="1097506"/>
            <a:ext cx="8711408" cy="4703519"/>
            <a:chOff x="2486465" y="881355"/>
            <a:chExt cx="8711408" cy="4703519"/>
          </a:xfrm>
        </p:grpSpPr>
        <p:sp>
          <p:nvSpPr>
            <p:cNvPr id="10" name="TextBox 9"/>
            <p:cNvSpPr txBox="1"/>
            <p:nvPr/>
          </p:nvSpPr>
          <p:spPr>
            <a:xfrm>
              <a:off x="3004467" y="881355"/>
              <a:ext cx="8193406" cy="523220"/>
            </a:xfrm>
            <a:prstGeom prst="rect">
              <a:avLst/>
            </a:prstGeom>
            <a:noFill/>
          </p:spPr>
          <p:txBody>
            <a:bodyPr wrap="square" rtlCol="0">
              <a:spAutoFit/>
            </a:bodyPr>
            <a:lstStyle/>
            <a:p>
              <a:pPr algn="ctr"/>
              <a:r>
                <a:rPr lang="en-IN" sz="2800" b="1" dirty="0" smtClean="0">
                  <a:solidFill>
                    <a:srgbClr val="800000"/>
                  </a:solidFill>
                </a:rPr>
                <a:t>Problem Analysed for Project Work in OBE</a:t>
              </a:r>
              <a:endParaRPr lang="en-IN" sz="2800" b="1" dirty="0">
                <a:solidFill>
                  <a:srgbClr val="C00000"/>
                </a:solidFill>
              </a:endParaRPr>
            </a:p>
          </p:txBody>
        </p:sp>
        <p:sp>
          <p:nvSpPr>
            <p:cNvPr id="13" name="Rectangle 5"/>
            <p:cNvSpPr>
              <a:spLocks noChangeArrowheads="1"/>
            </p:cNvSpPr>
            <p:nvPr/>
          </p:nvSpPr>
          <p:spPr bwMode="auto">
            <a:xfrm>
              <a:off x="8583636" y="3057378"/>
              <a:ext cx="2514600" cy="1143000"/>
            </a:xfrm>
            <a:prstGeom prst="rect">
              <a:avLst/>
            </a:prstGeom>
            <a:solidFill>
              <a:srgbClr val="C00000"/>
            </a:solidFill>
            <a:ln w="12700" cap="sq">
              <a:solidFill>
                <a:schemeClr val="tx1"/>
              </a:solidFill>
              <a:miter lim="800000"/>
              <a:headEnd type="none" w="sm" len="sm"/>
              <a:tailEnd type="none" w="sm" len="sm"/>
            </a:ln>
          </p:spPr>
          <p:txBody>
            <a:bodyPr wrap="none" anchor="ctr"/>
            <a:lstStyle/>
            <a:p>
              <a:pPr algn="ctr"/>
              <a:r>
                <a:rPr lang="en-US" sz="2400">
                  <a:solidFill>
                    <a:srgbClr val="FFFFFF"/>
                  </a:solidFill>
                </a:rPr>
                <a:t>Report</a:t>
              </a:r>
              <a:endParaRPr lang="en-GB" sz="2400">
                <a:solidFill>
                  <a:srgbClr val="FFFFFF"/>
                </a:solidFill>
              </a:endParaRPr>
            </a:p>
          </p:txBody>
        </p:sp>
        <p:sp>
          <p:nvSpPr>
            <p:cNvPr id="14" name="Rectangle 6"/>
            <p:cNvSpPr>
              <a:spLocks noChangeArrowheads="1"/>
            </p:cNvSpPr>
            <p:nvPr/>
          </p:nvSpPr>
          <p:spPr bwMode="auto">
            <a:xfrm>
              <a:off x="2511083" y="1697576"/>
              <a:ext cx="2590800" cy="719316"/>
            </a:xfrm>
            <a:prstGeom prst="rect">
              <a:avLst/>
            </a:prstGeom>
            <a:solidFill>
              <a:schemeClr val="accent4">
                <a:lumMod val="40000"/>
                <a:lumOff val="60000"/>
              </a:schemeClr>
            </a:solidFill>
            <a:ln w="12700" cap="sq">
              <a:solidFill>
                <a:schemeClr val="tx1"/>
              </a:solidFill>
              <a:miter lim="800000"/>
              <a:headEnd type="none" w="sm" len="sm"/>
              <a:tailEnd type="none" w="sm" len="sm"/>
            </a:ln>
          </p:spPr>
          <p:txBody>
            <a:bodyPr wrap="none" anchor="ctr"/>
            <a:lstStyle/>
            <a:p>
              <a:pPr algn="ctr"/>
              <a:r>
                <a:rPr lang="en-US" sz="2400"/>
                <a:t>Literature</a:t>
              </a:r>
              <a:endParaRPr lang="en-GB" sz="2400"/>
            </a:p>
          </p:txBody>
        </p:sp>
        <p:sp>
          <p:nvSpPr>
            <p:cNvPr id="15" name="Rectangle 7"/>
            <p:cNvSpPr>
              <a:spLocks noChangeArrowheads="1"/>
            </p:cNvSpPr>
            <p:nvPr/>
          </p:nvSpPr>
          <p:spPr bwMode="auto">
            <a:xfrm>
              <a:off x="5587218" y="1697576"/>
              <a:ext cx="2362200" cy="685800"/>
            </a:xfrm>
            <a:prstGeom prst="rect">
              <a:avLst/>
            </a:prstGeom>
            <a:solidFill>
              <a:schemeClr val="accent6">
                <a:lumMod val="20000"/>
                <a:lumOff val="80000"/>
              </a:schemeClr>
            </a:solidFill>
            <a:ln w="12700" cap="sq">
              <a:solidFill>
                <a:schemeClr val="tx1"/>
              </a:solidFill>
              <a:miter lim="800000"/>
              <a:headEnd type="none" w="sm" len="sm"/>
              <a:tailEnd type="none" w="sm" len="sm"/>
            </a:ln>
          </p:spPr>
          <p:txBody>
            <a:bodyPr wrap="none" anchor="ctr"/>
            <a:lstStyle/>
            <a:p>
              <a:pPr algn="ctr"/>
              <a:r>
                <a:rPr lang="en-US" sz="2400"/>
                <a:t>Lectures</a:t>
              </a:r>
              <a:endParaRPr lang="en-GB" sz="2400"/>
            </a:p>
          </p:txBody>
        </p:sp>
        <p:sp>
          <p:nvSpPr>
            <p:cNvPr id="16" name="Rectangle 8"/>
            <p:cNvSpPr>
              <a:spLocks noChangeArrowheads="1"/>
            </p:cNvSpPr>
            <p:nvPr/>
          </p:nvSpPr>
          <p:spPr bwMode="auto">
            <a:xfrm>
              <a:off x="8434753" y="1697576"/>
              <a:ext cx="2362200" cy="685800"/>
            </a:xfrm>
            <a:prstGeom prst="rect">
              <a:avLst/>
            </a:prstGeom>
            <a:solidFill>
              <a:schemeClr val="accent1">
                <a:lumMod val="20000"/>
                <a:lumOff val="80000"/>
              </a:schemeClr>
            </a:solidFill>
            <a:ln w="12700" cap="sq">
              <a:solidFill>
                <a:schemeClr val="tx1"/>
              </a:solidFill>
              <a:miter lim="800000"/>
              <a:headEnd type="none" w="sm" len="sm"/>
              <a:tailEnd type="none" w="sm" len="sm"/>
            </a:ln>
          </p:spPr>
          <p:txBody>
            <a:bodyPr wrap="none" anchor="ctr"/>
            <a:lstStyle/>
            <a:p>
              <a:pPr algn="ctr"/>
              <a:r>
                <a:rPr lang="en-US" sz="2400" dirty="0"/>
                <a:t>Group Studies</a:t>
              </a:r>
              <a:endParaRPr lang="en-GB" sz="2400" dirty="0"/>
            </a:p>
          </p:txBody>
        </p:sp>
        <p:sp>
          <p:nvSpPr>
            <p:cNvPr id="17" name="Rectangle 9"/>
            <p:cNvSpPr>
              <a:spLocks noChangeArrowheads="1"/>
            </p:cNvSpPr>
            <p:nvPr/>
          </p:nvSpPr>
          <p:spPr bwMode="auto">
            <a:xfrm>
              <a:off x="2486465" y="4840864"/>
              <a:ext cx="2615418" cy="744010"/>
            </a:xfrm>
            <a:prstGeom prst="rect">
              <a:avLst/>
            </a:prstGeom>
            <a:solidFill>
              <a:schemeClr val="accent4">
                <a:lumMod val="20000"/>
                <a:lumOff val="80000"/>
              </a:schemeClr>
            </a:solidFill>
            <a:ln w="12700" cap="sq">
              <a:solidFill>
                <a:schemeClr val="tx1"/>
              </a:solidFill>
              <a:miter lim="800000"/>
              <a:headEnd type="none" w="sm" len="sm"/>
              <a:tailEnd type="none" w="sm" len="sm"/>
            </a:ln>
          </p:spPr>
          <p:txBody>
            <a:bodyPr wrap="none" anchor="ctr"/>
            <a:lstStyle/>
            <a:p>
              <a:pPr algn="ctr"/>
              <a:r>
                <a:rPr lang="en-US" sz="2400"/>
                <a:t>Tutorials</a:t>
              </a:r>
              <a:endParaRPr lang="en-GB" sz="2400"/>
            </a:p>
          </p:txBody>
        </p:sp>
        <p:sp>
          <p:nvSpPr>
            <p:cNvPr id="18" name="Rectangle 10"/>
            <p:cNvSpPr>
              <a:spLocks noChangeArrowheads="1"/>
            </p:cNvSpPr>
            <p:nvPr/>
          </p:nvSpPr>
          <p:spPr bwMode="auto">
            <a:xfrm>
              <a:off x="5591827" y="4840864"/>
              <a:ext cx="2438400" cy="744010"/>
            </a:xfrm>
            <a:prstGeom prst="rect">
              <a:avLst/>
            </a:prstGeom>
            <a:solidFill>
              <a:schemeClr val="accent6">
                <a:lumMod val="20000"/>
                <a:lumOff val="80000"/>
              </a:schemeClr>
            </a:solidFill>
            <a:ln w="12700" cap="sq">
              <a:solidFill>
                <a:schemeClr val="tx1"/>
              </a:solidFill>
              <a:miter lim="800000"/>
              <a:headEnd type="none" w="sm" len="sm"/>
              <a:tailEnd type="none" w="sm" len="sm"/>
            </a:ln>
          </p:spPr>
          <p:txBody>
            <a:bodyPr wrap="none" anchor="ctr"/>
            <a:lstStyle/>
            <a:p>
              <a:pPr algn="ctr"/>
              <a:r>
                <a:rPr lang="en-US" sz="2400"/>
                <a:t>Field Work</a:t>
              </a:r>
              <a:endParaRPr lang="en-GB" sz="2400"/>
            </a:p>
          </p:txBody>
        </p:sp>
        <p:sp>
          <p:nvSpPr>
            <p:cNvPr id="19" name="Rectangle 11"/>
            <p:cNvSpPr>
              <a:spLocks noChangeArrowheads="1"/>
            </p:cNvSpPr>
            <p:nvPr/>
          </p:nvSpPr>
          <p:spPr bwMode="auto">
            <a:xfrm>
              <a:off x="8434754" y="4809978"/>
              <a:ext cx="2438400" cy="774896"/>
            </a:xfrm>
            <a:prstGeom prst="rect">
              <a:avLst/>
            </a:prstGeom>
            <a:solidFill>
              <a:schemeClr val="accent5">
                <a:lumMod val="20000"/>
                <a:lumOff val="80000"/>
              </a:schemeClr>
            </a:solidFill>
            <a:ln w="12700" cap="sq">
              <a:solidFill>
                <a:schemeClr val="tx1"/>
              </a:solidFill>
              <a:miter lim="800000"/>
              <a:headEnd type="none" w="sm" len="sm"/>
              <a:tailEnd type="none" w="sm" len="sm"/>
            </a:ln>
          </p:spPr>
          <p:txBody>
            <a:bodyPr wrap="none" anchor="ctr"/>
            <a:lstStyle/>
            <a:p>
              <a:pPr algn="ctr"/>
              <a:r>
                <a:rPr lang="en-US" sz="2400" dirty="0"/>
                <a:t>Experiment</a:t>
              </a:r>
              <a:endParaRPr lang="en-GB" sz="2400" dirty="0"/>
            </a:p>
          </p:txBody>
        </p:sp>
        <p:sp>
          <p:nvSpPr>
            <p:cNvPr id="20" name="Line 12"/>
            <p:cNvSpPr>
              <a:spLocks noChangeShapeType="1"/>
            </p:cNvSpPr>
            <p:nvPr/>
          </p:nvSpPr>
          <p:spPr bwMode="auto">
            <a:xfrm>
              <a:off x="5158154" y="3666978"/>
              <a:ext cx="457200" cy="0"/>
            </a:xfrm>
            <a:prstGeom prst="line">
              <a:avLst/>
            </a:prstGeom>
            <a:noFill/>
            <a:ln w="76200" cap="sq">
              <a:solidFill>
                <a:schemeClr val="tx1"/>
              </a:solidFill>
              <a:round/>
              <a:headEnd type="none" w="sm" len="sm"/>
              <a:tailEnd type="triangle" w="med" len="med"/>
            </a:ln>
          </p:spPr>
          <p:txBody>
            <a:bodyPr wrap="none"/>
            <a:lstStyle/>
            <a:p>
              <a:endParaRPr lang="en-MY" sz="2400">
                <a:solidFill>
                  <a:srgbClr val="FFFFFF"/>
                </a:solidFill>
              </a:endParaRPr>
            </a:p>
          </p:txBody>
        </p:sp>
        <p:sp>
          <p:nvSpPr>
            <p:cNvPr id="22" name="Line 13"/>
            <p:cNvSpPr>
              <a:spLocks noChangeShapeType="1"/>
            </p:cNvSpPr>
            <p:nvPr/>
          </p:nvSpPr>
          <p:spPr bwMode="auto">
            <a:xfrm>
              <a:off x="8053754" y="3666978"/>
              <a:ext cx="529882" cy="0"/>
            </a:xfrm>
            <a:prstGeom prst="line">
              <a:avLst/>
            </a:prstGeom>
            <a:noFill/>
            <a:ln w="76200" cap="sq">
              <a:solidFill>
                <a:schemeClr val="tx1"/>
              </a:solidFill>
              <a:round/>
              <a:headEnd type="none" w="sm" len="sm"/>
              <a:tailEnd type="triangle" w="med" len="med"/>
            </a:ln>
          </p:spPr>
          <p:txBody>
            <a:bodyPr wrap="none"/>
            <a:lstStyle/>
            <a:p>
              <a:endParaRPr lang="en-MY" sz="2400">
                <a:solidFill>
                  <a:srgbClr val="FFFFFF"/>
                </a:solidFill>
              </a:endParaRPr>
            </a:p>
          </p:txBody>
        </p:sp>
        <p:sp>
          <p:nvSpPr>
            <p:cNvPr id="23" name="Rectangle 4"/>
            <p:cNvSpPr>
              <a:spLocks noChangeArrowheads="1"/>
            </p:cNvSpPr>
            <p:nvPr/>
          </p:nvSpPr>
          <p:spPr bwMode="auto">
            <a:xfrm>
              <a:off x="5615354" y="3057378"/>
              <a:ext cx="2438400" cy="1143000"/>
            </a:xfrm>
            <a:prstGeom prst="rect">
              <a:avLst/>
            </a:prstGeom>
            <a:solidFill>
              <a:schemeClr val="accent2">
                <a:lumMod val="50000"/>
              </a:schemeClr>
            </a:solidFill>
            <a:ln w="12700" cap="sq">
              <a:solidFill>
                <a:schemeClr val="tx1"/>
              </a:solidFill>
              <a:miter lim="800000"/>
              <a:headEnd type="none" w="sm" len="sm"/>
              <a:tailEnd type="none" w="sm" len="sm"/>
            </a:ln>
          </p:spPr>
          <p:txBody>
            <a:bodyPr wrap="none" anchor="ctr"/>
            <a:lstStyle/>
            <a:p>
              <a:pPr algn="ctr"/>
              <a:r>
                <a:rPr lang="en-US" sz="2400" dirty="0">
                  <a:solidFill>
                    <a:srgbClr val="FFFFFF"/>
                  </a:solidFill>
                </a:rPr>
                <a:t>Problem Solving</a:t>
              </a:r>
              <a:endParaRPr lang="en-GB" sz="2400" dirty="0">
                <a:solidFill>
                  <a:srgbClr val="FFFFFF"/>
                </a:solidFill>
              </a:endParaRPr>
            </a:p>
          </p:txBody>
        </p:sp>
        <p:sp>
          <p:nvSpPr>
            <p:cNvPr id="24" name="Rectangle 3"/>
            <p:cNvSpPr>
              <a:spLocks noChangeArrowheads="1"/>
            </p:cNvSpPr>
            <p:nvPr/>
          </p:nvSpPr>
          <p:spPr bwMode="auto">
            <a:xfrm>
              <a:off x="2491154" y="3057378"/>
              <a:ext cx="2667000" cy="1143000"/>
            </a:xfrm>
            <a:prstGeom prst="rect">
              <a:avLst/>
            </a:prstGeom>
            <a:solidFill>
              <a:schemeClr val="accent6">
                <a:lumMod val="50000"/>
              </a:schemeClr>
            </a:solidFill>
            <a:ln w="12700" cap="sq">
              <a:solidFill>
                <a:schemeClr val="tx1"/>
              </a:solidFill>
              <a:miter lim="800000"/>
              <a:headEnd type="none" w="sm" len="sm"/>
              <a:tailEnd type="none" w="sm" len="sm"/>
            </a:ln>
          </p:spPr>
          <p:txBody>
            <a:bodyPr wrap="none" anchor="ctr"/>
            <a:lstStyle/>
            <a:p>
              <a:pPr algn="ctr"/>
              <a:r>
                <a:rPr lang="en-US" sz="2400">
                  <a:solidFill>
                    <a:srgbClr val="FFFFFF"/>
                  </a:solidFill>
                </a:rPr>
                <a:t>Problem Analysis</a:t>
              </a:r>
              <a:endParaRPr lang="en-GB" sz="2400">
                <a:solidFill>
                  <a:srgbClr val="FFFFFF"/>
                </a:solidFill>
              </a:endParaRPr>
            </a:p>
          </p:txBody>
        </p:sp>
        <p:cxnSp>
          <p:nvCxnSpPr>
            <p:cNvPr id="25" name="Straight Arrow Connector 24"/>
            <p:cNvCxnSpPr/>
            <p:nvPr/>
          </p:nvCxnSpPr>
          <p:spPr>
            <a:xfrm>
              <a:off x="5101883" y="2416892"/>
              <a:ext cx="919089" cy="640486"/>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26" name="Straight Arrow Connector 25"/>
            <p:cNvCxnSpPr>
              <a:stCxn id="15" idx="2"/>
            </p:cNvCxnSpPr>
            <p:nvPr/>
          </p:nvCxnSpPr>
          <p:spPr>
            <a:xfrm>
              <a:off x="6768318" y="2383376"/>
              <a:ext cx="0" cy="701442"/>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27" name="Straight Arrow Connector 26"/>
            <p:cNvCxnSpPr/>
            <p:nvPr/>
          </p:nvCxnSpPr>
          <p:spPr>
            <a:xfrm flipH="1">
              <a:off x="7638757" y="2383376"/>
              <a:ext cx="795996" cy="674002"/>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28" name="Straight Arrow Connector 27"/>
            <p:cNvCxnSpPr/>
            <p:nvPr/>
          </p:nvCxnSpPr>
          <p:spPr>
            <a:xfrm flipV="1">
              <a:off x="6763115" y="4200378"/>
              <a:ext cx="0" cy="625426"/>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29" name="Straight Arrow Connector 28"/>
            <p:cNvCxnSpPr/>
            <p:nvPr/>
          </p:nvCxnSpPr>
          <p:spPr>
            <a:xfrm flipV="1">
              <a:off x="5101883" y="4200378"/>
              <a:ext cx="919089" cy="640486"/>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30" name="Straight Arrow Connector 29"/>
            <p:cNvCxnSpPr/>
            <p:nvPr/>
          </p:nvCxnSpPr>
          <p:spPr>
            <a:xfrm flipH="1" flipV="1">
              <a:off x="7638757" y="4192848"/>
              <a:ext cx="819524" cy="589691"/>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grpSp>
      <p:pic>
        <p:nvPicPr>
          <p:cNvPr id="31" name="Picture 4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20006" y="1097506"/>
            <a:ext cx="9461382" cy="4922294"/>
          </a:xfrm>
          <a:prstGeom prst="rect">
            <a:avLst/>
          </a:prstGeom>
          <a:solidFill>
            <a:schemeClr val="bg1"/>
          </a:solidFill>
          <a:ln>
            <a:noFill/>
          </a:ln>
          <a:effectLst/>
          <a:extLst/>
        </p:spPr>
      </p:pic>
    </p:spTree>
    <p:extLst>
      <p:ext uri="{BB962C8B-B14F-4D97-AF65-F5344CB8AC3E}">
        <p14:creationId xmlns:p14="http://schemas.microsoft.com/office/powerpoint/2010/main" val="1326852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arn(inVertical)">
                                      <p:cBhvr>
                                        <p:cTn id="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 y="0"/>
            <a:ext cx="1415442" cy="6858000"/>
          </a:xfrm>
          <a:prstGeom prst="rect">
            <a:avLst/>
          </a:prstGeom>
          <a:solidFill>
            <a:schemeClr val="accent4">
              <a:lumMod val="20000"/>
              <a:lumOff val="8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 name="Rectangle 4"/>
          <p:cNvSpPr/>
          <p:nvPr/>
        </p:nvSpPr>
        <p:spPr>
          <a:xfrm>
            <a:off x="1415442" y="6538586"/>
            <a:ext cx="9870510" cy="319414"/>
          </a:xfrm>
          <a:prstGeom prst="rect">
            <a:avLst/>
          </a:prstGeom>
          <a:solidFill>
            <a:schemeClr val="accent4">
              <a:lumMod val="20000"/>
              <a:lumOff val="8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C00000"/>
                </a:solidFill>
              </a:rPr>
              <a:t>Department of Electronics and Communication Engineering</a:t>
            </a:r>
            <a:endParaRPr lang="en-IN" b="1" dirty="0">
              <a:solidFill>
                <a:srgbClr val="C00000"/>
              </a:solidFill>
            </a:endParaRPr>
          </a:p>
        </p:txBody>
      </p:sp>
      <p:sp>
        <p:nvSpPr>
          <p:cNvPr id="6" name="Rectangle 5"/>
          <p:cNvSpPr/>
          <p:nvPr/>
        </p:nvSpPr>
        <p:spPr>
          <a:xfrm>
            <a:off x="1240077" y="0"/>
            <a:ext cx="175364" cy="6858000"/>
          </a:xfrm>
          <a:prstGeom prst="rect">
            <a:avLst/>
          </a:prstGeom>
          <a:solidFill>
            <a:srgbClr val="C0000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cxnSp>
        <p:nvCxnSpPr>
          <p:cNvPr id="11" name="Straight Connector 10"/>
          <p:cNvCxnSpPr/>
          <p:nvPr/>
        </p:nvCxnSpPr>
        <p:spPr>
          <a:xfrm flipV="1">
            <a:off x="1791222" y="751562"/>
            <a:ext cx="10039610" cy="12527"/>
          </a:xfrm>
          <a:prstGeom prst="line">
            <a:avLst/>
          </a:prstGeom>
          <a:ln w="38100"/>
        </p:spPr>
        <p:style>
          <a:lnRef idx="3">
            <a:schemeClr val="accent2"/>
          </a:lnRef>
          <a:fillRef idx="0">
            <a:schemeClr val="accent2"/>
          </a:fillRef>
          <a:effectRef idx="2">
            <a:schemeClr val="accent2"/>
          </a:effectRef>
          <a:fontRef idx="minor">
            <a:schemeClr val="tx1"/>
          </a:fontRef>
        </p:style>
      </p:cxnSp>
      <p:sp>
        <p:nvSpPr>
          <p:cNvPr id="3" name="TextBox 2"/>
          <p:cNvSpPr txBox="1"/>
          <p:nvPr/>
        </p:nvSpPr>
        <p:spPr>
          <a:xfrm>
            <a:off x="1515533" y="156419"/>
            <a:ext cx="10315299" cy="523220"/>
          </a:xfrm>
          <a:prstGeom prst="rect">
            <a:avLst/>
          </a:prstGeom>
          <a:noFill/>
        </p:spPr>
        <p:txBody>
          <a:bodyPr wrap="square" rtlCol="0">
            <a:spAutoFit/>
          </a:bodyPr>
          <a:lstStyle/>
          <a:p>
            <a:pPr algn="ctr"/>
            <a:r>
              <a:rPr lang="en-IN" sz="2800" b="1" dirty="0" smtClean="0">
                <a:solidFill>
                  <a:srgbClr val="002060"/>
                </a:solidFill>
                <a:latin typeface="Times New Roman" pitchFamily="18" charset="0"/>
                <a:cs typeface="Times New Roman" pitchFamily="18" charset="0"/>
              </a:rPr>
              <a:t>Department Achievements/ Recognitions (Department Level)</a:t>
            </a:r>
            <a:endParaRPr lang="en-IN" sz="2800" b="1" dirty="0">
              <a:solidFill>
                <a:srgbClr val="002060"/>
              </a:solidFill>
              <a:latin typeface="Times New Roman" pitchFamily="18" charset="0"/>
              <a:cs typeface="Times New Roman" pitchFamily="18" charset="0"/>
            </a:endParaRPr>
          </a:p>
        </p:txBody>
      </p:sp>
      <p:pic>
        <p:nvPicPr>
          <p:cNvPr id="21"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1033" y="116632"/>
            <a:ext cx="1026591" cy="960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24" name="Table 23"/>
          <p:cNvGraphicFramePr>
            <a:graphicFrameLocks noGrp="1"/>
          </p:cNvGraphicFramePr>
          <p:nvPr>
            <p:extLst>
              <p:ext uri="{D42A27DB-BD31-4B8C-83A1-F6EECF244321}">
                <p14:modId xmlns:p14="http://schemas.microsoft.com/office/powerpoint/2010/main" val="1179077576"/>
              </p:ext>
            </p:extLst>
          </p:nvPr>
        </p:nvGraphicFramePr>
        <p:xfrm>
          <a:off x="2290063" y="929635"/>
          <a:ext cx="8737128" cy="5460611"/>
        </p:xfrm>
        <a:graphic>
          <a:graphicData uri="http://schemas.openxmlformats.org/drawingml/2006/table">
            <a:tbl>
              <a:tblPr firstRow="1" bandRow="1">
                <a:tableStyleId>{5940675A-B579-460E-94D1-54222C63F5DA}</a:tableStyleId>
              </a:tblPr>
              <a:tblGrid>
                <a:gridCol w="933250">
                  <a:extLst>
                    <a:ext uri="{9D8B030D-6E8A-4147-A177-3AD203B41FA5}">
                      <a16:colId xmlns:a16="http://schemas.microsoft.com/office/drawing/2014/main" xmlns="" val="20000"/>
                    </a:ext>
                  </a:extLst>
                </a:gridCol>
                <a:gridCol w="970579">
                  <a:extLst>
                    <a:ext uri="{9D8B030D-6E8A-4147-A177-3AD203B41FA5}">
                      <a16:colId xmlns:a16="http://schemas.microsoft.com/office/drawing/2014/main" xmlns="" val="20001"/>
                    </a:ext>
                  </a:extLst>
                </a:gridCol>
                <a:gridCol w="1931073">
                  <a:extLst>
                    <a:ext uri="{9D8B030D-6E8A-4147-A177-3AD203B41FA5}">
                      <a16:colId xmlns:a16="http://schemas.microsoft.com/office/drawing/2014/main" xmlns="" val="20002"/>
                    </a:ext>
                  </a:extLst>
                </a:gridCol>
                <a:gridCol w="2996481">
                  <a:extLst>
                    <a:ext uri="{9D8B030D-6E8A-4147-A177-3AD203B41FA5}">
                      <a16:colId xmlns:a16="http://schemas.microsoft.com/office/drawing/2014/main" xmlns="" val="20003"/>
                    </a:ext>
                  </a:extLst>
                </a:gridCol>
                <a:gridCol w="1905745">
                  <a:extLst>
                    <a:ext uri="{9D8B030D-6E8A-4147-A177-3AD203B41FA5}">
                      <a16:colId xmlns:a16="http://schemas.microsoft.com/office/drawing/2014/main" xmlns="" val="20004"/>
                    </a:ext>
                  </a:extLst>
                </a:gridCol>
              </a:tblGrid>
              <a:tr h="420047">
                <a:tc>
                  <a:txBody>
                    <a:bodyPr/>
                    <a:lstStyle/>
                    <a:p>
                      <a:pPr algn="ctr"/>
                      <a:r>
                        <a:rPr lang="en-US" sz="1600" b="1" dirty="0" err="1"/>
                        <a:t>Sl.No</a:t>
                      </a:r>
                      <a:endParaRPr lang="en-IN" sz="1600" b="1" dirty="0"/>
                    </a:p>
                  </a:txBody>
                  <a:tcPr>
                    <a:solidFill>
                      <a:schemeClr val="accent6">
                        <a:lumMod val="60000"/>
                        <a:lumOff val="40000"/>
                      </a:schemeClr>
                    </a:solidFill>
                  </a:tcPr>
                </a:tc>
                <a:tc>
                  <a:txBody>
                    <a:bodyPr/>
                    <a:lstStyle/>
                    <a:p>
                      <a:pPr algn="ctr"/>
                      <a:r>
                        <a:rPr lang="en-US" sz="1600" b="1" dirty="0"/>
                        <a:t>Year</a:t>
                      </a:r>
                      <a:endParaRPr lang="en-IN" sz="1600" b="1" dirty="0"/>
                    </a:p>
                  </a:txBody>
                  <a:tcPr>
                    <a:solidFill>
                      <a:schemeClr val="accent6">
                        <a:lumMod val="60000"/>
                        <a:lumOff val="40000"/>
                      </a:schemeClr>
                    </a:solidFill>
                  </a:tcPr>
                </a:tc>
                <a:tc>
                  <a:txBody>
                    <a:bodyPr/>
                    <a:lstStyle/>
                    <a:p>
                      <a:pPr algn="ctr"/>
                      <a:r>
                        <a:rPr lang="en-US" sz="1600" b="1" dirty="0"/>
                        <a:t>Scheme</a:t>
                      </a:r>
                      <a:endParaRPr lang="en-IN" sz="1600" b="1" dirty="0"/>
                    </a:p>
                  </a:txBody>
                  <a:tcPr>
                    <a:solidFill>
                      <a:schemeClr val="accent6">
                        <a:lumMod val="60000"/>
                        <a:lumOff val="40000"/>
                      </a:schemeClr>
                    </a:solidFill>
                  </a:tcPr>
                </a:tc>
                <a:tc>
                  <a:txBody>
                    <a:bodyPr/>
                    <a:lstStyle/>
                    <a:p>
                      <a:pPr algn="ctr"/>
                      <a:r>
                        <a:rPr lang="en-US" sz="1600" b="1" dirty="0"/>
                        <a:t>Sponsored</a:t>
                      </a:r>
                      <a:r>
                        <a:rPr lang="en-US" sz="1600" b="1" baseline="0" dirty="0"/>
                        <a:t> Agency</a:t>
                      </a:r>
                      <a:endParaRPr lang="en-IN" sz="1600" b="1" dirty="0"/>
                    </a:p>
                  </a:txBody>
                  <a:tcPr>
                    <a:solidFill>
                      <a:schemeClr val="accent6">
                        <a:lumMod val="60000"/>
                        <a:lumOff val="40000"/>
                      </a:schemeClr>
                    </a:solidFill>
                  </a:tcPr>
                </a:tc>
                <a:tc>
                  <a:txBody>
                    <a:bodyPr/>
                    <a:lstStyle/>
                    <a:p>
                      <a:pPr algn="ctr"/>
                      <a:r>
                        <a:rPr lang="en-US" sz="1600" b="1" dirty="0"/>
                        <a:t>Amount</a:t>
                      </a:r>
                      <a:endParaRPr lang="en-IN" sz="1600" b="1" dirty="0"/>
                    </a:p>
                  </a:txBody>
                  <a:tcPr>
                    <a:solidFill>
                      <a:schemeClr val="accent6">
                        <a:lumMod val="60000"/>
                        <a:lumOff val="40000"/>
                      </a:schemeClr>
                    </a:solidFill>
                  </a:tcPr>
                </a:tc>
                <a:extLst>
                  <a:ext uri="{0D108BD9-81ED-4DB2-BD59-A6C34878D82A}">
                    <a16:rowId xmlns:a16="http://schemas.microsoft.com/office/drawing/2014/main" xmlns="" val="10000"/>
                  </a:ext>
                </a:extLst>
              </a:tr>
              <a:tr h="420047">
                <a:tc>
                  <a:txBody>
                    <a:bodyPr/>
                    <a:lstStyle/>
                    <a:p>
                      <a:pPr algn="ctr"/>
                      <a:r>
                        <a:rPr lang="en-US" sz="1600" dirty="0"/>
                        <a:t>1</a:t>
                      </a:r>
                      <a:endParaRPr lang="en-IN" sz="1600" dirty="0"/>
                    </a:p>
                  </a:txBody>
                  <a:tcPr>
                    <a:solidFill>
                      <a:schemeClr val="bg2">
                        <a:lumMod val="20000"/>
                        <a:lumOff val="80000"/>
                      </a:schemeClr>
                    </a:solidFill>
                  </a:tcPr>
                </a:tc>
                <a:tc>
                  <a:txBody>
                    <a:bodyPr/>
                    <a:lstStyle/>
                    <a:p>
                      <a:pPr algn="ctr"/>
                      <a:r>
                        <a:rPr lang="en-US" sz="1600" dirty="0"/>
                        <a:t>2020</a:t>
                      </a:r>
                      <a:endParaRPr lang="en-IN" sz="1600" dirty="0"/>
                    </a:p>
                  </a:txBody>
                  <a:tcPr>
                    <a:solidFill>
                      <a:schemeClr val="bg2">
                        <a:lumMod val="20000"/>
                        <a:lumOff val="80000"/>
                      </a:schemeClr>
                    </a:solidFill>
                  </a:tcPr>
                </a:tc>
                <a:tc>
                  <a:txBody>
                    <a:bodyPr/>
                    <a:lstStyle/>
                    <a:p>
                      <a:r>
                        <a:rPr lang="en-US" sz="1600" dirty="0"/>
                        <a:t>ACU Grants</a:t>
                      </a:r>
                      <a:endParaRPr lang="en-IN" sz="1600" dirty="0"/>
                    </a:p>
                  </a:txBody>
                  <a:tcPr>
                    <a:solidFill>
                      <a:schemeClr val="bg2">
                        <a:lumMod val="20000"/>
                        <a:lumOff val="80000"/>
                      </a:schemeClr>
                    </a:solidFill>
                  </a:tcPr>
                </a:tc>
                <a:tc>
                  <a:txBody>
                    <a:bodyPr/>
                    <a:lstStyle/>
                    <a:p>
                      <a:r>
                        <a:rPr lang="en-US" sz="1600" dirty="0"/>
                        <a:t>Adichunchanagiri University</a:t>
                      </a:r>
                      <a:endParaRPr lang="en-IN" sz="1600" dirty="0"/>
                    </a:p>
                  </a:txBody>
                  <a:tcPr>
                    <a:solidFill>
                      <a:schemeClr val="bg2">
                        <a:lumMod val="20000"/>
                        <a:lumOff val="80000"/>
                      </a:schemeClr>
                    </a:solidFill>
                  </a:tcPr>
                </a:tc>
                <a:tc>
                  <a:txBody>
                    <a:bodyPr/>
                    <a:lstStyle/>
                    <a:p>
                      <a:r>
                        <a:rPr lang="en-US" sz="1600" dirty="0"/>
                        <a:t>Rs. </a:t>
                      </a:r>
                      <a:r>
                        <a:rPr lang="en-US" sz="1600" dirty="0" smtClean="0"/>
                        <a:t>3.40 </a:t>
                      </a:r>
                      <a:r>
                        <a:rPr lang="en-US" sz="1600" dirty="0"/>
                        <a:t>Lakhs</a:t>
                      </a:r>
                      <a:endParaRPr lang="en-IN" sz="1600" dirty="0"/>
                    </a:p>
                  </a:txBody>
                  <a:tcPr>
                    <a:solidFill>
                      <a:schemeClr val="bg2">
                        <a:lumMod val="20000"/>
                        <a:lumOff val="80000"/>
                      </a:schemeClr>
                    </a:solidFill>
                  </a:tcPr>
                </a:tc>
                <a:extLst>
                  <a:ext uri="{0D108BD9-81ED-4DB2-BD59-A6C34878D82A}">
                    <a16:rowId xmlns:a16="http://schemas.microsoft.com/office/drawing/2014/main" xmlns="" val="10001"/>
                  </a:ext>
                </a:extLst>
              </a:tr>
              <a:tr h="420047">
                <a:tc>
                  <a:txBody>
                    <a:bodyPr/>
                    <a:lstStyle/>
                    <a:p>
                      <a:pPr algn="ctr"/>
                      <a:r>
                        <a:rPr lang="en-IN" sz="1600" dirty="0" smtClean="0"/>
                        <a:t>2</a:t>
                      </a:r>
                      <a:endParaRPr lang="en-IN" sz="1600" dirty="0"/>
                    </a:p>
                  </a:txBody>
                  <a:tcPr>
                    <a:solidFill>
                      <a:schemeClr val="bg2">
                        <a:lumMod val="20000"/>
                        <a:lumOff val="80000"/>
                      </a:schemeClr>
                    </a:solidFill>
                  </a:tcPr>
                </a:tc>
                <a:tc>
                  <a:txBody>
                    <a:bodyPr/>
                    <a:lstStyle/>
                    <a:p>
                      <a:pPr algn="ctr"/>
                      <a:r>
                        <a:rPr lang="en-US" sz="1600" dirty="0" smtClean="0"/>
                        <a:t>2020</a:t>
                      </a:r>
                      <a:endParaRPr lang="en-IN" sz="1600" dirty="0"/>
                    </a:p>
                  </a:txBody>
                  <a:tcPr>
                    <a:solidFill>
                      <a:schemeClr val="bg2">
                        <a:lumMod val="20000"/>
                        <a:lumOff val="80000"/>
                      </a:schemeClr>
                    </a:solidFill>
                  </a:tcPr>
                </a:tc>
                <a:tc>
                  <a:txBody>
                    <a:bodyPr/>
                    <a:lstStyle/>
                    <a:p>
                      <a:r>
                        <a:rPr lang="en-US" sz="1600" dirty="0"/>
                        <a:t>Student projects</a:t>
                      </a:r>
                      <a:endParaRPr lang="en-IN" sz="1600" dirty="0"/>
                    </a:p>
                  </a:txBody>
                  <a:tcPr>
                    <a:solidFill>
                      <a:schemeClr val="bg2">
                        <a:lumMod val="20000"/>
                        <a:lumOff val="80000"/>
                      </a:schemeClr>
                    </a:solidFill>
                  </a:tcPr>
                </a:tc>
                <a:tc>
                  <a:txBody>
                    <a:bodyPr/>
                    <a:lstStyle/>
                    <a:p>
                      <a:r>
                        <a:rPr lang="en-US" sz="1600" dirty="0"/>
                        <a:t>KSCST, Govt.</a:t>
                      </a:r>
                      <a:r>
                        <a:rPr lang="en-US" sz="1600" baseline="0" dirty="0"/>
                        <a:t> of Karnataka</a:t>
                      </a:r>
                      <a:endParaRPr lang="en-IN" sz="1600" dirty="0"/>
                    </a:p>
                  </a:txBody>
                  <a:tcPr>
                    <a:solidFill>
                      <a:schemeClr val="bg2">
                        <a:lumMod val="20000"/>
                        <a:lumOff val="80000"/>
                      </a:schemeClr>
                    </a:solidFill>
                  </a:tcPr>
                </a:tc>
                <a:tc>
                  <a:txBody>
                    <a:bodyPr/>
                    <a:lstStyle/>
                    <a:p>
                      <a:r>
                        <a:rPr lang="en-US" sz="1600" dirty="0"/>
                        <a:t>Rs. </a:t>
                      </a:r>
                      <a:r>
                        <a:rPr lang="en-US" sz="1600" dirty="0" smtClean="0"/>
                        <a:t>0.24 </a:t>
                      </a:r>
                      <a:r>
                        <a:rPr lang="en-US" sz="1600" dirty="0"/>
                        <a:t>Lakhs</a:t>
                      </a:r>
                      <a:endParaRPr lang="en-IN" sz="1600" dirty="0"/>
                    </a:p>
                  </a:txBody>
                  <a:tcPr>
                    <a:solidFill>
                      <a:schemeClr val="bg2">
                        <a:lumMod val="20000"/>
                        <a:lumOff val="80000"/>
                      </a:schemeClr>
                    </a:solidFill>
                  </a:tcPr>
                </a:tc>
              </a:tr>
              <a:tr h="420047">
                <a:tc>
                  <a:txBody>
                    <a:bodyPr/>
                    <a:lstStyle/>
                    <a:p>
                      <a:pPr algn="ctr"/>
                      <a:r>
                        <a:rPr lang="en-IN" sz="1600" dirty="0" smtClean="0"/>
                        <a:t>3</a:t>
                      </a:r>
                      <a:endParaRPr lang="en-IN" sz="1600" dirty="0"/>
                    </a:p>
                  </a:txBody>
                  <a:tcPr>
                    <a:solidFill>
                      <a:schemeClr val="bg2">
                        <a:lumMod val="20000"/>
                        <a:lumOff val="80000"/>
                      </a:schemeClr>
                    </a:solidFill>
                  </a:tcPr>
                </a:tc>
                <a:tc>
                  <a:txBody>
                    <a:bodyPr/>
                    <a:lstStyle/>
                    <a:p>
                      <a:pPr algn="ctr"/>
                      <a:r>
                        <a:rPr lang="en-US" sz="1600" dirty="0"/>
                        <a:t>2019</a:t>
                      </a:r>
                      <a:endParaRPr lang="en-IN" sz="1600" dirty="0"/>
                    </a:p>
                  </a:txBody>
                  <a:tcPr>
                    <a:solidFill>
                      <a:schemeClr val="bg2">
                        <a:lumMod val="20000"/>
                        <a:lumOff val="80000"/>
                      </a:schemeClr>
                    </a:solidFill>
                  </a:tcPr>
                </a:tc>
                <a:tc>
                  <a:txBody>
                    <a:bodyPr/>
                    <a:lstStyle/>
                    <a:p>
                      <a:r>
                        <a:rPr lang="en-US" sz="1600" dirty="0"/>
                        <a:t>EAC</a:t>
                      </a:r>
                      <a:endParaRPr lang="en-IN" sz="1600" dirty="0"/>
                    </a:p>
                  </a:txBody>
                  <a:tcPr>
                    <a:solidFill>
                      <a:schemeClr val="bg2">
                        <a:lumMod val="20000"/>
                        <a:lumOff val="80000"/>
                      </a:schemeClr>
                    </a:solidFill>
                  </a:tcPr>
                </a:tc>
                <a:tc>
                  <a:txBody>
                    <a:bodyPr/>
                    <a:lstStyle/>
                    <a:p>
                      <a:r>
                        <a:rPr lang="en-US" sz="1600" dirty="0"/>
                        <a:t>DST-EDII Gujarat</a:t>
                      </a:r>
                      <a:endParaRPr lang="en-IN" sz="1600" dirty="0"/>
                    </a:p>
                  </a:txBody>
                  <a:tcPr>
                    <a:solidFill>
                      <a:schemeClr val="bg2">
                        <a:lumMod val="20000"/>
                        <a:lumOff val="80000"/>
                      </a:schemeClr>
                    </a:solidFill>
                  </a:tcPr>
                </a:tc>
                <a:tc>
                  <a:txBody>
                    <a:bodyPr/>
                    <a:lstStyle/>
                    <a:p>
                      <a:r>
                        <a:rPr lang="en-US" sz="1600" dirty="0" err="1"/>
                        <a:t>Rs</a:t>
                      </a:r>
                      <a:r>
                        <a:rPr lang="en-US" sz="1600" dirty="0"/>
                        <a:t>. 1.40 Lakhs</a:t>
                      </a:r>
                      <a:endParaRPr lang="en-IN" sz="1600" dirty="0"/>
                    </a:p>
                  </a:txBody>
                  <a:tcPr>
                    <a:solidFill>
                      <a:schemeClr val="bg2">
                        <a:lumMod val="20000"/>
                        <a:lumOff val="80000"/>
                      </a:schemeClr>
                    </a:solidFill>
                  </a:tcPr>
                </a:tc>
                <a:extLst>
                  <a:ext uri="{0D108BD9-81ED-4DB2-BD59-A6C34878D82A}">
                    <a16:rowId xmlns:a16="http://schemas.microsoft.com/office/drawing/2014/main" xmlns="" val="10003"/>
                  </a:ext>
                </a:extLst>
              </a:tr>
              <a:tr h="420047">
                <a:tc>
                  <a:txBody>
                    <a:bodyPr/>
                    <a:lstStyle/>
                    <a:p>
                      <a:pPr algn="ctr"/>
                      <a:r>
                        <a:rPr lang="en-IN" sz="1600" dirty="0" smtClean="0"/>
                        <a:t>4</a:t>
                      </a:r>
                      <a:endParaRPr lang="en-IN" sz="1600" dirty="0"/>
                    </a:p>
                  </a:txBody>
                  <a:tcPr>
                    <a:solidFill>
                      <a:schemeClr val="bg2">
                        <a:lumMod val="20000"/>
                        <a:lumOff val="80000"/>
                      </a:schemeClr>
                    </a:solidFill>
                  </a:tcPr>
                </a:tc>
                <a:tc>
                  <a:txBody>
                    <a:bodyPr/>
                    <a:lstStyle/>
                    <a:p>
                      <a:pPr algn="ctr"/>
                      <a:r>
                        <a:rPr lang="en-US" sz="1600" dirty="0" smtClean="0"/>
                        <a:t>2019</a:t>
                      </a:r>
                      <a:endParaRPr lang="en-IN" sz="1600" dirty="0"/>
                    </a:p>
                  </a:txBody>
                  <a:tcPr>
                    <a:solidFill>
                      <a:schemeClr val="bg2">
                        <a:lumMod val="20000"/>
                        <a:lumOff val="80000"/>
                      </a:schemeClr>
                    </a:solidFill>
                  </a:tcPr>
                </a:tc>
                <a:tc>
                  <a:txBody>
                    <a:bodyPr/>
                    <a:lstStyle/>
                    <a:p>
                      <a:r>
                        <a:rPr lang="en-US" sz="1600" dirty="0"/>
                        <a:t>Student projects</a:t>
                      </a:r>
                      <a:endParaRPr lang="en-IN" sz="1600" dirty="0"/>
                    </a:p>
                  </a:txBody>
                  <a:tcPr>
                    <a:solidFill>
                      <a:schemeClr val="bg2">
                        <a:lumMod val="20000"/>
                        <a:lumOff val="80000"/>
                      </a:schemeClr>
                    </a:solidFill>
                  </a:tcPr>
                </a:tc>
                <a:tc>
                  <a:txBody>
                    <a:bodyPr/>
                    <a:lstStyle/>
                    <a:p>
                      <a:r>
                        <a:rPr lang="en-US" sz="1600" dirty="0"/>
                        <a:t>KSCST, Govt.</a:t>
                      </a:r>
                      <a:r>
                        <a:rPr lang="en-US" sz="1600" baseline="0" dirty="0"/>
                        <a:t> of Karnataka</a:t>
                      </a:r>
                      <a:endParaRPr lang="en-IN" sz="1600" dirty="0"/>
                    </a:p>
                  </a:txBody>
                  <a:tcPr>
                    <a:solidFill>
                      <a:schemeClr val="bg2">
                        <a:lumMod val="20000"/>
                        <a:lumOff val="80000"/>
                      </a:schemeClr>
                    </a:solidFill>
                  </a:tcPr>
                </a:tc>
                <a:tc>
                  <a:txBody>
                    <a:bodyPr/>
                    <a:lstStyle/>
                    <a:p>
                      <a:r>
                        <a:rPr lang="en-US" sz="1600" dirty="0"/>
                        <a:t>Rs. </a:t>
                      </a:r>
                      <a:r>
                        <a:rPr lang="en-US" sz="1600" dirty="0" smtClean="0"/>
                        <a:t>0.075 </a:t>
                      </a:r>
                      <a:r>
                        <a:rPr lang="en-US" sz="1600" dirty="0"/>
                        <a:t>Lakhs</a:t>
                      </a:r>
                      <a:endParaRPr lang="en-IN" sz="1600" dirty="0"/>
                    </a:p>
                  </a:txBody>
                  <a:tcPr>
                    <a:solidFill>
                      <a:schemeClr val="bg2">
                        <a:lumMod val="20000"/>
                        <a:lumOff val="80000"/>
                      </a:schemeClr>
                    </a:solidFill>
                  </a:tcPr>
                </a:tc>
              </a:tr>
              <a:tr h="420047">
                <a:tc>
                  <a:txBody>
                    <a:bodyPr/>
                    <a:lstStyle/>
                    <a:p>
                      <a:pPr algn="ctr"/>
                      <a:r>
                        <a:rPr lang="en-IN" sz="1600" dirty="0" smtClean="0"/>
                        <a:t>5</a:t>
                      </a:r>
                      <a:endParaRPr lang="en-IN" sz="1600" dirty="0"/>
                    </a:p>
                  </a:txBody>
                  <a:tcPr>
                    <a:solidFill>
                      <a:schemeClr val="bg2">
                        <a:lumMod val="20000"/>
                        <a:lumOff val="80000"/>
                      </a:schemeClr>
                    </a:solidFill>
                  </a:tcPr>
                </a:tc>
                <a:tc>
                  <a:txBody>
                    <a:bodyPr/>
                    <a:lstStyle/>
                    <a:p>
                      <a:pPr algn="ctr"/>
                      <a:r>
                        <a:rPr lang="en-US" sz="1600" dirty="0"/>
                        <a:t>2018</a:t>
                      </a:r>
                      <a:endParaRPr lang="en-IN" sz="1600" dirty="0"/>
                    </a:p>
                  </a:txBody>
                  <a:tcPr>
                    <a:solidFill>
                      <a:schemeClr val="bg2">
                        <a:lumMod val="20000"/>
                        <a:lumOff val="80000"/>
                      </a:schemeClr>
                    </a:solidFill>
                  </a:tcPr>
                </a:tc>
                <a:tc>
                  <a:txBody>
                    <a:bodyPr/>
                    <a:lstStyle/>
                    <a:p>
                      <a:r>
                        <a:rPr lang="en-US" sz="1600" dirty="0"/>
                        <a:t>FDP</a:t>
                      </a:r>
                      <a:endParaRPr lang="en-IN" sz="1600" dirty="0"/>
                    </a:p>
                  </a:txBody>
                  <a:tcPr>
                    <a:solidFill>
                      <a:schemeClr val="bg2">
                        <a:lumMod val="20000"/>
                        <a:lumOff val="80000"/>
                      </a:schemeClr>
                    </a:solidFill>
                  </a:tcPr>
                </a:tc>
                <a:tc>
                  <a:txBody>
                    <a:bodyPr/>
                    <a:lstStyle/>
                    <a:p>
                      <a:r>
                        <a:rPr lang="en-US" sz="1600" dirty="0"/>
                        <a:t>VGST, Govt. of Karnataka</a:t>
                      </a:r>
                      <a:endParaRPr lang="en-IN" sz="1600" dirty="0"/>
                    </a:p>
                  </a:txBody>
                  <a:tcPr>
                    <a:solidFill>
                      <a:schemeClr val="bg2">
                        <a:lumMod val="20000"/>
                        <a:lumOff val="80000"/>
                      </a:schemeClr>
                    </a:solidFill>
                  </a:tcPr>
                </a:tc>
                <a:tc>
                  <a:txBody>
                    <a:bodyPr/>
                    <a:lstStyle/>
                    <a:p>
                      <a:r>
                        <a:rPr lang="en-US" sz="1600" dirty="0" err="1"/>
                        <a:t>Rs</a:t>
                      </a:r>
                      <a:r>
                        <a:rPr lang="en-US" sz="1600" dirty="0"/>
                        <a:t>. 2.00 Lakhs</a:t>
                      </a:r>
                      <a:endParaRPr lang="en-IN" sz="1600" dirty="0"/>
                    </a:p>
                  </a:txBody>
                  <a:tcPr>
                    <a:solidFill>
                      <a:schemeClr val="bg2">
                        <a:lumMod val="20000"/>
                        <a:lumOff val="80000"/>
                      </a:schemeClr>
                    </a:solidFill>
                  </a:tcPr>
                </a:tc>
                <a:extLst>
                  <a:ext uri="{0D108BD9-81ED-4DB2-BD59-A6C34878D82A}">
                    <a16:rowId xmlns:a16="http://schemas.microsoft.com/office/drawing/2014/main" xmlns="" val="10005"/>
                  </a:ext>
                </a:extLst>
              </a:tr>
              <a:tr h="420047">
                <a:tc>
                  <a:txBody>
                    <a:bodyPr/>
                    <a:lstStyle/>
                    <a:p>
                      <a:pPr algn="ctr"/>
                      <a:r>
                        <a:rPr lang="en-IN" sz="1600" dirty="0" smtClean="0"/>
                        <a:t>6</a:t>
                      </a:r>
                      <a:endParaRPr lang="en-IN" sz="1600" dirty="0"/>
                    </a:p>
                  </a:txBody>
                  <a:tcPr>
                    <a:solidFill>
                      <a:schemeClr val="bg2">
                        <a:lumMod val="20000"/>
                        <a:lumOff val="80000"/>
                      </a:schemeClr>
                    </a:solidFill>
                  </a:tcPr>
                </a:tc>
                <a:tc>
                  <a:txBody>
                    <a:bodyPr/>
                    <a:lstStyle/>
                    <a:p>
                      <a:pPr algn="ctr"/>
                      <a:r>
                        <a:rPr lang="en-US" sz="1600" dirty="0" smtClean="0"/>
                        <a:t>2018</a:t>
                      </a:r>
                      <a:endParaRPr lang="en-IN" sz="1600" dirty="0"/>
                    </a:p>
                  </a:txBody>
                  <a:tcPr>
                    <a:solidFill>
                      <a:schemeClr val="bg2">
                        <a:lumMod val="20000"/>
                        <a:lumOff val="80000"/>
                      </a:schemeClr>
                    </a:solidFill>
                  </a:tcPr>
                </a:tc>
                <a:tc>
                  <a:txBody>
                    <a:bodyPr/>
                    <a:lstStyle/>
                    <a:p>
                      <a:r>
                        <a:rPr lang="en-US" sz="1600" dirty="0"/>
                        <a:t>Student projects</a:t>
                      </a:r>
                      <a:endParaRPr lang="en-IN" sz="1600" dirty="0"/>
                    </a:p>
                  </a:txBody>
                  <a:tcPr>
                    <a:solidFill>
                      <a:schemeClr val="bg2">
                        <a:lumMod val="20000"/>
                        <a:lumOff val="80000"/>
                      </a:schemeClr>
                    </a:solidFill>
                  </a:tcPr>
                </a:tc>
                <a:tc>
                  <a:txBody>
                    <a:bodyPr/>
                    <a:lstStyle/>
                    <a:p>
                      <a:r>
                        <a:rPr lang="en-US" sz="1600" dirty="0"/>
                        <a:t>KSCST, Govt.</a:t>
                      </a:r>
                      <a:r>
                        <a:rPr lang="en-US" sz="1600" baseline="0" dirty="0"/>
                        <a:t> of Karnataka</a:t>
                      </a:r>
                      <a:endParaRPr lang="en-IN" sz="1600" dirty="0"/>
                    </a:p>
                  </a:txBody>
                  <a:tcPr>
                    <a:solidFill>
                      <a:schemeClr val="bg2">
                        <a:lumMod val="20000"/>
                        <a:lumOff val="80000"/>
                      </a:schemeClr>
                    </a:solidFill>
                  </a:tcPr>
                </a:tc>
                <a:tc>
                  <a:txBody>
                    <a:bodyPr/>
                    <a:lstStyle/>
                    <a:p>
                      <a:r>
                        <a:rPr lang="en-US" sz="1600" dirty="0"/>
                        <a:t>Rs. </a:t>
                      </a:r>
                      <a:r>
                        <a:rPr lang="en-US" sz="1600" dirty="0" smtClean="0"/>
                        <a:t>0.12</a:t>
                      </a:r>
                      <a:r>
                        <a:rPr lang="en-US" sz="1600" baseline="0" dirty="0" smtClean="0"/>
                        <a:t> </a:t>
                      </a:r>
                      <a:r>
                        <a:rPr lang="en-US" sz="1600" baseline="0" dirty="0"/>
                        <a:t>Lakhs</a:t>
                      </a:r>
                      <a:endParaRPr lang="en-IN" sz="1600" dirty="0"/>
                    </a:p>
                  </a:txBody>
                  <a:tcPr>
                    <a:solidFill>
                      <a:schemeClr val="bg2">
                        <a:lumMod val="20000"/>
                        <a:lumOff val="80000"/>
                      </a:schemeClr>
                    </a:solidFill>
                  </a:tcPr>
                </a:tc>
              </a:tr>
              <a:tr h="420047">
                <a:tc>
                  <a:txBody>
                    <a:bodyPr/>
                    <a:lstStyle/>
                    <a:p>
                      <a:pPr algn="ctr"/>
                      <a:r>
                        <a:rPr lang="en-IN" sz="1600" dirty="0" smtClean="0"/>
                        <a:t>7</a:t>
                      </a:r>
                      <a:endParaRPr lang="en-IN" sz="1600" dirty="0"/>
                    </a:p>
                  </a:txBody>
                  <a:tcPr>
                    <a:solidFill>
                      <a:schemeClr val="bg2">
                        <a:lumMod val="20000"/>
                        <a:lumOff val="80000"/>
                      </a:schemeClr>
                    </a:solidFill>
                  </a:tcPr>
                </a:tc>
                <a:tc>
                  <a:txBody>
                    <a:bodyPr/>
                    <a:lstStyle/>
                    <a:p>
                      <a:pPr algn="ctr"/>
                      <a:r>
                        <a:rPr lang="en-US" sz="1600" dirty="0"/>
                        <a:t>2013</a:t>
                      </a:r>
                      <a:endParaRPr lang="en-IN" sz="1600" dirty="0"/>
                    </a:p>
                  </a:txBody>
                  <a:tcPr>
                    <a:solidFill>
                      <a:schemeClr val="bg2">
                        <a:lumMod val="20000"/>
                        <a:lumOff val="80000"/>
                      </a:schemeClr>
                    </a:solidFill>
                  </a:tcPr>
                </a:tc>
                <a:tc>
                  <a:txBody>
                    <a:bodyPr/>
                    <a:lstStyle/>
                    <a:p>
                      <a:r>
                        <a:rPr lang="en-US" sz="1600" dirty="0"/>
                        <a:t>SDP</a:t>
                      </a:r>
                      <a:endParaRPr lang="en-IN" sz="1600" dirty="0"/>
                    </a:p>
                  </a:txBody>
                  <a:tcPr>
                    <a:solidFill>
                      <a:schemeClr val="bg2">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t>VGST, Govt. of Karnataka</a:t>
                      </a:r>
                      <a:endParaRPr lang="en-IN" sz="1600" dirty="0"/>
                    </a:p>
                  </a:txBody>
                  <a:tcPr>
                    <a:solidFill>
                      <a:schemeClr val="bg2">
                        <a:lumMod val="20000"/>
                        <a:lumOff val="80000"/>
                      </a:schemeClr>
                    </a:solidFill>
                  </a:tcPr>
                </a:tc>
                <a:tc>
                  <a:txBody>
                    <a:bodyPr/>
                    <a:lstStyle/>
                    <a:p>
                      <a:r>
                        <a:rPr lang="en-US" sz="1600" dirty="0" err="1"/>
                        <a:t>Rs</a:t>
                      </a:r>
                      <a:r>
                        <a:rPr lang="en-US" sz="1600" dirty="0"/>
                        <a:t>. 25.00 Lakhs</a:t>
                      </a:r>
                      <a:endParaRPr lang="en-IN" sz="1600" dirty="0"/>
                    </a:p>
                  </a:txBody>
                  <a:tcPr>
                    <a:solidFill>
                      <a:schemeClr val="bg2">
                        <a:lumMod val="20000"/>
                        <a:lumOff val="80000"/>
                      </a:schemeClr>
                    </a:solidFill>
                  </a:tcPr>
                </a:tc>
                <a:extLst>
                  <a:ext uri="{0D108BD9-81ED-4DB2-BD59-A6C34878D82A}">
                    <a16:rowId xmlns:a16="http://schemas.microsoft.com/office/drawing/2014/main" xmlns="" val="10007"/>
                  </a:ext>
                </a:extLst>
              </a:tr>
              <a:tr h="420047">
                <a:tc>
                  <a:txBody>
                    <a:bodyPr/>
                    <a:lstStyle/>
                    <a:p>
                      <a:pPr algn="ctr"/>
                      <a:r>
                        <a:rPr lang="en-IN" sz="1600" dirty="0" smtClean="0"/>
                        <a:t>8</a:t>
                      </a:r>
                      <a:endParaRPr lang="en-IN" sz="1600" dirty="0"/>
                    </a:p>
                  </a:txBody>
                  <a:tcPr>
                    <a:solidFill>
                      <a:schemeClr val="bg2">
                        <a:lumMod val="20000"/>
                        <a:lumOff val="80000"/>
                      </a:schemeClr>
                    </a:solidFill>
                  </a:tcPr>
                </a:tc>
                <a:tc>
                  <a:txBody>
                    <a:bodyPr/>
                    <a:lstStyle/>
                    <a:p>
                      <a:pPr algn="ctr"/>
                      <a:r>
                        <a:rPr lang="en-US" sz="1600" dirty="0"/>
                        <a:t>2012</a:t>
                      </a:r>
                      <a:endParaRPr lang="en-IN" sz="1600" dirty="0"/>
                    </a:p>
                  </a:txBody>
                  <a:tcPr>
                    <a:solidFill>
                      <a:schemeClr val="bg2">
                        <a:lumMod val="20000"/>
                        <a:lumOff val="80000"/>
                      </a:schemeClr>
                    </a:solidFill>
                  </a:tcPr>
                </a:tc>
                <a:tc>
                  <a:txBody>
                    <a:bodyPr/>
                    <a:lstStyle/>
                    <a:p>
                      <a:r>
                        <a:rPr lang="en-US" sz="1600" dirty="0"/>
                        <a:t>FDP</a:t>
                      </a:r>
                      <a:endParaRPr lang="en-IN" sz="1600" dirty="0"/>
                    </a:p>
                  </a:txBody>
                  <a:tcPr>
                    <a:solidFill>
                      <a:schemeClr val="bg2">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t>VGST, Govt. of Karnataka</a:t>
                      </a:r>
                      <a:endParaRPr lang="en-IN" sz="1600" dirty="0"/>
                    </a:p>
                  </a:txBody>
                  <a:tcPr>
                    <a:solidFill>
                      <a:schemeClr val="bg2">
                        <a:lumMod val="20000"/>
                        <a:lumOff val="80000"/>
                      </a:schemeClr>
                    </a:solidFill>
                  </a:tcPr>
                </a:tc>
                <a:tc>
                  <a:txBody>
                    <a:bodyPr/>
                    <a:lstStyle/>
                    <a:p>
                      <a:r>
                        <a:rPr lang="en-US" sz="1600" dirty="0" err="1"/>
                        <a:t>Rs</a:t>
                      </a:r>
                      <a:r>
                        <a:rPr lang="en-US" sz="1600" dirty="0"/>
                        <a:t>. 2.00 Lakhs</a:t>
                      </a:r>
                      <a:endParaRPr lang="en-IN" sz="1600" dirty="0"/>
                    </a:p>
                  </a:txBody>
                  <a:tcPr>
                    <a:solidFill>
                      <a:schemeClr val="bg2">
                        <a:lumMod val="20000"/>
                        <a:lumOff val="80000"/>
                      </a:schemeClr>
                    </a:solidFill>
                  </a:tcPr>
                </a:tc>
                <a:extLst>
                  <a:ext uri="{0D108BD9-81ED-4DB2-BD59-A6C34878D82A}">
                    <a16:rowId xmlns:a16="http://schemas.microsoft.com/office/drawing/2014/main" xmlns="" val="10008"/>
                  </a:ext>
                </a:extLst>
              </a:tr>
              <a:tr h="420047">
                <a:tc>
                  <a:txBody>
                    <a:bodyPr/>
                    <a:lstStyle/>
                    <a:p>
                      <a:pPr algn="ctr"/>
                      <a:r>
                        <a:rPr lang="en-IN" sz="1600" dirty="0" smtClean="0"/>
                        <a:t>9</a:t>
                      </a:r>
                      <a:endParaRPr lang="en-IN" sz="1600" dirty="0"/>
                    </a:p>
                  </a:txBody>
                  <a:tcPr>
                    <a:solidFill>
                      <a:schemeClr val="bg2">
                        <a:lumMod val="20000"/>
                        <a:lumOff val="80000"/>
                      </a:schemeClr>
                    </a:solidFill>
                  </a:tcPr>
                </a:tc>
                <a:tc>
                  <a:txBody>
                    <a:bodyPr/>
                    <a:lstStyle/>
                    <a:p>
                      <a:pPr algn="ctr"/>
                      <a:r>
                        <a:rPr lang="en-US" sz="1600" dirty="0"/>
                        <a:t>2012</a:t>
                      </a:r>
                      <a:endParaRPr lang="en-IN" sz="1600" dirty="0"/>
                    </a:p>
                  </a:txBody>
                  <a:tcPr>
                    <a:solidFill>
                      <a:schemeClr val="bg2">
                        <a:lumMod val="20000"/>
                        <a:lumOff val="80000"/>
                      </a:schemeClr>
                    </a:solidFill>
                  </a:tcPr>
                </a:tc>
                <a:tc>
                  <a:txBody>
                    <a:bodyPr/>
                    <a:lstStyle/>
                    <a:p>
                      <a:r>
                        <a:rPr lang="en-US" sz="1600" dirty="0"/>
                        <a:t>CESEM</a:t>
                      </a:r>
                      <a:endParaRPr lang="en-IN" sz="1600" dirty="0"/>
                    </a:p>
                  </a:txBody>
                  <a:tcPr>
                    <a:solidFill>
                      <a:schemeClr val="bg2">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t>VGST, Govt. of Karnataka</a:t>
                      </a:r>
                      <a:endParaRPr lang="en-IN" sz="1600" dirty="0"/>
                    </a:p>
                  </a:txBody>
                  <a:tcPr>
                    <a:solidFill>
                      <a:schemeClr val="bg2">
                        <a:lumMod val="20000"/>
                        <a:lumOff val="80000"/>
                      </a:schemeClr>
                    </a:solidFill>
                  </a:tcPr>
                </a:tc>
                <a:tc>
                  <a:txBody>
                    <a:bodyPr/>
                    <a:lstStyle/>
                    <a:p>
                      <a:r>
                        <a:rPr lang="en-US" sz="1600" dirty="0" err="1"/>
                        <a:t>Rs</a:t>
                      </a:r>
                      <a:r>
                        <a:rPr lang="en-US" sz="1600" dirty="0"/>
                        <a:t>. 40.0</a:t>
                      </a:r>
                      <a:r>
                        <a:rPr lang="en-US" sz="1600" baseline="0" dirty="0"/>
                        <a:t>0 Lakhs</a:t>
                      </a:r>
                      <a:endParaRPr lang="en-IN" sz="1600" dirty="0"/>
                    </a:p>
                  </a:txBody>
                  <a:tcPr>
                    <a:solidFill>
                      <a:schemeClr val="bg2">
                        <a:lumMod val="20000"/>
                        <a:lumOff val="80000"/>
                      </a:schemeClr>
                    </a:solidFill>
                  </a:tcPr>
                </a:tc>
                <a:extLst>
                  <a:ext uri="{0D108BD9-81ED-4DB2-BD59-A6C34878D82A}">
                    <a16:rowId xmlns:a16="http://schemas.microsoft.com/office/drawing/2014/main" xmlns="" val="10009"/>
                  </a:ext>
                </a:extLst>
              </a:tr>
              <a:tr h="420047">
                <a:tc>
                  <a:txBody>
                    <a:bodyPr/>
                    <a:lstStyle/>
                    <a:p>
                      <a:pPr algn="ctr"/>
                      <a:r>
                        <a:rPr lang="en-IN" sz="1600" dirty="0" smtClean="0"/>
                        <a:t>10</a:t>
                      </a:r>
                      <a:endParaRPr lang="en-IN" sz="1600" dirty="0"/>
                    </a:p>
                  </a:txBody>
                  <a:tcPr>
                    <a:solidFill>
                      <a:schemeClr val="bg2">
                        <a:lumMod val="20000"/>
                        <a:lumOff val="80000"/>
                      </a:schemeClr>
                    </a:solidFill>
                  </a:tcPr>
                </a:tc>
                <a:tc>
                  <a:txBody>
                    <a:bodyPr/>
                    <a:lstStyle/>
                    <a:p>
                      <a:pPr algn="ctr"/>
                      <a:r>
                        <a:rPr lang="en-IN" sz="1600" dirty="0" smtClean="0"/>
                        <a:t>2010</a:t>
                      </a:r>
                      <a:endParaRPr lang="en-IN" sz="1600" dirty="0"/>
                    </a:p>
                  </a:txBody>
                  <a:tcPr>
                    <a:solidFill>
                      <a:schemeClr val="bg2">
                        <a:lumMod val="20000"/>
                        <a:lumOff val="80000"/>
                      </a:schemeClr>
                    </a:solidFill>
                  </a:tcPr>
                </a:tc>
                <a:tc>
                  <a:txBody>
                    <a:bodyPr/>
                    <a:lstStyle/>
                    <a:p>
                      <a:r>
                        <a:rPr lang="en-IN" sz="1600" dirty="0" smtClean="0"/>
                        <a:t>K-FIST L1</a:t>
                      </a:r>
                      <a:endParaRPr lang="en-IN" sz="1600" dirty="0"/>
                    </a:p>
                  </a:txBody>
                  <a:tcPr>
                    <a:solidFill>
                      <a:schemeClr val="bg2">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smtClean="0"/>
                        <a:t>VGST, Govt. of Karnataka</a:t>
                      </a:r>
                      <a:endParaRPr lang="en-IN" sz="1600" dirty="0"/>
                    </a:p>
                  </a:txBody>
                  <a:tcPr>
                    <a:solidFill>
                      <a:schemeClr val="bg2">
                        <a:lumMod val="20000"/>
                        <a:lumOff val="80000"/>
                      </a:schemeClr>
                    </a:solidFill>
                  </a:tcPr>
                </a:tc>
                <a:tc>
                  <a:txBody>
                    <a:bodyPr/>
                    <a:lstStyle/>
                    <a:p>
                      <a:r>
                        <a:rPr lang="en-IN" sz="1600" dirty="0" smtClean="0"/>
                        <a:t>Rs. 20.00 Lakhs</a:t>
                      </a:r>
                      <a:endParaRPr lang="en-IN" sz="1600" dirty="0"/>
                    </a:p>
                  </a:txBody>
                  <a:tcPr>
                    <a:solidFill>
                      <a:schemeClr val="bg2">
                        <a:lumMod val="20000"/>
                        <a:lumOff val="80000"/>
                      </a:schemeClr>
                    </a:solidFill>
                  </a:tcPr>
                </a:tc>
              </a:tr>
              <a:tr h="420047">
                <a:tc>
                  <a:txBody>
                    <a:bodyPr/>
                    <a:lstStyle/>
                    <a:p>
                      <a:pPr algn="ctr"/>
                      <a:r>
                        <a:rPr lang="en-IN" sz="1600" dirty="0" smtClean="0"/>
                        <a:t>11</a:t>
                      </a:r>
                      <a:endParaRPr lang="en-IN" sz="1600" dirty="0"/>
                    </a:p>
                  </a:txBody>
                  <a:tcPr>
                    <a:solidFill>
                      <a:schemeClr val="bg2">
                        <a:lumMod val="20000"/>
                        <a:lumOff val="80000"/>
                      </a:schemeClr>
                    </a:solidFill>
                  </a:tcPr>
                </a:tc>
                <a:tc>
                  <a:txBody>
                    <a:bodyPr/>
                    <a:lstStyle/>
                    <a:p>
                      <a:pPr algn="ctr"/>
                      <a:r>
                        <a:rPr lang="en-US" sz="1600" dirty="0" smtClean="0"/>
                        <a:t>2020</a:t>
                      </a:r>
                      <a:endParaRPr lang="en-IN" sz="1600" dirty="0"/>
                    </a:p>
                  </a:txBody>
                  <a:tcPr>
                    <a:solidFill>
                      <a:schemeClr val="bg2">
                        <a:lumMod val="20000"/>
                        <a:lumOff val="80000"/>
                      </a:schemeClr>
                    </a:solidFill>
                  </a:tcPr>
                </a:tc>
                <a:tc>
                  <a:txBody>
                    <a:bodyPr/>
                    <a:lstStyle/>
                    <a:p>
                      <a:r>
                        <a:rPr lang="en-IN" sz="1600" dirty="0" smtClean="0"/>
                        <a:t>NAIN</a:t>
                      </a:r>
                      <a:endParaRPr lang="en-IN" sz="1600" dirty="0"/>
                    </a:p>
                  </a:txBody>
                  <a:tcPr>
                    <a:solidFill>
                      <a:schemeClr val="bg2">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smtClean="0"/>
                        <a:t>Govt</a:t>
                      </a:r>
                      <a:r>
                        <a:rPr lang="en-US" sz="1600" dirty="0"/>
                        <a:t>. of Karnataka</a:t>
                      </a:r>
                      <a:endParaRPr lang="en-IN" sz="1600" dirty="0"/>
                    </a:p>
                  </a:txBody>
                  <a:tcPr>
                    <a:solidFill>
                      <a:schemeClr val="bg2">
                        <a:lumMod val="20000"/>
                        <a:lumOff val="80000"/>
                      </a:schemeClr>
                    </a:solidFill>
                  </a:tcPr>
                </a:tc>
                <a:tc>
                  <a:txBody>
                    <a:bodyPr/>
                    <a:lstStyle/>
                    <a:p>
                      <a:pPr algn="ctr"/>
                      <a:r>
                        <a:rPr lang="en-US" sz="1600" dirty="0" smtClean="0"/>
                        <a:t>(Nearly</a:t>
                      </a:r>
                      <a:r>
                        <a:rPr lang="en-US" sz="1600" baseline="0" dirty="0" smtClean="0"/>
                        <a:t>  2.4 </a:t>
                      </a:r>
                      <a:r>
                        <a:rPr lang="en-US" sz="1600" baseline="0" dirty="0" err="1" smtClean="0"/>
                        <a:t>Crore</a:t>
                      </a:r>
                      <a:r>
                        <a:rPr lang="en-US" sz="1600" baseline="0" dirty="0" smtClean="0"/>
                        <a:t>)</a:t>
                      </a:r>
                      <a:endParaRPr lang="en-IN" sz="1600" dirty="0"/>
                    </a:p>
                  </a:txBody>
                  <a:tcPr>
                    <a:solidFill>
                      <a:schemeClr val="bg2">
                        <a:lumMod val="20000"/>
                        <a:lumOff val="80000"/>
                      </a:schemeClr>
                    </a:solidFill>
                  </a:tcPr>
                </a:tc>
                <a:extLst>
                  <a:ext uri="{0D108BD9-81ED-4DB2-BD59-A6C34878D82A}">
                    <a16:rowId xmlns:a16="http://schemas.microsoft.com/office/drawing/2014/main" xmlns="" val="10010"/>
                  </a:ext>
                </a:extLst>
              </a:tr>
              <a:tr h="420047">
                <a:tc gridSpan="4">
                  <a:txBody>
                    <a:bodyPr/>
                    <a:lstStyle/>
                    <a:p>
                      <a:pPr algn="ctr"/>
                      <a:r>
                        <a:rPr lang="en-US" sz="1600" b="1" dirty="0"/>
                        <a:t>Total Amount</a:t>
                      </a:r>
                      <a:endParaRPr lang="en-IN" sz="1600" b="1" dirty="0"/>
                    </a:p>
                  </a:txBody>
                  <a:tcPr>
                    <a:solidFill>
                      <a:schemeClr val="accent1">
                        <a:lumMod val="60000"/>
                        <a:lumOff val="40000"/>
                      </a:schemeClr>
                    </a:solidFill>
                  </a:tcPr>
                </a:tc>
                <a:tc hMerge="1">
                  <a:txBody>
                    <a:bodyPr/>
                    <a:lstStyle/>
                    <a:p>
                      <a:pPr algn="ctr"/>
                      <a:endParaRPr lang="en-IN" dirty="0"/>
                    </a:p>
                  </a:txBody>
                  <a:tcPr>
                    <a:solidFill>
                      <a:schemeClr val="bg2">
                        <a:lumMod val="20000"/>
                        <a:lumOff val="80000"/>
                      </a:schemeClr>
                    </a:solidFill>
                  </a:tcPr>
                </a:tc>
                <a:tc hMerge="1">
                  <a:txBody>
                    <a:bodyPr/>
                    <a:lstStyle/>
                    <a:p>
                      <a:endParaRPr lang="en-IN" dirty="0"/>
                    </a:p>
                  </a:txBody>
                  <a:tcPr>
                    <a:solidFill>
                      <a:schemeClr val="bg2">
                        <a:lumMod val="20000"/>
                        <a:lumOff val="80000"/>
                      </a:schemeClr>
                    </a:solidFill>
                  </a:tcP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IN" dirty="0"/>
                    </a:p>
                  </a:txBody>
                  <a:tcPr>
                    <a:solidFill>
                      <a:schemeClr val="bg2">
                        <a:lumMod val="20000"/>
                        <a:lumOff val="80000"/>
                      </a:schemeClr>
                    </a:solidFill>
                  </a:tcPr>
                </a:tc>
                <a:tc>
                  <a:txBody>
                    <a:bodyPr/>
                    <a:lstStyle/>
                    <a:p>
                      <a:r>
                        <a:rPr lang="en-US" sz="1600" b="1" dirty="0"/>
                        <a:t>Rs. </a:t>
                      </a:r>
                      <a:r>
                        <a:rPr lang="en-US" sz="1600" b="1" dirty="0" smtClean="0"/>
                        <a:t>94.235 </a:t>
                      </a:r>
                      <a:r>
                        <a:rPr lang="en-US" sz="1600" b="1" dirty="0"/>
                        <a:t>Lakhs</a:t>
                      </a:r>
                      <a:endParaRPr lang="en-IN" sz="1600" b="1" dirty="0"/>
                    </a:p>
                  </a:txBody>
                  <a:tcPr>
                    <a:solidFill>
                      <a:schemeClr val="accent1">
                        <a:lumMod val="60000"/>
                        <a:lumOff val="40000"/>
                      </a:schemeClr>
                    </a:solidFill>
                  </a:tcPr>
                </a:tc>
                <a:extLst>
                  <a:ext uri="{0D108BD9-81ED-4DB2-BD59-A6C34878D82A}">
                    <a16:rowId xmlns:a16="http://schemas.microsoft.com/office/drawing/2014/main" xmlns="" val="10011"/>
                  </a:ext>
                </a:extLst>
              </a:tr>
            </a:tbl>
          </a:graphicData>
        </a:graphic>
      </p:graphicFrame>
      <p:sp>
        <p:nvSpPr>
          <p:cNvPr id="8" name="Slide Number Placeholder 7"/>
          <p:cNvSpPr>
            <a:spLocks noGrp="1"/>
          </p:cNvSpPr>
          <p:nvPr>
            <p:ph type="sldNum" sz="quarter" idx="12"/>
          </p:nvPr>
        </p:nvSpPr>
        <p:spPr>
          <a:xfrm flipH="1">
            <a:off x="11500633" y="6532439"/>
            <a:ext cx="330199" cy="319414"/>
          </a:xfrm>
          <a:solidFill>
            <a:srgbClr val="C00000"/>
          </a:solidFill>
          <a:ln>
            <a:solidFill>
              <a:schemeClr val="accent4">
                <a:lumMod val="60000"/>
                <a:lumOff val="40000"/>
              </a:schemeClr>
            </a:solidFill>
          </a:ln>
        </p:spPr>
        <p:txBody>
          <a:bodyPr/>
          <a:lstStyle/>
          <a:p>
            <a:r>
              <a:rPr lang="en-IN" sz="1800" dirty="0" smtClean="0">
                <a:solidFill>
                  <a:schemeClr val="bg1"/>
                </a:solidFill>
              </a:rPr>
              <a:t>6</a:t>
            </a:r>
            <a:endParaRPr lang="en-IN" sz="1800" dirty="0">
              <a:solidFill>
                <a:schemeClr val="bg1"/>
              </a:solidFill>
            </a:endParaRPr>
          </a:p>
        </p:txBody>
      </p:sp>
    </p:spTree>
    <p:extLst>
      <p:ext uri="{BB962C8B-B14F-4D97-AF65-F5344CB8AC3E}">
        <p14:creationId xmlns:p14="http://schemas.microsoft.com/office/powerpoint/2010/main" val="2170559980"/>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 y="0"/>
            <a:ext cx="1415442" cy="6858000"/>
          </a:xfrm>
          <a:prstGeom prst="rect">
            <a:avLst/>
          </a:prstGeom>
          <a:solidFill>
            <a:schemeClr val="accent4">
              <a:lumMod val="20000"/>
              <a:lumOff val="8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 name="Rectangle 4"/>
          <p:cNvSpPr/>
          <p:nvPr/>
        </p:nvSpPr>
        <p:spPr>
          <a:xfrm>
            <a:off x="1415442" y="6538586"/>
            <a:ext cx="9870510" cy="319414"/>
          </a:xfrm>
          <a:prstGeom prst="rect">
            <a:avLst/>
          </a:prstGeom>
          <a:solidFill>
            <a:schemeClr val="accent4">
              <a:lumMod val="20000"/>
              <a:lumOff val="8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C00000"/>
                </a:solidFill>
              </a:rPr>
              <a:t>Department of Electronics and Communication Engineering</a:t>
            </a:r>
            <a:endParaRPr lang="en-IN" b="1" dirty="0">
              <a:solidFill>
                <a:srgbClr val="C00000"/>
              </a:solidFill>
            </a:endParaRPr>
          </a:p>
        </p:txBody>
      </p:sp>
      <p:sp>
        <p:nvSpPr>
          <p:cNvPr id="6" name="Rectangle 5"/>
          <p:cNvSpPr/>
          <p:nvPr/>
        </p:nvSpPr>
        <p:spPr>
          <a:xfrm>
            <a:off x="1240077" y="0"/>
            <a:ext cx="175364" cy="6858000"/>
          </a:xfrm>
          <a:prstGeom prst="rect">
            <a:avLst/>
          </a:prstGeom>
          <a:solidFill>
            <a:srgbClr val="C0000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 name="Rounded Rectangle 6"/>
          <p:cNvSpPr/>
          <p:nvPr/>
        </p:nvSpPr>
        <p:spPr>
          <a:xfrm>
            <a:off x="11586575" y="6538586"/>
            <a:ext cx="488515" cy="319414"/>
          </a:xfrm>
          <a:prstGeom prst="roundRect">
            <a:avLst/>
          </a:prstGeom>
          <a:solidFill>
            <a:srgbClr val="C00000"/>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solidFill>
              </a:rPr>
              <a:t>69</a:t>
            </a:r>
            <a:endParaRPr lang="en-IN" dirty="0">
              <a:solidFill>
                <a:schemeClr val="bg1"/>
              </a:solidFill>
            </a:endParaRPr>
          </a:p>
        </p:txBody>
      </p:sp>
      <p:cxnSp>
        <p:nvCxnSpPr>
          <p:cNvPr id="11" name="Straight Connector 10"/>
          <p:cNvCxnSpPr/>
          <p:nvPr/>
        </p:nvCxnSpPr>
        <p:spPr>
          <a:xfrm flipV="1">
            <a:off x="1791222" y="759629"/>
            <a:ext cx="10039610" cy="12527"/>
          </a:xfrm>
          <a:prstGeom prst="line">
            <a:avLst/>
          </a:prstGeom>
          <a:ln w="38100"/>
        </p:spPr>
        <p:style>
          <a:lnRef idx="3">
            <a:schemeClr val="accent2"/>
          </a:lnRef>
          <a:fillRef idx="0">
            <a:schemeClr val="accent2"/>
          </a:fillRef>
          <a:effectRef idx="2">
            <a:schemeClr val="accent2"/>
          </a:effectRef>
          <a:fontRef idx="minor">
            <a:schemeClr val="tx1"/>
          </a:fontRef>
        </p:style>
      </p:cxnSp>
      <p:pic>
        <p:nvPicPr>
          <p:cNvPr id="21"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1033" y="116632"/>
            <a:ext cx="1026591" cy="960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ectangle 11"/>
          <p:cNvSpPr/>
          <p:nvPr/>
        </p:nvSpPr>
        <p:spPr>
          <a:xfrm>
            <a:off x="1791222" y="116632"/>
            <a:ext cx="10039610" cy="523220"/>
          </a:xfrm>
          <a:prstGeom prst="rect">
            <a:avLst/>
          </a:prstGeom>
        </p:spPr>
        <p:txBody>
          <a:bodyPr wrap="square">
            <a:spAutoFit/>
          </a:bodyPr>
          <a:lstStyle/>
          <a:p>
            <a:pPr algn="ctr"/>
            <a:r>
              <a:rPr lang="en-IN" sz="2800" b="1" dirty="0" smtClean="0">
                <a:solidFill>
                  <a:srgbClr val="002060"/>
                </a:solidFill>
                <a:latin typeface="Times New Roman" pitchFamily="18" charset="0"/>
                <a:cs typeface="Times New Roman" pitchFamily="18" charset="0"/>
              </a:rPr>
              <a:t>Outcome Based Education</a:t>
            </a:r>
            <a:endParaRPr lang="en-IN" sz="2800" b="1" dirty="0">
              <a:solidFill>
                <a:srgbClr val="002060"/>
              </a:solidFill>
              <a:latin typeface="Times New Roman" pitchFamily="18" charset="0"/>
              <a:cs typeface="Times New Roman" pitchFamily="18" charset="0"/>
            </a:endParaRPr>
          </a:p>
        </p:txBody>
      </p:sp>
      <p:grpSp>
        <p:nvGrpSpPr>
          <p:cNvPr id="32" name="Group 31"/>
          <p:cNvGrpSpPr>
            <a:grpSpLocks/>
          </p:cNvGrpSpPr>
          <p:nvPr/>
        </p:nvGrpSpPr>
        <p:grpSpPr bwMode="auto">
          <a:xfrm>
            <a:off x="4290028" y="864921"/>
            <a:ext cx="5422682" cy="5594303"/>
            <a:chOff x="2475" y="2256"/>
            <a:chExt cx="8235" cy="9946"/>
          </a:xfrm>
        </p:grpSpPr>
        <p:sp>
          <p:nvSpPr>
            <p:cNvPr id="33" name="AutoShape 81"/>
            <p:cNvSpPr>
              <a:spLocks noChangeArrowheads="1"/>
            </p:cNvSpPr>
            <p:nvPr/>
          </p:nvSpPr>
          <p:spPr bwMode="auto">
            <a:xfrm>
              <a:off x="4650" y="2256"/>
              <a:ext cx="3405" cy="765"/>
            </a:xfrm>
            <a:prstGeom prst="roundRect">
              <a:avLst>
                <a:gd name="adj" fmla="val 16667"/>
              </a:avLst>
            </a:prstGeom>
            <a:solidFill>
              <a:schemeClr val="accent4">
                <a:lumMod val="20000"/>
                <a:lumOff val="80000"/>
              </a:schemeClr>
            </a:solidFill>
            <a:ln w="28575">
              <a:solidFill>
                <a:schemeClr val="bg2">
                  <a:lumMod val="50000"/>
                  <a:lumOff val="0"/>
                </a:schemeClr>
              </a:solidFill>
              <a:round/>
              <a:headEnd/>
              <a:tailEnd/>
            </a:ln>
          </p:spPr>
          <p:txBody>
            <a:bodyPr rot="0" vert="horz" wrap="square" lIns="91440" tIns="45720" rIns="91440" bIns="45720" anchor="t" anchorCtr="0" upright="1">
              <a:noAutofit/>
            </a:bodyPr>
            <a:lstStyle/>
            <a:p>
              <a:pPr algn="ctr">
                <a:lnSpc>
                  <a:spcPct val="115000"/>
                </a:lnSpc>
                <a:spcAft>
                  <a:spcPts val="1000"/>
                </a:spcAft>
              </a:pPr>
              <a:r>
                <a:rPr lang="en-IN" sz="1000" b="1" dirty="0">
                  <a:effectLst/>
                  <a:latin typeface="Times New Roman" pitchFamily="18" charset="0"/>
                  <a:ea typeface="Times New Roman"/>
                  <a:cs typeface="Times New Roman" pitchFamily="18" charset="0"/>
                </a:rPr>
                <a:t>HOD nominates the Project Coordinator</a:t>
              </a:r>
            </a:p>
          </p:txBody>
        </p:sp>
        <p:sp>
          <p:nvSpPr>
            <p:cNvPr id="34" name="AutoShape 82"/>
            <p:cNvSpPr>
              <a:spLocks noChangeArrowheads="1"/>
            </p:cNvSpPr>
            <p:nvPr/>
          </p:nvSpPr>
          <p:spPr bwMode="auto">
            <a:xfrm>
              <a:off x="4065" y="3456"/>
              <a:ext cx="4575" cy="795"/>
            </a:xfrm>
            <a:prstGeom prst="roundRect">
              <a:avLst>
                <a:gd name="adj" fmla="val 16667"/>
              </a:avLst>
            </a:prstGeom>
            <a:solidFill>
              <a:schemeClr val="accent6">
                <a:lumMod val="20000"/>
                <a:lumOff val="80000"/>
              </a:schemeClr>
            </a:solidFill>
            <a:ln w="28575">
              <a:solidFill>
                <a:schemeClr val="bg2">
                  <a:lumMod val="50000"/>
                  <a:lumOff val="0"/>
                </a:schemeClr>
              </a:solidFill>
              <a:round/>
              <a:headEnd/>
              <a:tailEnd/>
            </a:ln>
          </p:spPr>
          <p:txBody>
            <a:bodyPr rot="0" vert="horz" wrap="square" lIns="91440" tIns="45720" rIns="91440" bIns="45720" anchor="t" anchorCtr="0" upright="1">
              <a:noAutofit/>
            </a:bodyPr>
            <a:lstStyle/>
            <a:p>
              <a:pPr algn="ctr">
                <a:lnSpc>
                  <a:spcPct val="115000"/>
                </a:lnSpc>
                <a:spcAft>
                  <a:spcPts val="1000"/>
                </a:spcAft>
              </a:pPr>
              <a:r>
                <a:rPr lang="en-IN" sz="1000" b="1">
                  <a:effectLst/>
                  <a:latin typeface="Times New Roman" pitchFamily="18" charset="0"/>
                  <a:ea typeface="Times New Roman"/>
                  <a:cs typeface="Times New Roman" pitchFamily="18" charset="0"/>
                </a:rPr>
                <a:t>Identification of projects and allocation methodology for Students and Faculty</a:t>
              </a:r>
            </a:p>
          </p:txBody>
        </p:sp>
        <p:sp>
          <p:nvSpPr>
            <p:cNvPr id="37" name="AutoShape 85"/>
            <p:cNvSpPr>
              <a:spLocks noChangeArrowheads="1"/>
            </p:cNvSpPr>
            <p:nvPr/>
          </p:nvSpPr>
          <p:spPr bwMode="auto">
            <a:xfrm>
              <a:off x="2805" y="8137"/>
              <a:ext cx="7560" cy="540"/>
            </a:xfrm>
            <a:prstGeom prst="roundRect">
              <a:avLst>
                <a:gd name="adj" fmla="val 16667"/>
              </a:avLst>
            </a:prstGeom>
            <a:solidFill>
              <a:schemeClr val="accent2">
                <a:lumMod val="40000"/>
                <a:lumOff val="60000"/>
              </a:schemeClr>
            </a:solidFill>
            <a:ln w="28575">
              <a:solidFill>
                <a:schemeClr val="bg2">
                  <a:lumMod val="50000"/>
                  <a:lumOff val="0"/>
                </a:schemeClr>
              </a:solidFill>
              <a:round/>
              <a:headEnd/>
              <a:tailEnd/>
            </a:ln>
          </p:spPr>
          <p:txBody>
            <a:bodyPr rot="0" vert="horz" wrap="square" lIns="91440" tIns="45720" rIns="91440" bIns="45720" anchor="t" anchorCtr="0" upright="1">
              <a:noAutofit/>
            </a:bodyPr>
            <a:lstStyle/>
            <a:p>
              <a:pPr algn="ctr">
                <a:lnSpc>
                  <a:spcPct val="115000"/>
                </a:lnSpc>
                <a:spcAft>
                  <a:spcPts val="1000"/>
                </a:spcAft>
              </a:pPr>
              <a:r>
                <a:rPr lang="en-IN" sz="1000" b="1">
                  <a:effectLst/>
                  <a:latin typeface="Times New Roman" pitchFamily="18" charset="0"/>
                  <a:ea typeface="Times New Roman"/>
                  <a:cs typeface="Times New Roman" pitchFamily="18" charset="0"/>
                </a:rPr>
                <a:t>Project coordinator and HOD identifies the project based on defined area</a:t>
              </a:r>
            </a:p>
          </p:txBody>
        </p:sp>
        <p:sp>
          <p:nvSpPr>
            <p:cNvPr id="38" name="AutoShape 86"/>
            <p:cNvSpPr>
              <a:spLocks noChangeArrowheads="1"/>
            </p:cNvSpPr>
            <p:nvPr/>
          </p:nvSpPr>
          <p:spPr bwMode="auto">
            <a:xfrm>
              <a:off x="2820" y="9128"/>
              <a:ext cx="7560" cy="930"/>
            </a:xfrm>
            <a:prstGeom prst="roundRect">
              <a:avLst>
                <a:gd name="adj" fmla="val 16667"/>
              </a:avLst>
            </a:prstGeom>
            <a:solidFill>
              <a:schemeClr val="accent6">
                <a:lumMod val="20000"/>
                <a:lumOff val="80000"/>
              </a:schemeClr>
            </a:solidFill>
            <a:ln w="28575">
              <a:solidFill>
                <a:schemeClr val="bg2">
                  <a:lumMod val="50000"/>
                  <a:lumOff val="0"/>
                </a:schemeClr>
              </a:solidFill>
              <a:round/>
              <a:headEnd/>
              <a:tailEnd/>
            </a:ln>
          </p:spPr>
          <p:txBody>
            <a:bodyPr rot="0" vert="horz" wrap="square" lIns="91440" tIns="45720" rIns="91440" bIns="45720" anchor="t" anchorCtr="0" upright="1">
              <a:noAutofit/>
            </a:bodyPr>
            <a:lstStyle/>
            <a:p>
              <a:pPr marR="316865" algn="ctr">
                <a:lnSpc>
                  <a:spcPct val="150000"/>
                </a:lnSpc>
                <a:spcAft>
                  <a:spcPts val="0"/>
                </a:spcAft>
              </a:pPr>
              <a:r>
                <a:rPr lang="en-US" sz="1000" b="1">
                  <a:effectLst/>
                  <a:latin typeface="Times New Roman" pitchFamily="18" charset="0"/>
                  <a:ea typeface="Times New Roman"/>
                  <a:cs typeface="Times New Roman" pitchFamily="18" charset="0"/>
                </a:rPr>
                <a:t>The HOD and the project coordinator allot project guides based on the student’s interest, Project Domain and the faculty specialization</a:t>
              </a:r>
              <a:endParaRPr lang="en-IN" sz="1000" b="1">
                <a:effectLst/>
                <a:latin typeface="Times New Roman" pitchFamily="18" charset="0"/>
                <a:ea typeface="Times New Roman"/>
                <a:cs typeface="Times New Roman" pitchFamily="18" charset="0"/>
              </a:endParaRPr>
            </a:p>
            <a:p>
              <a:pPr>
                <a:lnSpc>
                  <a:spcPct val="115000"/>
                </a:lnSpc>
                <a:spcAft>
                  <a:spcPts val="1000"/>
                </a:spcAft>
              </a:pPr>
              <a:r>
                <a:rPr lang="en-IN" sz="1000" b="1">
                  <a:effectLst/>
                  <a:latin typeface="Times New Roman" pitchFamily="18" charset="0"/>
                  <a:ea typeface="Times New Roman"/>
                  <a:cs typeface="Times New Roman" pitchFamily="18" charset="0"/>
                </a:rPr>
                <a:t> </a:t>
              </a:r>
            </a:p>
          </p:txBody>
        </p:sp>
        <p:sp>
          <p:nvSpPr>
            <p:cNvPr id="39" name="AutoShape 87"/>
            <p:cNvSpPr>
              <a:spLocks noChangeArrowheads="1"/>
            </p:cNvSpPr>
            <p:nvPr/>
          </p:nvSpPr>
          <p:spPr bwMode="auto">
            <a:xfrm>
              <a:off x="2925" y="10507"/>
              <a:ext cx="7380" cy="465"/>
            </a:xfrm>
            <a:prstGeom prst="roundRect">
              <a:avLst>
                <a:gd name="adj" fmla="val 16667"/>
              </a:avLst>
            </a:prstGeom>
            <a:solidFill>
              <a:schemeClr val="tx2">
                <a:lumMod val="20000"/>
                <a:lumOff val="80000"/>
              </a:schemeClr>
            </a:solidFill>
            <a:ln w="28575">
              <a:solidFill>
                <a:schemeClr val="bg2">
                  <a:lumMod val="50000"/>
                  <a:lumOff val="0"/>
                </a:schemeClr>
              </a:solidFill>
              <a:round/>
              <a:headEnd/>
              <a:tailEnd/>
            </a:ln>
          </p:spPr>
          <p:txBody>
            <a:bodyPr rot="0" vert="horz" wrap="square" lIns="91440" tIns="45720" rIns="91440" bIns="45720" anchor="t" anchorCtr="0" upright="1">
              <a:noAutofit/>
            </a:bodyPr>
            <a:lstStyle/>
            <a:p>
              <a:pPr algn="ctr">
                <a:lnSpc>
                  <a:spcPct val="115000"/>
                </a:lnSpc>
                <a:spcAft>
                  <a:spcPts val="1000"/>
                </a:spcAft>
              </a:pPr>
              <a:r>
                <a:rPr lang="en-IN" sz="1000" b="1">
                  <a:effectLst/>
                  <a:latin typeface="Times New Roman" pitchFamily="18" charset="0"/>
                  <a:ea typeface="Times New Roman"/>
                  <a:cs typeface="Times New Roman" pitchFamily="18" charset="0"/>
                </a:rPr>
                <a:t>Evaluation of project work in three phases according to the rubrics</a:t>
              </a:r>
            </a:p>
          </p:txBody>
        </p:sp>
        <p:sp>
          <p:nvSpPr>
            <p:cNvPr id="40" name="AutoShape 88"/>
            <p:cNvSpPr>
              <a:spLocks noChangeArrowheads="1"/>
            </p:cNvSpPr>
            <p:nvPr/>
          </p:nvSpPr>
          <p:spPr bwMode="auto">
            <a:xfrm>
              <a:off x="2475" y="11407"/>
              <a:ext cx="8235" cy="795"/>
            </a:xfrm>
            <a:prstGeom prst="roundRect">
              <a:avLst>
                <a:gd name="adj" fmla="val 16667"/>
              </a:avLst>
            </a:prstGeom>
            <a:solidFill>
              <a:schemeClr val="accent4">
                <a:lumMod val="20000"/>
                <a:lumOff val="80000"/>
              </a:schemeClr>
            </a:solidFill>
            <a:ln w="28575">
              <a:solidFill>
                <a:schemeClr val="bg2">
                  <a:lumMod val="50000"/>
                  <a:lumOff val="0"/>
                </a:schemeClr>
              </a:solidFill>
              <a:round/>
              <a:headEnd/>
              <a:tailEnd/>
            </a:ln>
          </p:spPr>
          <p:txBody>
            <a:bodyPr rot="0" vert="horz" wrap="square" lIns="91440" tIns="45720" rIns="91440" bIns="45720" anchor="t" anchorCtr="0" upright="1">
              <a:noAutofit/>
            </a:bodyPr>
            <a:lstStyle/>
            <a:p>
              <a:pPr algn="ctr">
                <a:lnSpc>
                  <a:spcPct val="115000"/>
                </a:lnSpc>
                <a:spcAft>
                  <a:spcPts val="1000"/>
                </a:spcAft>
              </a:pPr>
              <a:r>
                <a:rPr lang="en-IN" sz="1000" b="1">
                  <a:effectLst/>
                  <a:latin typeface="Times New Roman" pitchFamily="18" charset="0"/>
                  <a:ea typeface="Times New Roman"/>
                  <a:cs typeface="Times New Roman" pitchFamily="18" charset="0"/>
                </a:rPr>
                <a:t>The project committee consists of HOD, guide and project coordinator awards final marks to the students based on the evaluation of project in different phases</a:t>
              </a:r>
            </a:p>
          </p:txBody>
        </p:sp>
        <p:cxnSp>
          <p:nvCxnSpPr>
            <p:cNvPr id="41" name="AutoShape 89"/>
            <p:cNvCxnSpPr>
              <a:cxnSpLocks noChangeShapeType="1"/>
            </p:cNvCxnSpPr>
            <p:nvPr/>
          </p:nvCxnSpPr>
          <p:spPr bwMode="auto">
            <a:xfrm>
              <a:off x="6360" y="3021"/>
              <a:ext cx="0" cy="390"/>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42" name="AutoShape 90"/>
            <p:cNvCxnSpPr>
              <a:cxnSpLocks noChangeShapeType="1"/>
            </p:cNvCxnSpPr>
            <p:nvPr/>
          </p:nvCxnSpPr>
          <p:spPr bwMode="auto">
            <a:xfrm>
              <a:off x="4980" y="4251"/>
              <a:ext cx="0" cy="390"/>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43" name="AutoShape 91"/>
            <p:cNvCxnSpPr>
              <a:cxnSpLocks noChangeShapeType="1"/>
            </p:cNvCxnSpPr>
            <p:nvPr/>
          </p:nvCxnSpPr>
          <p:spPr bwMode="auto">
            <a:xfrm>
              <a:off x="7680" y="4251"/>
              <a:ext cx="0" cy="390"/>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44" name="AutoShape 92"/>
            <p:cNvCxnSpPr>
              <a:cxnSpLocks noChangeShapeType="1"/>
            </p:cNvCxnSpPr>
            <p:nvPr/>
          </p:nvCxnSpPr>
          <p:spPr bwMode="auto">
            <a:xfrm>
              <a:off x="4980" y="7086"/>
              <a:ext cx="0" cy="1005"/>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45" name="AutoShape 93"/>
            <p:cNvCxnSpPr>
              <a:cxnSpLocks noChangeShapeType="1"/>
            </p:cNvCxnSpPr>
            <p:nvPr/>
          </p:nvCxnSpPr>
          <p:spPr bwMode="auto">
            <a:xfrm>
              <a:off x="7680" y="7086"/>
              <a:ext cx="0" cy="1005"/>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46" name="AutoShape 94"/>
            <p:cNvCxnSpPr>
              <a:cxnSpLocks noChangeShapeType="1"/>
            </p:cNvCxnSpPr>
            <p:nvPr/>
          </p:nvCxnSpPr>
          <p:spPr bwMode="auto">
            <a:xfrm>
              <a:off x="6600" y="10972"/>
              <a:ext cx="0" cy="390"/>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47" name="AutoShape 95"/>
            <p:cNvCxnSpPr>
              <a:cxnSpLocks noChangeShapeType="1"/>
            </p:cNvCxnSpPr>
            <p:nvPr/>
          </p:nvCxnSpPr>
          <p:spPr bwMode="auto">
            <a:xfrm>
              <a:off x="6600" y="10072"/>
              <a:ext cx="0" cy="390"/>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48" name="AutoShape 96"/>
            <p:cNvCxnSpPr>
              <a:cxnSpLocks noChangeShapeType="1"/>
            </p:cNvCxnSpPr>
            <p:nvPr/>
          </p:nvCxnSpPr>
          <p:spPr bwMode="auto">
            <a:xfrm>
              <a:off x="6600" y="8692"/>
              <a:ext cx="0" cy="390"/>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grpSp>
      <p:sp>
        <p:nvSpPr>
          <p:cNvPr id="49" name="Rectangle 48"/>
          <p:cNvSpPr>
            <a:spLocks noChangeArrowheads="1"/>
          </p:cNvSpPr>
          <p:nvPr/>
        </p:nvSpPr>
        <p:spPr bwMode="auto">
          <a:xfrm>
            <a:off x="3489960" y="2214843"/>
            <a:ext cx="3368187" cy="1764461"/>
          </a:xfrm>
          <a:prstGeom prst="rect">
            <a:avLst/>
          </a:prstGeom>
          <a:solidFill>
            <a:schemeClr val="accent1">
              <a:lumMod val="20000"/>
              <a:lumOff val="80000"/>
            </a:schemeClr>
          </a:solidFill>
          <a:ln w="28575">
            <a:solidFill>
              <a:schemeClr val="bg2">
                <a:lumMod val="50000"/>
                <a:lumOff val="0"/>
              </a:schemeClr>
            </a:solidFill>
            <a:miter lim="800000"/>
            <a:headEnd/>
            <a:tailEnd/>
          </a:ln>
        </p:spPr>
        <p:txBody>
          <a:bodyPr rot="0" vert="horz" wrap="square" lIns="91440" tIns="45720" rIns="91440" bIns="45720" anchor="t" anchorCtr="0" upright="1">
            <a:noAutofit/>
          </a:bodyPr>
          <a:lstStyle/>
          <a:p>
            <a:pPr algn="just">
              <a:lnSpc>
                <a:spcPct val="115000"/>
              </a:lnSpc>
              <a:spcAft>
                <a:spcPts val="1000"/>
              </a:spcAft>
            </a:pPr>
            <a:r>
              <a:rPr lang="en-IN" sz="1000" b="1" dirty="0">
                <a:effectLst/>
                <a:latin typeface="Times New Roman" pitchFamily="18" charset="0"/>
                <a:ea typeface="Times New Roman"/>
                <a:cs typeface="Times New Roman" pitchFamily="18" charset="0"/>
              </a:rPr>
              <a:t>Students are</a:t>
            </a:r>
          </a:p>
          <a:p>
            <a:pPr marL="457200" indent="-228600" algn="just">
              <a:lnSpc>
                <a:spcPct val="115000"/>
              </a:lnSpc>
              <a:spcAft>
                <a:spcPts val="0"/>
              </a:spcAft>
            </a:pPr>
            <a:r>
              <a:rPr lang="en-IN" sz="1000" b="1" dirty="0">
                <a:effectLst/>
                <a:latin typeface="Times New Roman" pitchFamily="18" charset="0"/>
                <a:ea typeface="Times New Roman"/>
                <a:cs typeface="Times New Roman" pitchFamily="18" charset="0"/>
              </a:rPr>
              <a:t>Allowed to form group/batch consisting of 2 to 4 members</a:t>
            </a:r>
          </a:p>
          <a:p>
            <a:pPr marL="457200" indent="-228600" algn="just">
              <a:lnSpc>
                <a:spcPct val="115000"/>
              </a:lnSpc>
              <a:spcAft>
                <a:spcPts val="0"/>
              </a:spcAft>
            </a:pPr>
            <a:r>
              <a:rPr lang="en-IN" sz="1000" b="1" dirty="0">
                <a:effectLst/>
                <a:latin typeface="Times New Roman" pitchFamily="18" charset="0"/>
                <a:ea typeface="Times New Roman"/>
                <a:cs typeface="Times New Roman" pitchFamily="18" charset="0"/>
              </a:rPr>
              <a:t>Instructed to do the Projects based on their interest</a:t>
            </a:r>
          </a:p>
          <a:p>
            <a:pPr marL="457200" indent="-228600" algn="just">
              <a:lnSpc>
                <a:spcPct val="115000"/>
              </a:lnSpc>
              <a:spcAft>
                <a:spcPts val="0"/>
              </a:spcAft>
            </a:pPr>
            <a:r>
              <a:rPr lang="en-IN" sz="1000" b="1" dirty="0">
                <a:effectLst/>
                <a:latin typeface="Times New Roman" pitchFamily="18" charset="0"/>
                <a:ea typeface="Times New Roman"/>
                <a:cs typeface="Times New Roman" pitchFamily="18" charset="0"/>
              </a:rPr>
              <a:t>Advised from Project guides to avoid duplication of projects </a:t>
            </a:r>
          </a:p>
          <a:p>
            <a:pPr marL="457200" indent="-228600" algn="just">
              <a:lnSpc>
                <a:spcPct val="115000"/>
              </a:lnSpc>
              <a:spcAft>
                <a:spcPts val="1000"/>
              </a:spcAft>
            </a:pPr>
            <a:r>
              <a:rPr lang="en-IN" sz="1000" b="1" dirty="0">
                <a:effectLst/>
                <a:latin typeface="Times New Roman" pitchFamily="18" charset="0"/>
                <a:ea typeface="Times New Roman"/>
                <a:cs typeface="Times New Roman" pitchFamily="18" charset="0"/>
              </a:rPr>
              <a:t>Informed to submit the proposed project title and synopsis to project coordinator</a:t>
            </a:r>
          </a:p>
        </p:txBody>
      </p:sp>
      <p:sp>
        <p:nvSpPr>
          <p:cNvPr id="50" name="Rectangle 49"/>
          <p:cNvSpPr>
            <a:spLocks noChangeArrowheads="1"/>
          </p:cNvSpPr>
          <p:nvPr/>
        </p:nvSpPr>
        <p:spPr bwMode="auto">
          <a:xfrm>
            <a:off x="7114959" y="2214843"/>
            <a:ext cx="3417574" cy="1764461"/>
          </a:xfrm>
          <a:prstGeom prst="rect">
            <a:avLst/>
          </a:prstGeom>
          <a:solidFill>
            <a:schemeClr val="accent2">
              <a:lumMod val="20000"/>
              <a:lumOff val="80000"/>
            </a:schemeClr>
          </a:solidFill>
          <a:ln w="28575">
            <a:solidFill>
              <a:schemeClr val="bg2">
                <a:lumMod val="50000"/>
                <a:lumOff val="0"/>
              </a:schemeClr>
            </a:solidFill>
            <a:miter lim="800000"/>
            <a:headEnd/>
            <a:tailEnd/>
          </a:ln>
        </p:spPr>
        <p:txBody>
          <a:bodyPr rot="0" vert="horz" wrap="square" lIns="91440" tIns="45720" rIns="91440" bIns="45720" anchor="t" anchorCtr="0" upright="1">
            <a:noAutofit/>
          </a:bodyPr>
          <a:lstStyle/>
          <a:p>
            <a:pPr algn="just">
              <a:lnSpc>
                <a:spcPct val="115000"/>
              </a:lnSpc>
              <a:spcAft>
                <a:spcPts val="1000"/>
              </a:spcAft>
            </a:pPr>
            <a:r>
              <a:rPr lang="en-IN" sz="1000" b="1" dirty="0">
                <a:effectLst/>
                <a:latin typeface="Times New Roman" pitchFamily="18" charset="0"/>
                <a:ea typeface="Times New Roman"/>
                <a:cs typeface="Times New Roman" pitchFamily="18" charset="0"/>
              </a:rPr>
              <a:t>Faculties</a:t>
            </a:r>
          </a:p>
          <a:p>
            <a:pPr marL="342900" lvl="0" indent="-342900" algn="just">
              <a:lnSpc>
                <a:spcPct val="115000"/>
              </a:lnSpc>
              <a:spcAft>
                <a:spcPts val="0"/>
              </a:spcAft>
              <a:buFont typeface="Symbol"/>
              <a:buChar char=""/>
            </a:pPr>
            <a:r>
              <a:rPr lang="en-IN" sz="1000" b="1" dirty="0">
                <a:effectLst/>
                <a:latin typeface="Times New Roman" pitchFamily="18" charset="0"/>
                <a:ea typeface="Times New Roman"/>
                <a:cs typeface="Times New Roman" pitchFamily="18" charset="0"/>
              </a:rPr>
              <a:t>Help the students to form group/batch consisting of 2 to 4 members</a:t>
            </a:r>
          </a:p>
          <a:p>
            <a:pPr marL="342900" lvl="0" indent="-342900" algn="just">
              <a:lnSpc>
                <a:spcPct val="115000"/>
              </a:lnSpc>
              <a:spcAft>
                <a:spcPts val="0"/>
              </a:spcAft>
              <a:buFont typeface="Symbol"/>
              <a:buChar char=""/>
            </a:pPr>
            <a:r>
              <a:rPr lang="en-IN" sz="1000" b="1" dirty="0">
                <a:effectLst/>
                <a:latin typeface="Times New Roman" pitchFamily="18" charset="0"/>
                <a:ea typeface="Times New Roman"/>
                <a:cs typeface="Times New Roman" pitchFamily="18" charset="0"/>
              </a:rPr>
              <a:t>Instructs the students to do projects based on their interest</a:t>
            </a:r>
          </a:p>
          <a:p>
            <a:pPr marL="342900" lvl="0" indent="-342900" algn="just">
              <a:lnSpc>
                <a:spcPct val="115000"/>
              </a:lnSpc>
              <a:spcAft>
                <a:spcPts val="0"/>
              </a:spcAft>
              <a:buFont typeface="Symbol"/>
              <a:buChar char=""/>
            </a:pPr>
            <a:r>
              <a:rPr lang="en-IN" sz="1000" b="1" dirty="0">
                <a:effectLst/>
                <a:latin typeface="Times New Roman" pitchFamily="18" charset="0"/>
                <a:ea typeface="Times New Roman"/>
                <a:cs typeface="Times New Roman" pitchFamily="18" charset="0"/>
              </a:rPr>
              <a:t>Advice the students to avoid duplication of projects</a:t>
            </a:r>
          </a:p>
          <a:p>
            <a:pPr marL="342900" lvl="0" indent="-342900" algn="just">
              <a:lnSpc>
                <a:spcPct val="115000"/>
              </a:lnSpc>
              <a:spcAft>
                <a:spcPts val="1000"/>
              </a:spcAft>
              <a:buFont typeface="Symbol"/>
              <a:buChar char=""/>
            </a:pPr>
            <a:r>
              <a:rPr lang="en-IN" sz="1000" b="1" dirty="0">
                <a:effectLst/>
                <a:latin typeface="Times New Roman" pitchFamily="18" charset="0"/>
                <a:ea typeface="Times New Roman"/>
                <a:cs typeface="Times New Roman" pitchFamily="18" charset="0"/>
              </a:rPr>
              <a:t>Help their project batch students to submit the proposed project title and synopsis  to project coordinator</a:t>
            </a:r>
          </a:p>
        </p:txBody>
      </p:sp>
      <p:sp>
        <p:nvSpPr>
          <p:cNvPr id="51" name="TextBox 50"/>
          <p:cNvSpPr txBox="1"/>
          <p:nvPr/>
        </p:nvSpPr>
        <p:spPr>
          <a:xfrm>
            <a:off x="1598805" y="927836"/>
            <a:ext cx="3404995" cy="954107"/>
          </a:xfrm>
          <a:prstGeom prst="rect">
            <a:avLst/>
          </a:prstGeom>
          <a:solidFill>
            <a:srgbClr val="CCECFF"/>
          </a:solidFill>
          <a:ln>
            <a:solidFill>
              <a:srgbClr val="002060"/>
            </a:solidFill>
          </a:ln>
        </p:spPr>
        <p:txBody>
          <a:bodyPr wrap="square" rtlCol="0">
            <a:spAutoFit/>
          </a:bodyPr>
          <a:lstStyle/>
          <a:p>
            <a:pPr algn="ctr"/>
            <a:r>
              <a:rPr lang="en-IN" sz="2800" b="1" dirty="0" smtClean="0">
                <a:solidFill>
                  <a:srgbClr val="800000"/>
                </a:solidFill>
              </a:rPr>
              <a:t>Project Allocation Process</a:t>
            </a:r>
            <a:endParaRPr lang="en-IN" sz="2800" b="1" dirty="0">
              <a:solidFill>
                <a:srgbClr val="C00000"/>
              </a:solidFill>
            </a:endParaRPr>
          </a:p>
        </p:txBody>
      </p:sp>
    </p:spTree>
    <p:extLst>
      <p:ext uri="{BB962C8B-B14F-4D97-AF65-F5344CB8AC3E}">
        <p14:creationId xmlns:p14="http://schemas.microsoft.com/office/powerpoint/2010/main" val="634336306"/>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 y="0"/>
            <a:ext cx="1415442" cy="6858000"/>
          </a:xfrm>
          <a:prstGeom prst="rect">
            <a:avLst/>
          </a:prstGeom>
          <a:solidFill>
            <a:schemeClr val="accent4">
              <a:lumMod val="20000"/>
              <a:lumOff val="8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 name="Rectangle 4"/>
          <p:cNvSpPr/>
          <p:nvPr/>
        </p:nvSpPr>
        <p:spPr>
          <a:xfrm>
            <a:off x="1415442" y="6538586"/>
            <a:ext cx="9870510" cy="319414"/>
          </a:xfrm>
          <a:prstGeom prst="rect">
            <a:avLst/>
          </a:prstGeom>
          <a:solidFill>
            <a:schemeClr val="accent4">
              <a:lumMod val="20000"/>
              <a:lumOff val="8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C00000"/>
                </a:solidFill>
              </a:rPr>
              <a:t>Department of Electronics and Communication Engineering</a:t>
            </a:r>
            <a:endParaRPr lang="en-IN" b="1" dirty="0">
              <a:solidFill>
                <a:srgbClr val="C00000"/>
              </a:solidFill>
            </a:endParaRPr>
          </a:p>
        </p:txBody>
      </p:sp>
      <p:sp>
        <p:nvSpPr>
          <p:cNvPr id="6" name="Rectangle 5"/>
          <p:cNvSpPr/>
          <p:nvPr/>
        </p:nvSpPr>
        <p:spPr>
          <a:xfrm>
            <a:off x="1240077" y="0"/>
            <a:ext cx="175364" cy="6858000"/>
          </a:xfrm>
          <a:prstGeom prst="rect">
            <a:avLst/>
          </a:prstGeom>
          <a:solidFill>
            <a:srgbClr val="C0000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 name="Rounded Rectangle 6"/>
          <p:cNvSpPr/>
          <p:nvPr/>
        </p:nvSpPr>
        <p:spPr>
          <a:xfrm>
            <a:off x="11586575" y="6538586"/>
            <a:ext cx="488515" cy="319414"/>
          </a:xfrm>
          <a:prstGeom prst="roundRect">
            <a:avLst/>
          </a:prstGeom>
          <a:solidFill>
            <a:srgbClr val="C00000"/>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solidFill>
              </a:rPr>
              <a:t>70</a:t>
            </a:r>
            <a:endParaRPr lang="en-IN" dirty="0">
              <a:solidFill>
                <a:schemeClr val="bg1"/>
              </a:solidFill>
            </a:endParaRPr>
          </a:p>
        </p:txBody>
      </p:sp>
      <p:cxnSp>
        <p:nvCxnSpPr>
          <p:cNvPr id="11" name="Straight Connector 10"/>
          <p:cNvCxnSpPr/>
          <p:nvPr/>
        </p:nvCxnSpPr>
        <p:spPr>
          <a:xfrm flipV="1">
            <a:off x="1791222" y="759629"/>
            <a:ext cx="10039610" cy="12527"/>
          </a:xfrm>
          <a:prstGeom prst="line">
            <a:avLst/>
          </a:prstGeom>
          <a:ln w="38100"/>
        </p:spPr>
        <p:style>
          <a:lnRef idx="3">
            <a:schemeClr val="accent2"/>
          </a:lnRef>
          <a:fillRef idx="0">
            <a:schemeClr val="accent2"/>
          </a:fillRef>
          <a:effectRef idx="2">
            <a:schemeClr val="accent2"/>
          </a:effectRef>
          <a:fontRef idx="minor">
            <a:schemeClr val="tx1"/>
          </a:fontRef>
        </p:style>
      </p:cxnSp>
      <p:pic>
        <p:nvPicPr>
          <p:cNvPr id="21"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1033" y="116632"/>
            <a:ext cx="1026591" cy="960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ectangle 11"/>
          <p:cNvSpPr/>
          <p:nvPr/>
        </p:nvSpPr>
        <p:spPr>
          <a:xfrm>
            <a:off x="1791222" y="116632"/>
            <a:ext cx="10039610" cy="523220"/>
          </a:xfrm>
          <a:prstGeom prst="rect">
            <a:avLst/>
          </a:prstGeom>
        </p:spPr>
        <p:txBody>
          <a:bodyPr wrap="square">
            <a:spAutoFit/>
          </a:bodyPr>
          <a:lstStyle/>
          <a:p>
            <a:pPr algn="ctr"/>
            <a:r>
              <a:rPr lang="en-IN" sz="2800" b="1" dirty="0" smtClean="0">
                <a:solidFill>
                  <a:srgbClr val="002060"/>
                </a:solidFill>
                <a:latin typeface="Times New Roman" pitchFamily="18" charset="0"/>
                <a:cs typeface="Times New Roman" pitchFamily="18" charset="0"/>
              </a:rPr>
              <a:t>Outcome Based Education</a:t>
            </a:r>
            <a:endParaRPr lang="en-IN" sz="2800" b="1" dirty="0">
              <a:solidFill>
                <a:srgbClr val="002060"/>
              </a:solidFill>
              <a:latin typeface="Times New Roman" pitchFamily="18" charset="0"/>
              <a:cs typeface="Times New Roman" pitchFamily="18" charset="0"/>
            </a:endParaRPr>
          </a:p>
        </p:txBody>
      </p:sp>
      <p:sp>
        <p:nvSpPr>
          <p:cNvPr id="9" name="TextBox 8"/>
          <p:cNvSpPr txBox="1"/>
          <p:nvPr/>
        </p:nvSpPr>
        <p:spPr>
          <a:xfrm>
            <a:off x="3004467" y="925147"/>
            <a:ext cx="8193406" cy="523220"/>
          </a:xfrm>
          <a:prstGeom prst="rect">
            <a:avLst/>
          </a:prstGeom>
          <a:noFill/>
        </p:spPr>
        <p:txBody>
          <a:bodyPr wrap="square" rtlCol="0">
            <a:spAutoFit/>
          </a:bodyPr>
          <a:lstStyle/>
          <a:p>
            <a:pPr algn="ctr"/>
            <a:r>
              <a:rPr lang="en-IN" sz="2800" b="1" dirty="0" smtClean="0">
                <a:solidFill>
                  <a:srgbClr val="800000"/>
                </a:solidFill>
              </a:rPr>
              <a:t>Best Practices in Department</a:t>
            </a:r>
            <a:endParaRPr lang="en-IN" sz="2800" b="1" dirty="0">
              <a:solidFill>
                <a:srgbClr val="C00000"/>
              </a:solidFill>
            </a:endParaRPr>
          </a:p>
        </p:txBody>
      </p:sp>
      <p:grpSp>
        <p:nvGrpSpPr>
          <p:cNvPr id="10" name="Group 9"/>
          <p:cNvGrpSpPr/>
          <p:nvPr/>
        </p:nvGrpSpPr>
        <p:grpSpPr>
          <a:xfrm>
            <a:off x="1796278" y="1694128"/>
            <a:ext cx="9934818" cy="3891836"/>
            <a:chOff x="611557" y="811130"/>
            <a:chExt cx="8144043" cy="4599483"/>
          </a:xfrm>
        </p:grpSpPr>
        <p:sp>
          <p:nvSpPr>
            <p:cNvPr id="13" name="Rounded Rectangle 35"/>
            <p:cNvSpPr/>
            <p:nvPr/>
          </p:nvSpPr>
          <p:spPr>
            <a:xfrm>
              <a:off x="611560" y="811130"/>
              <a:ext cx="8135418" cy="665451"/>
            </a:xfrm>
            <a:prstGeom prst="roundRect">
              <a:avLst/>
            </a:prstGeom>
            <a:solidFill>
              <a:schemeClr val="accent6">
                <a:lumMod val="40000"/>
                <a:lumOff val="60000"/>
              </a:schemeClr>
            </a:solidFill>
            <a:ln w="38100" cap="flat" cmpd="sng" algn="ctr">
              <a:no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pPr>
              <a:r>
                <a:rPr kumimoji="0" lang="en-IN" sz="1800" b="1" i="0" u="none" strike="noStrike" kern="0" cap="none" spc="0" normalizeH="0" baseline="0" noProof="0" dirty="0">
                  <a:ln>
                    <a:noFill/>
                  </a:ln>
                  <a:effectLst/>
                  <a:uLnTx/>
                  <a:uFillTx/>
                  <a:latin typeface="Calibri"/>
                  <a:ea typeface="+mn-ea"/>
                  <a:cs typeface="+mn-cs"/>
                </a:rPr>
                <a:t>Curriculum Gap Analysis and Planning, students’ project work</a:t>
              </a:r>
              <a:r>
                <a:rPr kumimoji="0" lang="en-IN" sz="1800" b="1" i="0" u="none" strike="noStrike" kern="0" cap="none" spc="0" normalizeH="0" noProof="0" dirty="0">
                  <a:ln>
                    <a:noFill/>
                  </a:ln>
                  <a:effectLst/>
                  <a:uLnTx/>
                  <a:uFillTx/>
                  <a:latin typeface="Calibri"/>
                  <a:ea typeface="+mn-ea"/>
                  <a:cs typeface="+mn-cs"/>
                </a:rPr>
                <a:t> will be </a:t>
              </a:r>
              <a:r>
                <a:rPr kumimoji="0" lang="en-IN" sz="1800" b="1" i="0" u="none" strike="noStrike" kern="0" cap="none" spc="0" normalizeH="0" noProof="0" dirty="0">
                  <a:ln>
                    <a:noFill/>
                  </a:ln>
                  <a:solidFill>
                    <a:srgbClr val="C00000"/>
                  </a:solidFill>
                  <a:effectLst/>
                  <a:uLnTx/>
                  <a:uFillTx/>
                  <a:latin typeface="Calibri"/>
                  <a:ea typeface="+mn-ea"/>
                  <a:cs typeface="+mn-cs"/>
                </a:rPr>
                <a:t>reviewed</a:t>
              </a:r>
              <a:r>
                <a:rPr kumimoji="0" lang="en-IN" sz="1800" b="1" i="0" u="none" strike="noStrike" kern="0" cap="none" spc="0" normalizeH="0" noProof="0" dirty="0">
                  <a:ln>
                    <a:noFill/>
                  </a:ln>
                  <a:solidFill>
                    <a:schemeClr val="accent6">
                      <a:lumMod val="50000"/>
                    </a:schemeClr>
                  </a:solidFill>
                  <a:effectLst/>
                  <a:uLnTx/>
                  <a:uFillTx/>
                  <a:latin typeface="Calibri"/>
                  <a:ea typeface="+mn-ea"/>
                  <a:cs typeface="+mn-cs"/>
                </a:rPr>
                <a:t> </a:t>
              </a:r>
              <a:r>
                <a:rPr kumimoji="0" lang="en-IN" sz="1800" b="1" i="0" u="none" strike="noStrike" kern="0" cap="none" spc="0" normalizeH="0" noProof="0" dirty="0">
                  <a:ln>
                    <a:noFill/>
                  </a:ln>
                  <a:effectLst/>
                  <a:uLnTx/>
                  <a:uFillTx/>
                  <a:latin typeface="Calibri"/>
                  <a:ea typeface="+mn-ea"/>
                  <a:cs typeface="+mn-cs"/>
                </a:rPr>
                <a:t>periodically</a:t>
              </a:r>
              <a:endParaRPr kumimoji="0" lang="en-IN" sz="1800" b="1" i="0" u="none" strike="noStrike" kern="0" cap="none" spc="0" normalizeH="0" baseline="0" noProof="0" dirty="0">
                <a:ln>
                  <a:noFill/>
                </a:ln>
                <a:effectLst/>
                <a:uLnTx/>
                <a:uFillTx/>
                <a:latin typeface="Calibri"/>
                <a:ea typeface="+mn-ea"/>
                <a:cs typeface="+mn-cs"/>
              </a:endParaRPr>
            </a:p>
          </p:txBody>
        </p:sp>
        <p:sp>
          <p:nvSpPr>
            <p:cNvPr id="14" name="Rounded Rectangle 35"/>
            <p:cNvSpPr/>
            <p:nvPr/>
          </p:nvSpPr>
          <p:spPr>
            <a:xfrm>
              <a:off x="611557" y="1649298"/>
              <a:ext cx="8135421" cy="504056"/>
            </a:xfrm>
            <a:prstGeom prst="roundRect">
              <a:avLst/>
            </a:prstGeom>
            <a:solidFill>
              <a:schemeClr val="accent6">
                <a:lumMod val="40000"/>
                <a:lumOff val="60000"/>
              </a:schemeClr>
            </a:solidFill>
            <a:ln w="38100" cap="flat" cmpd="sng" algn="ctr">
              <a:no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pPr>
              <a:r>
                <a:rPr lang="en-US" b="1" kern="0" dirty="0">
                  <a:latin typeface="Calibri"/>
                </a:rPr>
                <a:t>Tutorial </a:t>
              </a:r>
              <a:r>
                <a:rPr lang="en-US" b="1" kern="0" dirty="0" smtClean="0">
                  <a:latin typeface="Calibri"/>
                </a:rPr>
                <a:t>and Remedial Classes are </a:t>
              </a:r>
              <a:r>
                <a:rPr lang="en-US" b="1" kern="0" dirty="0">
                  <a:latin typeface="Calibri"/>
                </a:rPr>
                <a:t>conducted</a:t>
              </a:r>
              <a:endParaRPr kumimoji="0" lang="en-IN" sz="1800" b="1" i="0" u="none" strike="noStrike" kern="0" cap="none" spc="0" normalizeH="0" baseline="0" noProof="0" dirty="0">
                <a:ln>
                  <a:noFill/>
                </a:ln>
                <a:effectLst/>
                <a:uLnTx/>
                <a:uFillTx/>
                <a:latin typeface="Calibri"/>
                <a:ea typeface="+mn-ea"/>
                <a:cs typeface="+mn-cs"/>
              </a:endParaRPr>
            </a:p>
          </p:txBody>
        </p:sp>
        <p:sp>
          <p:nvSpPr>
            <p:cNvPr id="15" name="Rounded Rectangle 35"/>
            <p:cNvSpPr/>
            <p:nvPr/>
          </p:nvSpPr>
          <p:spPr>
            <a:xfrm>
              <a:off x="622023" y="2291942"/>
              <a:ext cx="8124955" cy="665451"/>
            </a:xfrm>
            <a:prstGeom prst="roundRect">
              <a:avLst/>
            </a:prstGeom>
            <a:solidFill>
              <a:schemeClr val="accent6">
                <a:lumMod val="40000"/>
                <a:lumOff val="60000"/>
              </a:schemeClr>
            </a:solidFill>
            <a:ln w="38100" cap="flat" cmpd="sng" algn="ctr">
              <a:noFill/>
              <a:prstDash val="solid"/>
            </a:ln>
            <a:effectLst>
              <a:outerShdw blurRad="40000" dist="20000" dir="5400000" rotWithShape="0">
                <a:srgbClr val="000000">
                  <a:alpha val="38000"/>
                </a:srgbClr>
              </a:outerShdw>
            </a:effectLst>
          </p:spPr>
          <p:txBody>
            <a:bodyPr rtlCol="0" anchor="ctr"/>
            <a:lstStyle/>
            <a:p>
              <a:pPr lvl="0" algn="ctr"/>
              <a:r>
                <a:rPr lang="en-IN" b="1" kern="0" dirty="0">
                  <a:latin typeface="Calibri"/>
                </a:rPr>
                <a:t>Student </a:t>
              </a:r>
              <a:r>
                <a:rPr lang="en-IN" b="1" kern="0" dirty="0">
                  <a:solidFill>
                    <a:srgbClr val="C00000"/>
                  </a:solidFill>
                  <a:latin typeface="Calibri"/>
                </a:rPr>
                <a:t>Performances</a:t>
              </a:r>
              <a:r>
                <a:rPr lang="en-IN" b="1" kern="0" dirty="0">
                  <a:latin typeface="Calibri"/>
                </a:rPr>
                <a:t> are  monitored and analysed regularly through </a:t>
              </a:r>
              <a:r>
                <a:rPr lang="en-IN" b="1" kern="0" dirty="0">
                  <a:solidFill>
                    <a:srgbClr val="C00000"/>
                  </a:solidFill>
                  <a:latin typeface="Calibri"/>
                </a:rPr>
                <a:t>Proctoring System</a:t>
              </a:r>
            </a:p>
          </p:txBody>
        </p:sp>
        <p:sp>
          <p:nvSpPr>
            <p:cNvPr id="16" name="Rounded Rectangle 35"/>
            <p:cNvSpPr/>
            <p:nvPr/>
          </p:nvSpPr>
          <p:spPr>
            <a:xfrm>
              <a:off x="615702" y="3770613"/>
              <a:ext cx="8131276" cy="833843"/>
            </a:xfrm>
            <a:prstGeom prst="roundRect">
              <a:avLst/>
            </a:prstGeom>
            <a:solidFill>
              <a:schemeClr val="accent6">
                <a:lumMod val="40000"/>
                <a:lumOff val="60000"/>
              </a:schemeClr>
            </a:solidFill>
            <a:ln w="38100" cap="flat" cmpd="sng" algn="ctr">
              <a:noFill/>
              <a:prstDash val="solid"/>
            </a:ln>
            <a:effectLst>
              <a:outerShdw blurRad="40000" dist="20000" dir="5400000" rotWithShape="0">
                <a:srgbClr val="000000">
                  <a:alpha val="38000"/>
                </a:srgbClr>
              </a:outerShdw>
            </a:effectLst>
          </p:spPr>
          <p:txBody>
            <a:bodyPr rtlCol="0" anchor="ctr"/>
            <a:lstStyle/>
            <a:p>
              <a:pPr lvl="0" algn="ctr"/>
              <a:r>
                <a:rPr lang="en-IN" b="1" kern="0" dirty="0">
                  <a:latin typeface="Calibri"/>
                </a:rPr>
                <a:t>Content </a:t>
              </a:r>
              <a:r>
                <a:rPr lang="en-IN" b="1" kern="0" dirty="0">
                  <a:solidFill>
                    <a:srgbClr val="C00000"/>
                  </a:solidFill>
                  <a:latin typeface="Calibri"/>
                </a:rPr>
                <a:t>Beyond Syllabus </a:t>
              </a:r>
              <a:r>
                <a:rPr lang="en-IN" b="1" kern="0" dirty="0">
                  <a:latin typeface="Calibri"/>
                </a:rPr>
                <a:t>through Seminars, Flipped class, Project based learning, Workshops, Technical Talks, Industrial Visits, Regular aptitude and communication skill training </a:t>
              </a:r>
              <a:r>
                <a:rPr lang="en-US" b="1" kern="0" dirty="0">
                  <a:latin typeface="Calibri"/>
                </a:rPr>
                <a:t>are conducted</a:t>
              </a:r>
              <a:r>
                <a:rPr lang="en-IN" b="1" kern="0" dirty="0">
                  <a:latin typeface="Calibri"/>
                </a:rPr>
                <a:t>.</a:t>
              </a:r>
              <a:endParaRPr lang="en-IN" b="1" kern="0" dirty="0">
                <a:solidFill>
                  <a:srgbClr val="C00000"/>
                </a:solidFill>
                <a:latin typeface="Calibri"/>
              </a:endParaRPr>
            </a:p>
          </p:txBody>
        </p:sp>
        <p:sp>
          <p:nvSpPr>
            <p:cNvPr id="17" name="Rounded Rectangle 35"/>
            <p:cNvSpPr/>
            <p:nvPr/>
          </p:nvSpPr>
          <p:spPr>
            <a:xfrm>
              <a:off x="611557" y="3128333"/>
              <a:ext cx="8144043" cy="501574"/>
            </a:xfrm>
            <a:prstGeom prst="roundRect">
              <a:avLst/>
            </a:prstGeom>
            <a:solidFill>
              <a:schemeClr val="accent6">
                <a:lumMod val="40000"/>
                <a:lumOff val="60000"/>
              </a:schemeClr>
            </a:solidFill>
            <a:ln w="38100" cap="flat" cmpd="sng" algn="ctr">
              <a:noFill/>
              <a:prstDash val="solid"/>
            </a:ln>
            <a:effectLst>
              <a:outerShdw blurRad="40000" dist="20000" dir="5400000" rotWithShape="0">
                <a:srgbClr val="000000">
                  <a:alpha val="38000"/>
                </a:srgbClr>
              </a:outerShdw>
            </a:effectLst>
          </p:spPr>
          <p:txBody>
            <a:bodyPr rtlCol="0" anchor="ctr"/>
            <a:lstStyle/>
            <a:p>
              <a:pPr lvl="0" algn="ctr"/>
              <a:r>
                <a:rPr lang="en-IN" b="1" kern="0" dirty="0">
                  <a:solidFill>
                    <a:srgbClr val="C00000"/>
                  </a:solidFill>
                  <a:latin typeface="Calibri"/>
                </a:rPr>
                <a:t>Student Centric Activities </a:t>
              </a:r>
              <a:r>
                <a:rPr lang="en-IN" b="1" kern="0" dirty="0">
                  <a:latin typeface="Calibri"/>
                </a:rPr>
                <a:t>are done regularly</a:t>
              </a:r>
              <a:endParaRPr lang="en-IN" b="1" kern="0" dirty="0">
                <a:solidFill>
                  <a:srgbClr val="C00000"/>
                </a:solidFill>
                <a:latin typeface="Calibri"/>
              </a:endParaRPr>
            </a:p>
          </p:txBody>
        </p:sp>
        <p:sp>
          <p:nvSpPr>
            <p:cNvPr id="18" name="Rounded Rectangle 35"/>
            <p:cNvSpPr/>
            <p:nvPr/>
          </p:nvSpPr>
          <p:spPr>
            <a:xfrm>
              <a:off x="611560" y="4745162"/>
              <a:ext cx="8135418" cy="665451"/>
            </a:xfrm>
            <a:prstGeom prst="roundRect">
              <a:avLst/>
            </a:prstGeom>
            <a:solidFill>
              <a:schemeClr val="accent6">
                <a:lumMod val="40000"/>
                <a:lumOff val="60000"/>
              </a:schemeClr>
            </a:solidFill>
            <a:ln w="38100" cap="flat" cmpd="sng" algn="ctr">
              <a:noFill/>
              <a:prstDash val="solid"/>
            </a:ln>
            <a:effectLst>
              <a:outerShdw blurRad="40000" dist="20000" dir="5400000" rotWithShape="0">
                <a:srgbClr val="000000">
                  <a:alpha val="38000"/>
                </a:srgbClr>
              </a:outerShdw>
            </a:effectLst>
          </p:spPr>
          <p:txBody>
            <a:bodyPr rtlCol="0" anchor="ctr"/>
            <a:lstStyle/>
            <a:p>
              <a:pPr lvl="0" algn="ctr"/>
              <a:r>
                <a:rPr lang="en-IN" b="1" kern="0" dirty="0">
                  <a:solidFill>
                    <a:srgbClr val="C00000"/>
                  </a:solidFill>
                  <a:latin typeface="Calibri"/>
                </a:rPr>
                <a:t>Student Feedback System </a:t>
              </a:r>
              <a:r>
                <a:rPr lang="en-IN" b="1" kern="0" dirty="0">
                  <a:latin typeface="Calibri"/>
                </a:rPr>
                <a:t>(Mid of the Semester – </a:t>
              </a:r>
              <a:r>
                <a:rPr lang="en-IN" b="1" kern="0" dirty="0">
                  <a:solidFill>
                    <a:srgbClr val="C00000"/>
                  </a:solidFill>
                  <a:latin typeface="Calibri"/>
                </a:rPr>
                <a:t>Offline</a:t>
              </a:r>
              <a:r>
                <a:rPr lang="en-IN" b="1" kern="0" dirty="0">
                  <a:latin typeface="Calibri"/>
                </a:rPr>
                <a:t> and</a:t>
              </a:r>
            </a:p>
            <a:p>
              <a:pPr lvl="0" algn="ctr"/>
              <a:r>
                <a:rPr lang="en-IN" b="1" kern="0" dirty="0">
                  <a:latin typeface="Calibri"/>
                </a:rPr>
                <a:t>                                               End of the Semester – </a:t>
              </a:r>
              <a:r>
                <a:rPr lang="en-IN" b="1" kern="0" dirty="0">
                  <a:solidFill>
                    <a:srgbClr val="C00000"/>
                  </a:solidFill>
                  <a:latin typeface="Calibri"/>
                </a:rPr>
                <a:t>Online</a:t>
              </a:r>
              <a:r>
                <a:rPr lang="en-IN" b="1" kern="0" dirty="0">
                  <a:latin typeface="Calibri"/>
                </a:rPr>
                <a:t>) is followed</a:t>
              </a:r>
              <a:endParaRPr lang="en-IN" b="1" kern="0" dirty="0">
                <a:solidFill>
                  <a:srgbClr val="C00000"/>
                </a:solidFill>
                <a:latin typeface="Calibri"/>
              </a:endParaRPr>
            </a:p>
          </p:txBody>
        </p:sp>
      </p:grpSp>
    </p:spTree>
    <p:extLst>
      <p:ext uri="{BB962C8B-B14F-4D97-AF65-F5344CB8AC3E}">
        <p14:creationId xmlns:p14="http://schemas.microsoft.com/office/powerpoint/2010/main" val="16761287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 y="0"/>
            <a:ext cx="1415442" cy="6858000"/>
          </a:xfrm>
          <a:prstGeom prst="rect">
            <a:avLst/>
          </a:prstGeom>
          <a:solidFill>
            <a:schemeClr val="accent4">
              <a:lumMod val="20000"/>
              <a:lumOff val="8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 name="Rectangle 4"/>
          <p:cNvSpPr/>
          <p:nvPr/>
        </p:nvSpPr>
        <p:spPr>
          <a:xfrm>
            <a:off x="1415442" y="6538586"/>
            <a:ext cx="9870510" cy="319414"/>
          </a:xfrm>
          <a:prstGeom prst="rect">
            <a:avLst/>
          </a:prstGeom>
          <a:solidFill>
            <a:schemeClr val="accent4">
              <a:lumMod val="20000"/>
              <a:lumOff val="8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C00000"/>
                </a:solidFill>
              </a:rPr>
              <a:t>Department of Electronics and Communication Engineering</a:t>
            </a:r>
            <a:endParaRPr lang="en-IN" b="1" dirty="0">
              <a:solidFill>
                <a:srgbClr val="C00000"/>
              </a:solidFill>
            </a:endParaRPr>
          </a:p>
        </p:txBody>
      </p:sp>
      <p:sp>
        <p:nvSpPr>
          <p:cNvPr id="6" name="Rectangle 5"/>
          <p:cNvSpPr/>
          <p:nvPr/>
        </p:nvSpPr>
        <p:spPr>
          <a:xfrm>
            <a:off x="1240077" y="0"/>
            <a:ext cx="175364" cy="6858000"/>
          </a:xfrm>
          <a:prstGeom prst="rect">
            <a:avLst/>
          </a:prstGeom>
          <a:solidFill>
            <a:srgbClr val="C0000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 name="Rounded Rectangle 6"/>
          <p:cNvSpPr/>
          <p:nvPr/>
        </p:nvSpPr>
        <p:spPr>
          <a:xfrm>
            <a:off x="11586575" y="6538586"/>
            <a:ext cx="488515" cy="319414"/>
          </a:xfrm>
          <a:prstGeom prst="roundRect">
            <a:avLst/>
          </a:prstGeom>
          <a:solidFill>
            <a:srgbClr val="C00000"/>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solidFill>
              </a:rPr>
              <a:t>71</a:t>
            </a:r>
            <a:endParaRPr lang="en-IN" dirty="0">
              <a:solidFill>
                <a:schemeClr val="bg1"/>
              </a:solidFill>
            </a:endParaRPr>
          </a:p>
        </p:txBody>
      </p:sp>
      <p:cxnSp>
        <p:nvCxnSpPr>
          <p:cNvPr id="11" name="Straight Connector 10"/>
          <p:cNvCxnSpPr/>
          <p:nvPr/>
        </p:nvCxnSpPr>
        <p:spPr>
          <a:xfrm flipV="1">
            <a:off x="1791222" y="759629"/>
            <a:ext cx="10039610" cy="12527"/>
          </a:xfrm>
          <a:prstGeom prst="line">
            <a:avLst/>
          </a:prstGeom>
          <a:ln w="38100"/>
        </p:spPr>
        <p:style>
          <a:lnRef idx="3">
            <a:schemeClr val="accent2"/>
          </a:lnRef>
          <a:fillRef idx="0">
            <a:schemeClr val="accent2"/>
          </a:fillRef>
          <a:effectRef idx="2">
            <a:schemeClr val="accent2"/>
          </a:effectRef>
          <a:fontRef idx="minor">
            <a:schemeClr val="tx1"/>
          </a:fontRef>
        </p:style>
      </p:cxnSp>
      <p:pic>
        <p:nvPicPr>
          <p:cNvPr id="21"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1033" y="116632"/>
            <a:ext cx="1026591" cy="960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ectangle 11"/>
          <p:cNvSpPr/>
          <p:nvPr/>
        </p:nvSpPr>
        <p:spPr>
          <a:xfrm>
            <a:off x="1791222" y="116632"/>
            <a:ext cx="10039610" cy="523220"/>
          </a:xfrm>
          <a:prstGeom prst="rect">
            <a:avLst/>
          </a:prstGeom>
        </p:spPr>
        <p:txBody>
          <a:bodyPr wrap="square">
            <a:spAutoFit/>
          </a:bodyPr>
          <a:lstStyle/>
          <a:p>
            <a:pPr algn="ctr"/>
            <a:r>
              <a:rPr lang="en-IN" sz="2800" b="1" dirty="0" smtClean="0">
                <a:solidFill>
                  <a:srgbClr val="002060"/>
                </a:solidFill>
                <a:latin typeface="Times New Roman" pitchFamily="18" charset="0"/>
                <a:cs typeface="Times New Roman" pitchFamily="18" charset="0"/>
              </a:rPr>
              <a:t>Outcome Based Education</a:t>
            </a:r>
            <a:endParaRPr lang="en-IN" sz="2800" b="1" dirty="0">
              <a:solidFill>
                <a:srgbClr val="002060"/>
              </a:solidFill>
              <a:latin typeface="Times New Roman" pitchFamily="18" charset="0"/>
              <a:cs typeface="Times New Roman" pitchFamily="18" charset="0"/>
            </a:endParaRPr>
          </a:p>
        </p:txBody>
      </p:sp>
      <p:sp>
        <p:nvSpPr>
          <p:cNvPr id="9" name="TextBox 8"/>
          <p:cNvSpPr txBox="1"/>
          <p:nvPr/>
        </p:nvSpPr>
        <p:spPr>
          <a:xfrm>
            <a:off x="3004467" y="946030"/>
            <a:ext cx="8193406" cy="523220"/>
          </a:xfrm>
          <a:prstGeom prst="rect">
            <a:avLst/>
          </a:prstGeom>
          <a:noFill/>
        </p:spPr>
        <p:txBody>
          <a:bodyPr wrap="square" rtlCol="0">
            <a:spAutoFit/>
          </a:bodyPr>
          <a:lstStyle/>
          <a:p>
            <a:pPr algn="ctr"/>
            <a:r>
              <a:rPr lang="en-IN" sz="2800" b="1" dirty="0" smtClean="0">
                <a:solidFill>
                  <a:srgbClr val="800000"/>
                </a:solidFill>
              </a:rPr>
              <a:t>Best Practices in Department</a:t>
            </a:r>
            <a:endParaRPr lang="en-IN" sz="2800" b="1" dirty="0">
              <a:solidFill>
                <a:srgbClr val="C00000"/>
              </a:solidFill>
            </a:endParaRPr>
          </a:p>
        </p:txBody>
      </p:sp>
      <p:grpSp>
        <p:nvGrpSpPr>
          <p:cNvPr id="19" name="Group 18"/>
          <p:cNvGrpSpPr/>
          <p:nvPr/>
        </p:nvGrpSpPr>
        <p:grpSpPr>
          <a:xfrm>
            <a:off x="1889633" y="1522572"/>
            <a:ext cx="9941199" cy="4368800"/>
            <a:chOff x="1791222" y="1368434"/>
            <a:chExt cx="9941199" cy="3813899"/>
          </a:xfrm>
          <a:solidFill>
            <a:schemeClr val="accent4">
              <a:lumMod val="20000"/>
              <a:lumOff val="80000"/>
            </a:schemeClr>
          </a:solidFill>
        </p:grpSpPr>
        <p:grpSp>
          <p:nvGrpSpPr>
            <p:cNvPr id="20" name="Group 19"/>
            <p:cNvGrpSpPr/>
            <p:nvPr/>
          </p:nvGrpSpPr>
          <p:grpSpPr>
            <a:xfrm>
              <a:off x="1791222" y="2657067"/>
              <a:ext cx="9937063" cy="2525266"/>
              <a:chOff x="1906532" y="1389751"/>
              <a:chExt cx="9937063" cy="2525266"/>
            </a:xfrm>
            <a:grpFill/>
          </p:grpSpPr>
          <p:grpSp>
            <p:nvGrpSpPr>
              <p:cNvPr id="24" name="Group 23"/>
              <p:cNvGrpSpPr/>
              <p:nvPr/>
            </p:nvGrpSpPr>
            <p:grpSpPr>
              <a:xfrm>
                <a:off x="1906532" y="2098964"/>
                <a:ext cx="9924300" cy="1816053"/>
                <a:chOff x="611557" y="811130"/>
                <a:chExt cx="8135421" cy="2146263"/>
              </a:xfrm>
              <a:grpFill/>
            </p:grpSpPr>
            <p:sp>
              <p:nvSpPr>
                <p:cNvPr id="26" name="Rounded Rectangle 35"/>
                <p:cNvSpPr/>
                <p:nvPr/>
              </p:nvSpPr>
              <p:spPr>
                <a:xfrm>
                  <a:off x="611560" y="811130"/>
                  <a:ext cx="8135418" cy="665451"/>
                </a:xfrm>
                <a:prstGeom prst="roundRect">
                  <a:avLst/>
                </a:prstGeom>
                <a:solidFill>
                  <a:schemeClr val="accent6">
                    <a:lumMod val="40000"/>
                    <a:lumOff val="60000"/>
                  </a:schemeClr>
                </a:solidFill>
                <a:ln w="38100" cap="flat" cmpd="sng" algn="ctr">
                  <a:no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pPr>
                  <a:r>
                    <a:rPr kumimoji="0" lang="en-IN" sz="1800" b="1" i="0" u="none" strike="noStrike" kern="0" cap="none" spc="0" normalizeH="0" baseline="0" noProof="0" dirty="0" smtClean="0">
                      <a:ln>
                        <a:noFill/>
                      </a:ln>
                      <a:effectLst/>
                      <a:uLnTx/>
                      <a:uFillTx/>
                      <a:latin typeface="Calibri"/>
                      <a:ea typeface="+mn-ea"/>
                      <a:cs typeface="+mn-cs"/>
                    </a:rPr>
                    <a:t>Peer Review of Teaching</a:t>
                  </a:r>
                  <a:endParaRPr kumimoji="0" lang="en-IN" sz="1800" b="1" i="0" u="none" strike="noStrike" kern="0" cap="none" spc="0" normalizeH="0" baseline="0" noProof="0" dirty="0">
                    <a:ln>
                      <a:noFill/>
                    </a:ln>
                    <a:effectLst/>
                    <a:uLnTx/>
                    <a:uFillTx/>
                    <a:latin typeface="Calibri"/>
                    <a:ea typeface="+mn-ea"/>
                    <a:cs typeface="+mn-cs"/>
                  </a:endParaRPr>
                </a:p>
              </p:txBody>
            </p:sp>
            <p:sp>
              <p:nvSpPr>
                <p:cNvPr id="27" name="Rounded Rectangle 35"/>
                <p:cNvSpPr/>
                <p:nvPr/>
              </p:nvSpPr>
              <p:spPr>
                <a:xfrm>
                  <a:off x="611557" y="1649298"/>
                  <a:ext cx="8135421" cy="504056"/>
                </a:xfrm>
                <a:prstGeom prst="roundRect">
                  <a:avLst/>
                </a:prstGeom>
                <a:solidFill>
                  <a:schemeClr val="accent6">
                    <a:lumMod val="40000"/>
                    <a:lumOff val="60000"/>
                  </a:schemeClr>
                </a:solidFill>
                <a:ln w="38100" cap="flat" cmpd="sng" algn="ctr">
                  <a:no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pPr>
                  <a:r>
                    <a:rPr lang="en-US" b="1" kern="0" dirty="0" smtClean="0">
                      <a:solidFill>
                        <a:srgbClr val="C00000"/>
                      </a:solidFill>
                      <a:latin typeface="Calibri"/>
                    </a:rPr>
                    <a:t>Counselling</a:t>
                  </a:r>
                  <a:r>
                    <a:rPr lang="en-US" b="1" kern="0" dirty="0" smtClean="0">
                      <a:latin typeface="Calibri"/>
                    </a:rPr>
                    <a:t> for Faculty Members</a:t>
                  </a:r>
                  <a:endParaRPr kumimoji="0" lang="en-IN" sz="1800" b="1" i="0" u="none" strike="noStrike" kern="0" cap="none" spc="0" normalizeH="0" baseline="0" noProof="0" dirty="0">
                    <a:ln>
                      <a:noFill/>
                    </a:ln>
                    <a:effectLst/>
                    <a:uLnTx/>
                    <a:uFillTx/>
                    <a:latin typeface="Calibri"/>
                    <a:ea typeface="+mn-ea"/>
                    <a:cs typeface="+mn-cs"/>
                  </a:endParaRPr>
                </a:p>
              </p:txBody>
            </p:sp>
            <p:sp>
              <p:nvSpPr>
                <p:cNvPr id="28" name="Rounded Rectangle 35"/>
                <p:cNvSpPr/>
                <p:nvPr/>
              </p:nvSpPr>
              <p:spPr>
                <a:xfrm>
                  <a:off x="622023" y="2291942"/>
                  <a:ext cx="8124955" cy="665451"/>
                </a:xfrm>
                <a:prstGeom prst="roundRect">
                  <a:avLst/>
                </a:prstGeom>
                <a:solidFill>
                  <a:schemeClr val="accent6">
                    <a:lumMod val="40000"/>
                    <a:lumOff val="60000"/>
                  </a:schemeClr>
                </a:solidFill>
                <a:ln w="38100" cap="flat" cmpd="sng" algn="ctr">
                  <a:noFill/>
                  <a:prstDash val="solid"/>
                </a:ln>
                <a:effectLst>
                  <a:outerShdw blurRad="40000" dist="20000" dir="5400000" rotWithShape="0">
                    <a:srgbClr val="000000">
                      <a:alpha val="38000"/>
                    </a:srgbClr>
                  </a:outerShdw>
                </a:effectLst>
              </p:spPr>
              <p:txBody>
                <a:bodyPr rtlCol="0" anchor="ctr"/>
                <a:lstStyle/>
                <a:p>
                  <a:pPr lvl="0" algn="ctr"/>
                  <a:r>
                    <a:rPr lang="en-IN" b="1" kern="0" dirty="0" smtClean="0">
                      <a:latin typeface="Calibri"/>
                    </a:rPr>
                    <a:t>Entrepreneurship Development Cell</a:t>
                  </a:r>
                  <a:endParaRPr lang="en-IN" b="1" kern="0" dirty="0">
                    <a:solidFill>
                      <a:srgbClr val="C00000"/>
                    </a:solidFill>
                    <a:latin typeface="Calibri"/>
                  </a:endParaRPr>
                </a:p>
              </p:txBody>
            </p:sp>
          </p:grpSp>
          <p:sp>
            <p:nvSpPr>
              <p:cNvPr id="25" name="Rounded Rectangle 35"/>
              <p:cNvSpPr/>
              <p:nvPr/>
            </p:nvSpPr>
            <p:spPr>
              <a:xfrm>
                <a:off x="1919299" y="1389751"/>
                <a:ext cx="9924296" cy="563069"/>
              </a:xfrm>
              <a:prstGeom prst="roundRect">
                <a:avLst/>
              </a:prstGeom>
              <a:solidFill>
                <a:schemeClr val="accent6">
                  <a:lumMod val="40000"/>
                  <a:lumOff val="60000"/>
                </a:schemeClr>
              </a:solidFill>
              <a:ln w="38100" cap="flat" cmpd="sng" algn="ctr">
                <a:no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pPr>
                <a:r>
                  <a:rPr lang="en-US" b="1" kern="0" dirty="0" smtClean="0">
                    <a:latin typeface="Calibri"/>
                  </a:rPr>
                  <a:t>Encouraging </a:t>
                </a:r>
                <a:r>
                  <a:rPr lang="en-US" b="1" kern="0" dirty="0" smtClean="0">
                    <a:solidFill>
                      <a:srgbClr val="C00000"/>
                    </a:solidFill>
                    <a:latin typeface="Calibri"/>
                  </a:rPr>
                  <a:t>Bright Students </a:t>
                </a:r>
                <a:r>
                  <a:rPr lang="en-US" b="1" kern="0" dirty="0" smtClean="0">
                    <a:latin typeface="Calibri"/>
                  </a:rPr>
                  <a:t>in the Department</a:t>
                </a:r>
                <a:endParaRPr kumimoji="0" lang="en-IN" sz="1800" b="1" i="0" u="none" strike="noStrike" kern="0" cap="none" spc="0" normalizeH="0" baseline="0" noProof="0" dirty="0">
                  <a:ln>
                    <a:noFill/>
                  </a:ln>
                  <a:effectLst/>
                  <a:uLnTx/>
                  <a:uFillTx/>
                  <a:latin typeface="Calibri"/>
                  <a:ea typeface="+mn-ea"/>
                  <a:cs typeface="+mn-cs"/>
                </a:endParaRPr>
              </a:p>
            </p:txBody>
          </p:sp>
        </p:grpSp>
        <p:sp>
          <p:nvSpPr>
            <p:cNvPr id="22" name="Rounded Rectangle 35"/>
            <p:cNvSpPr/>
            <p:nvPr/>
          </p:nvSpPr>
          <p:spPr>
            <a:xfrm>
              <a:off x="1810370" y="1941662"/>
              <a:ext cx="9911533" cy="563069"/>
            </a:xfrm>
            <a:prstGeom prst="roundRect">
              <a:avLst/>
            </a:prstGeom>
            <a:solidFill>
              <a:schemeClr val="accent6">
                <a:lumMod val="40000"/>
                <a:lumOff val="60000"/>
              </a:schemeClr>
            </a:solidFill>
            <a:ln w="38100" cap="flat" cmpd="sng" algn="ctr">
              <a:noFill/>
              <a:prstDash val="solid"/>
            </a:ln>
            <a:effectLst>
              <a:outerShdw blurRad="40000" dist="20000" dir="5400000" rotWithShape="0">
                <a:srgbClr val="000000">
                  <a:alpha val="38000"/>
                </a:srgbClr>
              </a:outerShdw>
            </a:effectLst>
          </p:spPr>
          <p:txBody>
            <a:bodyPr rtlCol="0" anchor="ctr"/>
            <a:lstStyle/>
            <a:p>
              <a:pPr lvl="0" algn="ctr"/>
              <a:r>
                <a:rPr lang="en-IN" b="1" kern="0" dirty="0">
                  <a:latin typeface="Calibri"/>
                </a:rPr>
                <a:t>Student </a:t>
              </a:r>
              <a:r>
                <a:rPr lang="en-IN" b="1" kern="0" dirty="0">
                  <a:solidFill>
                    <a:srgbClr val="C00000"/>
                  </a:solidFill>
                  <a:latin typeface="Calibri"/>
                </a:rPr>
                <a:t>Co-curricular</a:t>
              </a:r>
              <a:r>
                <a:rPr lang="en-IN" b="1" kern="0" dirty="0">
                  <a:latin typeface="Calibri"/>
                </a:rPr>
                <a:t> and </a:t>
              </a:r>
              <a:r>
                <a:rPr lang="en-IN" b="1" kern="0" dirty="0">
                  <a:solidFill>
                    <a:srgbClr val="C00000"/>
                  </a:solidFill>
                  <a:latin typeface="Calibri"/>
                </a:rPr>
                <a:t>extra curricular </a:t>
              </a:r>
              <a:r>
                <a:rPr lang="en-IN" b="1" kern="0" dirty="0">
                  <a:latin typeface="Calibri"/>
                </a:rPr>
                <a:t>activities are encouraged</a:t>
              </a:r>
              <a:r>
                <a:rPr lang="en-IN" b="1" kern="0" dirty="0">
                  <a:solidFill>
                    <a:schemeClr val="accent3"/>
                  </a:solidFill>
                  <a:latin typeface="Calibri"/>
                </a:rPr>
                <a:t> </a:t>
              </a:r>
            </a:p>
          </p:txBody>
        </p:sp>
        <p:sp>
          <p:nvSpPr>
            <p:cNvPr id="23" name="Rounded Rectangle 35">
              <a:extLst>
                <a:ext uri="{FF2B5EF4-FFF2-40B4-BE49-F238E27FC236}">
                  <a16:creationId xmlns="" xmlns:a16="http://schemas.microsoft.com/office/drawing/2014/main" id="{CF5C8590-6C82-46E1-B032-94FDF44C3C36}"/>
                </a:ext>
              </a:extLst>
            </p:cNvPr>
            <p:cNvSpPr/>
            <p:nvPr/>
          </p:nvSpPr>
          <p:spPr>
            <a:xfrm>
              <a:off x="1810370" y="1368434"/>
              <a:ext cx="9922051" cy="436010"/>
            </a:xfrm>
            <a:prstGeom prst="roundRect">
              <a:avLst/>
            </a:prstGeom>
            <a:solidFill>
              <a:schemeClr val="accent6">
                <a:lumMod val="40000"/>
                <a:lumOff val="60000"/>
              </a:schemeClr>
            </a:solidFill>
            <a:ln w="38100" cap="flat" cmpd="sng" algn="ctr">
              <a:noFill/>
              <a:prstDash val="solid"/>
            </a:ln>
            <a:effectLst>
              <a:outerShdw blurRad="40000" dist="20000" dir="5400000" rotWithShape="0">
                <a:srgbClr val="000000">
                  <a:alpha val="38000"/>
                </a:srgbClr>
              </a:outerShdw>
            </a:effectLst>
          </p:spPr>
          <p:txBody>
            <a:bodyPr rtlCol="0" anchor="ctr"/>
            <a:lstStyle/>
            <a:p>
              <a:pPr lvl="0" algn="ctr"/>
              <a:r>
                <a:rPr lang="en-IN" b="1" kern="0" dirty="0" smtClean="0">
                  <a:solidFill>
                    <a:srgbClr val="C00000"/>
                  </a:solidFill>
                  <a:latin typeface="Calibri"/>
                </a:rPr>
                <a:t>MOUs</a:t>
              </a:r>
              <a:r>
                <a:rPr lang="en-IN" b="1" kern="0" dirty="0" smtClean="0">
                  <a:solidFill>
                    <a:schemeClr val="accent3"/>
                  </a:solidFill>
                  <a:latin typeface="Calibri"/>
                </a:rPr>
                <a:t> </a:t>
              </a:r>
              <a:r>
                <a:rPr lang="en-IN" b="1" kern="0" dirty="0">
                  <a:latin typeface="Calibri"/>
                </a:rPr>
                <a:t>with industries are executed and activities are conducted </a:t>
              </a:r>
            </a:p>
          </p:txBody>
        </p:sp>
      </p:grpSp>
    </p:spTree>
    <p:extLst>
      <p:ext uri="{BB962C8B-B14F-4D97-AF65-F5344CB8AC3E}">
        <p14:creationId xmlns:p14="http://schemas.microsoft.com/office/powerpoint/2010/main" val="32665704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 y="0"/>
            <a:ext cx="1415442" cy="6858000"/>
          </a:xfrm>
          <a:prstGeom prst="rect">
            <a:avLst/>
          </a:prstGeom>
          <a:solidFill>
            <a:schemeClr val="accent4">
              <a:lumMod val="20000"/>
              <a:lumOff val="8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 name="Rectangle 4"/>
          <p:cNvSpPr/>
          <p:nvPr/>
        </p:nvSpPr>
        <p:spPr>
          <a:xfrm>
            <a:off x="1415442" y="6538586"/>
            <a:ext cx="9870510" cy="319414"/>
          </a:xfrm>
          <a:prstGeom prst="rect">
            <a:avLst/>
          </a:prstGeom>
          <a:solidFill>
            <a:schemeClr val="accent4">
              <a:lumMod val="20000"/>
              <a:lumOff val="8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C00000"/>
                </a:solidFill>
              </a:rPr>
              <a:t>Department of Electronics and Communication Engineering</a:t>
            </a:r>
            <a:endParaRPr lang="en-IN" b="1" dirty="0">
              <a:solidFill>
                <a:srgbClr val="C00000"/>
              </a:solidFill>
            </a:endParaRPr>
          </a:p>
        </p:txBody>
      </p:sp>
      <p:sp>
        <p:nvSpPr>
          <p:cNvPr id="6" name="Rectangle 5"/>
          <p:cNvSpPr/>
          <p:nvPr/>
        </p:nvSpPr>
        <p:spPr>
          <a:xfrm>
            <a:off x="1240077" y="0"/>
            <a:ext cx="175364" cy="6858000"/>
          </a:xfrm>
          <a:prstGeom prst="rect">
            <a:avLst/>
          </a:prstGeom>
          <a:solidFill>
            <a:srgbClr val="C0000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 name="Rounded Rectangle 6"/>
          <p:cNvSpPr/>
          <p:nvPr/>
        </p:nvSpPr>
        <p:spPr>
          <a:xfrm>
            <a:off x="11586575" y="6538586"/>
            <a:ext cx="488515" cy="319414"/>
          </a:xfrm>
          <a:prstGeom prst="roundRect">
            <a:avLst/>
          </a:prstGeom>
          <a:solidFill>
            <a:srgbClr val="C00000"/>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solidFill>
              </a:rPr>
              <a:t>72</a:t>
            </a:r>
            <a:endParaRPr lang="en-IN" dirty="0">
              <a:solidFill>
                <a:schemeClr val="bg1"/>
              </a:solidFill>
            </a:endParaRPr>
          </a:p>
        </p:txBody>
      </p:sp>
      <p:cxnSp>
        <p:nvCxnSpPr>
          <p:cNvPr id="11" name="Straight Connector 10"/>
          <p:cNvCxnSpPr/>
          <p:nvPr/>
        </p:nvCxnSpPr>
        <p:spPr>
          <a:xfrm flipV="1">
            <a:off x="1791222" y="759629"/>
            <a:ext cx="10039610" cy="12527"/>
          </a:xfrm>
          <a:prstGeom prst="line">
            <a:avLst/>
          </a:prstGeom>
          <a:ln w="38100"/>
        </p:spPr>
        <p:style>
          <a:lnRef idx="3">
            <a:schemeClr val="accent2"/>
          </a:lnRef>
          <a:fillRef idx="0">
            <a:schemeClr val="accent2"/>
          </a:fillRef>
          <a:effectRef idx="2">
            <a:schemeClr val="accent2"/>
          </a:effectRef>
          <a:fontRef idx="minor">
            <a:schemeClr val="tx1"/>
          </a:fontRef>
        </p:style>
      </p:cxnSp>
      <p:pic>
        <p:nvPicPr>
          <p:cNvPr id="21"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1033" y="116632"/>
            <a:ext cx="1026591" cy="960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ectangle 11"/>
          <p:cNvSpPr/>
          <p:nvPr/>
        </p:nvSpPr>
        <p:spPr>
          <a:xfrm>
            <a:off x="1791222" y="116632"/>
            <a:ext cx="10039610" cy="523220"/>
          </a:xfrm>
          <a:prstGeom prst="rect">
            <a:avLst/>
          </a:prstGeom>
        </p:spPr>
        <p:txBody>
          <a:bodyPr wrap="square">
            <a:spAutoFit/>
          </a:bodyPr>
          <a:lstStyle/>
          <a:p>
            <a:pPr algn="ctr"/>
            <a:r>
              <a:rPr lang="en-IN" sz="2800" b="1" dirty="0" smtClean="0">
                <a:solidFill>
                  <a:srgbClr val="002060"/>
                </a:solidFill>
                <a:latin typeface="Times New Roman" pitchFamily="18" charset="0"/>
                <a:cs typeface="Times New Roman" pitchFamily="18" charset="0"/>
              </a:rPr>
              <a:t>Outcome Based Education</a:t>
            </a:r>
            <a:endParaRPr lang="en-IN" sz="2800" b="1" dirty="0">
              <a:solidFill>
                <a:srgbClr val="002060"/>
              </a:solidFill>
              <a:latin typeface="Times New Roman" pitchFamily="18" charset="0"/>
              <a:cs typeface="Times New Roman" pitchFamily="18" charset="0"/>
            </a:endParaRPr>
          </a:p>
        </p:txBody>
      </p:sp>
      <p:sp>
        <p:nvSpPr>
          <p:cNvPr id="29" name="Title 1"/>
          <p:cNvSpPr txBox="1">
            <a:spLocks/>
          </p:cNvSpPr>
          <p:nvPr/>
        </p:nvSpPr>
        <p:spPr>
          <a:xfrm>
            <a:off x="3251228" y="922865"/>
            <a:ext cx="6912477" cy="333617"/>
          </a:xfrm>
          <a:prstGeom prst="rect">
            <a:avLst/>
          </a:prstGeom>
          <a:solidFill>
            <a:schemeClr val="accent4">
              <a:lumMod val="20000"/>
              <a:lumOff val="80000"/>
            </a:schemeClr>
          </a:solidFill>
          <a:effectLst>
            <a:glow rad="63500">
              <a:schemeClr val="accent2">
                <a:satMod val="175000"/>
                <a:alpha val="40000"/>
              </a:schemeClr>
            </a:glow>
          </a:effectLst>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00000"/>
              </a:lnSpc>
            </a:pPr>
            <a:r>
              <a:rPr lang="en-IN" sz="2000" b="1" dirty="0" smtClean="0">
                <a:solidFill>
                  <a:srgbClr val="800000"/>
                </a:solidFill>
              </a:rPr>
              <a:t>Faculty Performance Appraisal and Development System (FPADS)</a:t>
            </a:r>
            <a:endParaRPr lang="en-IN" sz="2000" b="1" dirty="0">
              <a:solidFill>
                <a:srgbClr val="800000"/>
              </a:solidFill>
            </a:endParaRPr>
          </a:p>
        </p:txBody>
      </p:sp>
      <p:grpSp>
        <p:nvGrpSpPr>
          <p:cNvPr id="30" name="Group 29"/>
          <p:cNvGrpSpPr/>
          <p:nvPr/>
        </p:nvGrpSpPr>
        <p:grpSpPr>
          <a:xfrm>
            <a:off x="3183556" y="1413697"/>
            <a:ext cx="7465471" cy="5012947"/>
            <a:chOff x="55586" y="-102786"/>
            <a:chExt cx="6002949" cy="7337975"/>
          </a:xfrm>
        </p:grpSpPr>
        <p:sp>
          <p:nvSpPr>
            <p:cNvPr id="31" name="Flowchart: Alternate Process 30"/>
            <p:cNvSpPr>
              <a:spLocks noChangeArrowheads="1"/>
            </p:cNvSpPr>
            <p:nvPr/>
          </p:nvSpPr>
          <p:spPr bwMode="auto">
            <a:xfrm>
              <a:off x="4381500" y="4727040"/>
              <a:ext cx="1513840" cy="789841"/>
            </a:xfrm>
            <a:prstGeom prst="flowChartAlternateProcess">
              <a:avLst/>
            </a:prstGeom>
            <a:solidFill>
              <a:schemeClr val="accent2">
                <a:lumMod val="20000"/>
                <a:lumOff val="80000"/>
              </a:schemeClr>
            </a:solidFill>
            <a:ln>
              <a:headEnd/>
              <a:tailEnd/>
            </a:ln>
          </p:spPr>
          <p:style>
            <a:lnRef idx="2">
              <a:schemeClr val="accent5"/>
            </a:lnRef>
            <a:fillRef idx="1">
              <a:schemeClr val="lt1"/>
            </a:fillRef>
            <a:effectRef idx="0">
              <a:schemeClr val="accent5"/>
            </a:effectRef>
            <a:fontRef idx="minor">
              <a:schemeClr val="dk1"/>
            </a:fontRef>
          </p:style>
          <p:txBody>
            <a:bodyPr rot="0" vert="horz" wrap="square" lIns="91440" tIns="45720" rIns="91440" bIns="45720" anchor="ctr" anchorCtr="0" upright="1">
              <a:noAutofit/>
            </a:bodyPr>
            <a:lstStyle/>
            <a:p>
              <a:pPr algn="ctr">
                <a:lnSpc>
                  <a:spcPct val="115000"/>
                </a:lnSpc>
                <a:spcAft>
                  <a:spcPts val="1000"/>
                </a:spcAft>
              </a:pPr>
              <a:endParaRPr lang="en-IN" sz="900" b="1" dirty="0">
                <a:effectLst/>
                <a:latin typeface="Times New Roman" pitchFamily="18" charset="0"/>
                <a:ea typeface="Century Gothic"/>
                <a:cs typeface="Times New Roman" pitchFamily="18" charset="0"/>
              </a:endParaRPr>
            </a:p>
            <a:p>
              <a:pPr algn="ctr">
                <a:lnSpc>
                  <a:spcPct val="115000"/>
                </a:lnSpc>
                <a:spcAft>
                  <a:spcPts val="1000"/>
                </a:spcAft>
              </a:pPr>
              <a:r>
                <a:rPr lang="en-IN" sz="900" b="1" dirty="0">
                  <a:effectLst/>
                  <a:latin typeface="Times New Roman" pitchFamily="18" charset="0"/>
                  <a:ea typeface="Century Gothic"/>
                  <a:cs typeface="Times New Roman" pitchFamily="18" charset="0"/>
                </a:rPr>
                <a:t>Recommended to undergo Training Programs</a:t>
              </a:r>
              <a:endParaRPr lang="en-IN" sz="1100" b="1" dirty="0">
                <a:effectLst/>
                <a:latin typeface="Times New Roman" pitchFamily="18" charset="0"/>
                <a:ea typeface="Century Gothic"/>
                <a:cs typeface="Times New Roman" pitchFamily="18" charset="0"/>
              </a:endParaRPr>
            </a:p>
            <a:p>
              <a:pPr algn="ctr">
                <a:lnSpc>
                  <a:spcPct val="115000"/>
                </a:lnSpc>
                <a:spcAft>
                  <a:spcPts val="1000"/>
                </a:spcAft>
              </a:pPr>
              <a:r>
                <a:rPr lang="en-IN" sz="900" b="1" dirty="0">
                  <a:effectLst/>
                  <a:latin typeface="Times New Roman" pitchFamily="18" charset="0"/>
                  <a:ea typeface="Century Gothic"/>
                  <a:cs typeface="Times New Roman" pitchFamily="18" charset="0"/>
                </a:rPr>
                <a:t> </a:t>
              </a:r>
              <a:endParaRPr lang="en-IN" sz="1100" b="1" dirty="0">
                <a:effectLst/>
                <a:latin typeface="Times New Roman" pitchFamily="18" charset="0"/>
                <a:ea typeface="Century Gothic"/>
                <a:cs typeface="Times New Roman" pitchFamily="18" charset="0"/>
              </a:endParaRPr>
            </a:p>
          </p:txBody>
        </p:sp>
        <p:grpSp>
          <p:nvGrpSpPr>
            <p:cNvPr id="32" name="Group 31"/>
            <p:cNvGrpSpPr>
              <a:grpSpLocks/>
            </p:cNvGrpSpPr>
            <p:nvPr/>
          </p:nvGrpSpPr>
          <p:grpSpPr bwMode="auto">
            <a:xfrm>
              <a:off x="55586" y="-102786"/>
              <a:ext cx="6002949" cy="7337975"/>
              <a:chOff x="556" y="-1122"/>
              <a:chExt cx="60045" cy="73390"/>
            </a:xfrm>
          </p:grpSpPr>
          <p:sp>
            <p:nvSpPr>
              <p:cNvPr id="33" name="Rectangle 32"/>
              <p:cNvSpPr>
                <a:spLocks noChangeArrowheads="1"/>
              </p:cNvSpPr>
              <p:nvPr/>
            </p:nvSpPr>
            <p:spPr bwMode="auto">
              <a:xfrm>
                <a:off x="17775" y="-1122"/>
                <a:ext cx="21654" cy="6974"/>
              </a:xfrm>
              <a:prstGeom prst="rect">
                <a:avLst/>
              </a:prstGeom>
              <a:solidFill>
                <a:schemeClr val="accent4">
                  <a:lumMod val="20000"/>
                  <a:lumOff val="80000"/>
                </a:schemeClr>
              </a:solidFill>
              <a:ln>
                <a:headEnd/>
                <a:tailEnd/>
              </a:ln>
            </p:spPr>
            <p:style>
              <a:lnRef idx="2">
                <a:schemeClr val="accent5"/>
              </a:lnRef>
              <a:fillRef idx="1">
                <a:schemeClr val="lt1"/>
              </a:fillRef>
              <a:effectRef idx="0">
                <a:schemeClr val="accent5"/>
              </a:effectRef>
              <a:fontRef idx="minor">
                <a:schemeClr val="dk1"/>
              </a:fontRef>
            </p:style>
            <p:txBody>
              <a:bodyPr rot="0" vert="horz" wrap="square" lIns="91440" tIns="45720" rIns="91440" bIns="45720" anchor="ctr" anchorCtr="0" upright="1">
                <a:noAutofit/>
              </a:bodyPr>
              <a:lstStyle/>
              <a:p>
                <a:pPr algn="ctr">
                  <a:lnSpc>
                    <a:spcPct val="115000"/>
                  </a:lnSpc>
                  <a:spcAft>
                    <a:spcPts val="0"/>
                  </a:spcAft>
                </a:pPr>
                <a:r>
                  <a:rPr lang="en-IN" sz="1000" b="1" dirty="0">
                    <a:effectLst/>
                    <a:latin typeface="Times New Roman" pitchFamily="18" charset="0"/>
                    <a:ea typeface="Century Gothic"/>
                    <a:cs typeface="Times New Roman" pitchFamily="18" charset="0"/>
                  </a:rPr>
                  <a:t>Faculty fills the appraisal form for one academic year and undergoes self-evaluation</a:t>
                </a:r>
                <a:endParaRPr lang="en-IN" sz="1100" b="1" dirty="0">
                  <a:effectLst/>
                  <a:latin typeface="Times New Roman" pitchFamily="18" charset="0"/>
                  <a:ea typeface="Century Gothic"/>
                  <a:cs typeface="Times New Roman" pitchFamily="18" charset="0"/>
                </a:endParaRPr>
              </a:p>
            </p:txBody>
          </p:sp>
          <p:cxnSp>
            <p:nvCxnSpPr>
              <p:cNvPr id="34" name="Straight Arrow Connector 33"/>
              <p:cNvCxnSpPr>
                <a:cxnSpLocks noChangeShapeType="1"/>
              </p:cNvCxnSpPr>
              <p:nvPr/>
            </p:nvCxnSpPr>
            <p:spPr bwMode="auto">
              <a:xfrm>
                <a:off x="28675" y="5852"/>
                <a:ext cx="0" cy="3499"/>
              </a:xfrm>
              <a:prstGeom prst="straightConnector1">
                <a:avLst/>
              </a:prstGeom>
              <a:ln>
                <a:headEnd/>
                <a:tailEnd type="arrow" w="med" len="med"/>
              </a:ln>
            </p:spPr>
            <p:style>
              <a:lnRef idx="2">
                <a:schemeClr val="accent5"/>
              </a:lnRef>
              <a:fillRef idx="1">
                <a:schemeClr val="lt1"/>
              </a:fillRef>
              <a:effectRef idx="0">
                <a:schemeClr val="accent5"/>
              </a:effectRef>
              <a:fontRef idx="minor">
                <a:schemeClr val="dk1"/>
              </a:fontRef>
            </p:style>
          </p:cxnSp>
          <p:sp>
            <p:nvSpPr>
              <p:cNvPr id="35" name="Rectangle 34"/>
              <p:cNvSpPr>
                <a:spLocks noChangeArrowheads="1"/>
              </p:cNvSpPr>
              <p:nvPr/>
            </p:nvSpPr>
            <p:spPr bwMode="auto">
              <a:xfrm>
                <a:off x="17849" y="9509"/>
                <a:ext cx="21653" cy="5944"/>
              </a:xfrm>
              <a:prstGeom prst="rect">
                <a:avLst/>
              </a:prstGeom>
              <a:solidFill>
                <a:schemeClr val="accent6">
                  <a:lumMod val="20000"/>
                  <a:lumOff val="80000"/>
                </a:schemeClr>
              </a:solidFill>
              <a:ln>
                <a:headEnd/>
                <a:tailEnd/>
              </a:ln>
            </p:spPr>
            <p:style>
              <a:lnRef idx="2">
                <a:schemeClr val="accent5"/>
              </a:lnRef>
              <a:fillRef idx="1">
                <a:schemeClr val="lt1"/>
              </a:fillRef>
              <a:effectRef idx="0">
                <a:schemeClr val="accent5"/>
              </a:effectRef>
              <a:fontRef idx="minor">
                <a:schemeClr val="dk1"/>
              </a:fontRef>
            </p:style>
            <p:txBody>
              <a:bodyPr rot="0" vert="horz" wrap="square" lIns="91440" tIns="45720" rIns="91440" bIns="45720" anchor="ctr" anchorCtr="0" upright="1">
                <a:noAutofit/>
              </a:bodyPr>
              <a:lstStyle/>
              <a:p>
                <a:pPr algn="ctr">
                  <a:lnSpc>
                    <a:spcPct val="115000"/>
                  </a:lnSpc>
                  <a:spcAft>
                    <a:spcPts val="0"/>
                  </a:spcAft>
                </a:pPr>
                <a:r>
                  <a:rPr lang="en-IN" sz="1000" b="1">
                    <a:effectLst/>
                    <a:latin typeface="Times New Roman" pitchFamily="18" charset="0"/>
                    <a:ea typeface="Century Gothic"/>
                    <a:cs typeface="Times New Roman" pitchFamily="18" charset="0"/>
                  </a:rPr>
                  <a:t>HOD reviews the self-appraisal forms and gives his opinion by assigning the marks</a:t>
                </a:r>
                <a:endParaRPr lang="en-IN" sz="1100" b="1">
                  <a:effectLst/>
                  <a:latin typeface="Times New Roman" pitchFamily="18" charset="0"/>
                  <a:ea typeface="Century Gothic"/>
                  <a:cs typeface="Times New Roman" pitchFamily="18" charset="0"/>
                </a:endParaRPr>
              </a:p>
            </p:txBody>
          </p:sp>
          <p:sp>
            <p:nvSpPr>
              <p:cNvPr id="36" name="Rectangle 35"/>
              <p:cNvSpPr>
                <a:spLocks noChangeArrowheads="1"/>
              </p:cNvSpPr>
              <p:nvPr/>
            </p:nvSpPr>
            <p:spPr bwMode="auto">
              <a:xfrm>
                <a:off x="17995" y="18946"/>
                <a:ext cx="21653" cy="5943"/>
              </a:xfrm>
              <a:prstGeom prst="rect">
                <a:avLst/>
              </a:prstGeom>
              <a:solidFill>
                <a:schemeClr val="accent1">
                  <a:lumMod val="20000"/>
                  <a:lumOff val="80000"/>
                </a:schemeClr>
              </a:solidFill>
              <a:ln>
                <a:headEnd/>
                <a:tailEnd/>
              </a:ln>
            </p:spPr>
            <p:style>
              <a:lnRef idx="2">
                <a:schemeClr val="accent5"/>
              </a:lnRef>
              <a:fillRef idx="1">
                <a:schemeClr val="lt1"/>
              </a:fillRef>
              <a:effectRef idx="0">
                <a:schemeClr val="accent5"/>
              </a:effectRef>
              <a:fontRef idx="minor">
                <a:schemeClr val="dk1"/>
              </a:fontRef>
            </p:style>
            <p:txBody>
              <a:bodyPr rot="0" vert="horz" wrap="square" lIns="91440" tIns="45720" rIns="91440" bIns="45720" anchor="ctr" anchorCtr="0" upright="1">
                <a:noAutofit/>
              </a:bodyPr>
              <a:lstStyle/>
              <a:p>
                <a:pPr algn="ctr">
                  <a:lnSpc>
                    <a:spcPct val="115000"/>
                  </a:lnSpc>
                  <a:spcAft>
                    <a:spcPts val="0"/>
                  </a:spcAft>
                </a:pPr>
                <a:r>
                  <a:rPr lang="en-IN" sz="900" b="1" dirty="0">
                    <a:effectLst/>
                    <a:latin typeface="Times New Roman" pitchFamily="18" charset="0"/>
                    <a:ea typeface="Century Gothic"/>
                    <a:cs typeface="Times New Roman" pitchFamily="18" charset="0"/>
                  </a:rPr>
                  <a:t>After HOD review, HOD will forward the same to the head of the institution</a:t>
                </a:r>
                <a:endParaRPr lang="en-IN" sz="1100" b="1" dirty="0">
                  <a:effectLst/>
                  <a:latin typeface="Times New Roman" pitchFamily="18" charset="0"/>
                  <a:ea typeface="Century Gothic"/>
                  <a:cs typeface="Times New Roman" pitchFamily="18" charset="0"/>
                </a:endParaRPr>
              </a:p>
            </p:txBody>
          </p:sp>
          <p:sp>
            <p:nvSpPr>
              <p:cNvPr id="37" name="Rectangle 36"/>
              <p:cNvSpPr>
                <a:spLocks noChangeArrowheads="1"/>
              </p:cNvSpPr>
              <p:nvPr/>
            </p:nvSpPr>
            <p:spPr bwMode="auto">
              <a:xfrm>
                <a:off x="17775" y="28456"/>
                <a:ext cx="21654" cy="5943"/>
              </a:xfrm>
              <a:prstGeom prst="rect">
                <a:avLst/>
              </a:prstGeom>
              <a:solidFill>
                <a:schemeClr val="accent3">
                  <a:lumMod val="20000"/>
                  <a:lumOff val="80000"/>
                </a:schemeClr>
              </a:solidFill>
              <a:ln>
                <a:headEnd/>
                <a:tailEnd/>
              </a:ln>
            </p:spPr>
            <p:style>
              <a:lnRef idx="2">
                <a:schemeClr val="accent5"/>
              </a:lnRef>
              <a:fillRef idx="1">
                <a:schemeClr val="lt1"/>
              </a:fillRef>
              <a:effectRef idx="0">
                <a:schemeClr val="accent5"/>
              </a:effectRef>
              <a:fontRef idx="minor">
                <a:schemeClr val="dk1"/>
              </a:fontRef>
            </p:style>
            <p:txBody>
              <a:bodyPr rot="0" vert="horz" wrap="square" lIns="91440" tIns="45720" rIns="91440" bIns="45720" anchor="ctr" anchorCtr="0" upright="1">
                <a:noAutofit/>
              </a:bodyPr>
              <a:lstStyle/>
              <a:p>
                <a:pPr algn="ctr">
                  <a:lnSpc>
                    <a:spcPct val="115000"/>
                  </a:lnSpc>
                  <a:spcAft>
                    <a:spcPts val="0"/>
                  </a:spcAft>
                </a:pPr>
                <a:r>
                  <a:rPr lang="en-IN" sz="1000" b="1" dirty="0">
                    <a:effectLst/>
                    <a:latin typeface="Times New Roman" pitchFamily="18" charset="0"/>
                    <a:ea typeface="Century Gothic"/>
                    <a:cs typeface="Times New Roman" pitchFamily="18" charset="0"/>
                  </a:rPr>
                  <a:t>Head of the institution will form the committee for further review</a:t>
                </a:r>
                <a:endParaRPr lang="en-IN" sz="1100" b="1" dirty="0">
                  <a:effectLst/>
                  <a:latin typeface="Times New Roman" pitchFamily="18" charset="0"/>
                  <a:ea typeface="Century Gothic"/>
                  <a:cs typeface="Times New Roman" pitchFamily="18" charset="0"/>
                </a:endParaRPr>
              </a:p>
            </p:txBody>
          </p:sp>
          <p:sp>
            <p:nvSpPr>
              <p:cNvPr id="38" name="Flowchart: Alternate Process 37"/>
              <p:cNvSpPr>
                <a:spLocks noChangeArrowheads="1"/>
              </p:cNvSpPr>
              <p:nvPr/>
            </p:nvSpPr>
            <p:spPr bwMode="auto">
              <a:xfrm>
                <a:off x="1170" y="49670"/>
                <a:ext cx="11665" cy="5435"/>
              </a:xfrm>
              <a:prstGeom prst="flowChartAlternateProcess">
                <a:avLst/>
              </a:prstGeom>
              <a:solidFill>
                <a:schemeClr val="accent6">
                  <a:lumMod val="20000"/>
                  <a:lumOff val="80000"/>
                </a:schemeClr>
              </a:solidFill>
              <a:ln>
                <a:headEnd/>
                <a:tailEnd/>
              </a:ln>
            </p:spPr>
            <p:style>
              <a:lnRef idx="2">
                <a:schemeClr val="accent5"/>
              </a:lnRef>
              <a:fillRef idx="1">
                <a:schemeClr val="lt1"/>
              </a:fillRef>
              <a:effectRef idx="0">
                <a:schemeClr val="accent5"/>
              </a:effectRef>
              <a:fontRef idx="minor">
                <a:schemeClr val="dk1"/>
              </a:fontRef>
            </p:style>
            <p:txBody>
              <a:bodyPr rot="0" vert="horz" wrap="square" lIns="91440" tIns="45720" rIns="91440" bIns="45720" anchor="ctr" anchorCtr="0" upright="1">
                <a:noAutofit/>
              </a:bodyPr>
              <a:lstStyle/>
              <a:p>
                <a:pPr algn="ctr">
                  <a:lnSpc>
                    <a:spcPct val="115000"/>
                  </a:lnSpc>
                  <a:spcAft>
                    <a:spcPts val="0"/>
                  </a:spcAft>
                </a:pPr>
                <a:r>
                  <a:rPr lang="en-IN" sz="1000" b="1">
                    <a:effectLst/>
                    <a:latin typeface="Times New Roman" pitchFamily="18" charset="0"/>
                    <a:ea typeface="Century Gothic"/>
                    <a:cs typeface="Times New Roman" pitchFamily="18" charset="0"/>
                  </a:rPr>
                  <a:t>Overall Rating</a:t>
                </a:r>
                <a:endParaRPr lang="en-IN" sz="1100" b="1">
                  <a:effectLst/>
                  <a:latin typeface="Times New Roman" pitchFamily="18" charset="0"/>
                  <a:ea typeface="Century Gothic"/>
                  <a:cs typeface="Times New Roman" pitchFamily="18" charset="0"/>
                </a:endParaRPr>
              </a:p>
              <a:p>
                <a:pPr algn="ctr">
                  <a:lnSpc>
                    <a:spcPct val="115000"/>
                  </a:lnSpc>
                  <a:spcAft>
                    <a:spcPts val="0"/>
                  </a:spcAft>
                </a:pPr>
                <a:r>
                  <a:rPr lang="en-IN" sz="1000" b="1">
                    <a:effectLst/>
                    <a:latin typeface="Times New Roman" pitchFamily="18" charset="0"/>
                    <a:ea typeface="Century Gothic"/>
                    <a:cs typeface="Times New Roman" pitchFamily="18" charset="0"/>
                  </a:rPr>
                  <a:t>≥ 85%</a:t>
                </a:r>
                <a:endParaRPr lang="en-IN" sz="1100" b="1">
                  <a:effectLst/>
                  <a:latin typeface="Times New Roman" pitchFamily="18" charset="0"/>
                  <a:ea typeface="Century Gothic"/>
                  <a:cs typeface="Times New Roman" pitchFamily="18" charset="0"/>
                </a:endParaRPr>
              </a:p>
            </p:txBody>
          </p:sp>
          <p:sp>
            <p:nvSpPr>
              <p:cNvPr id="39" name="Flowchart: Alternate Process 38"/>
              <p:cNvSpPr>
                <a:spLocks noChangeArrowheads="1"/>
              </p:cNvSpPr>
              <p:nvPr/>
            </p:nvSpPr>
            <p:spPr bwMode="auto">
              <a:xfrm>
                <a:off x="556" y="67373"/>
                <a:ext cx="12319" cy="4895"/>
              </a:xfrm>
              <a:prstGeom prst="flowChartAlternateProcess">
                <a:avLst/>
              </a:prstGeom>
              <a:solidFill>
                <a:schemeClr val="accent4">
                  <a:lumMod val="20000"/>
                  <a:lumOff val="80000"/>
                </a:schemeClr>
              </a:solidFill>
              <a:ln>
                <a:headEnd/>
                <a:tailEnd/>
              </a:ln>
            </p:spPr>
            <p:style>
              <a:lnRef idx="2">
                <a:schemeClr val="accent5"/>
              </a:lnRef>
              <a:fillRef idx="1">
                <a:schemeClr val="lt1"/>
              </a:fillRef>
              <a:effectRef idx="0">
                <a:schemeClr val="accent5"/>
              </a:effectRef>
              <a:fontRef idx="minor">
                <a:schemeClr val="dk1"/>
              </a:fontRef>
            </p:style>
            <p:txBody>
              <a:bodyPr rot="0" vert="horz" wrap="square" lIns="91440" tIns="45720" rIns="91440" bIns="45720" anchor="ctr" anchorCtr="0" upright="1">
                <a:noAutofit/>
              </a:bodyPr>
              <a:lstStyle/>
              <a:p>
                <a:pPr algn="ctr">
                  <a:lnSpc>
                    <a:spcPct val="115000"/>
                  </a:lnSpc>
                  <a:spcAft>
                    <a:spcPts val="0"/>
                  </a:spcAft>
                </a:pPr>
                <a:r>
                  <a:rPr lang="en-IN" sz="1000" b="1" dirty="0">
                    <a:effectLst/>
                    <a:latin typeface="Times New Roman" pitchFamily="18" charset="0"/>
                    <a:ea typeface="Century Gothic"/>
                    <a:cs typeface="Times New Roman" pitchFamily="18" charset="0"/>
                  </a:rPr>
                  <a:t>Recommended for faculty Awards</a:t>
                </a:r>
                <a:endParaRPr lang="en-IN" sz="1100" b="1" dirty="0">
                  <a:effectLst/>
                  <a:latin typeface="Times New Roman" pitchFamily="18" charset="0"/>
                  <a:ea typeface="Century Gothic"/>
                  <a:cs typeface="Times New Roman" pitchFamily="18" charset="0"/>
                </a:endParaRPr>
              </a:p>
            </p:txBody>
          </p:sp>
          <p:sp>
            <p:nvSpPr>
              <p:cNvPr id="40" name="Rectangle 39"/>
              <p:cNvSpPr>
                <a:spLocks noChangeArrowheads="1"/>
              </p:cNvSpPr>
              <p:nvPr/>
            </p:nvSpPr>
            <p:spPr bwMode="auto">
              <a:xfrm>
                <a:off x="17775" y="37746"/>
                <a:ext cx="21654" cy="5944"/>
              </a:xfrm>
              <a:prstGeom prst="rect">
                <a:avLst/>
              </a:prstGeom>
              <a:solidFill>
                <a:srgbClr val="FFCCCC"/>
              </a:solidFill>
              <a:ln>
                <a:headEnd/>
                <a:tailEnd/>
              </a:ln>
            </p:spPr>
            <p:style>
              <a:lnRef idx="2">
                <a:schemeClr val="accent5"/>
              </a:lnRef>
              <a:fillRef idx="1">
                <a:schemeClr val="lt1"/>
              </a:fillRef>
              <a:effectRef idx="0">
                <a:schemeClr val="accent5"/>
              </a:effectRef>
              <a:fontRef idx="minor">
                <a:schemeClr val="dk1"/>
              </a:fontRef>
            </p:style>
            <p:txBody>
              <a:bodyPr rot="0" vert="horz" wrap="square" lIns="91440" tIns="45720" rIns="91440" bIns="45720" anchor="ctr" anchorCtr="0" upright="1">
                <a:noAutofit/>
              </a:bodyPr>
              <a:lstStyle/>
              <a:p>
                <a:pPr algn="ctr">
                  <a:lnSpc>
                    <a:spcPct val="115000"/>
                  </a:lnSpc>
                  <a:spcAft>
                    <a:spcPts val="0"/>
                  </a:spcAft>
                </a:pPr>
                <a:r>
                  <a:rPr lang="en-IN" sz="1000" b="1">
                    <a:effectLst/>
                    <a:latin typeface="Times New Roman" pitchFamily="18" charset="0"/>
                    <a:ea typeface="Century Gothic"/>
                    <a:cs typeface="Times New Roman" pitchFamily="18" charset="0"/>
                  </a:rPr>
                  <a:t>Committee members evaluate and verify the documents submitted by the faculty</a:t>
                </a:r>
                <a:endParaRPr lang="en-IN" sz="1100" b="1">
                  <a:effectLst/>
                  <a:latin typeface="Times New Roman" pitchFamily="18" charset="0"/>
                  <a:ea typeface="Century Gothic"/>
                  <a:cs typeface="Times New Roman" pitchFamily="18" charset="0"/>
                </a:endParaRPr>
              </a:p>
            </p:txBody>
          </p:sp>
          <p:sp>
            <p:nvSpPr>
              <p:cNvPr id="41" name="Flowchart: Alternate Process 40"/>
              <p:cNvSpPr>
                <a:spLocks noChangeArrowheads="1"/>
              </p:cNvSpPr>
              <p:nvPr/>
            </p:nvSpPr>
            <p:spPr bwMode="auto">
              <a:xfrm>
                <a:off x="1170" y="58521"/>
                <a:ext cx="11665" cy="5436"/>
              </a:xfrm>
              <a:prstGeom prst="flowChartAlternateProcess">
                <a:avLst/>
              </a:prstGeom>
              <a:solidFill>
                <a:srgbClr val="CCFFFF"/>
              </a:solidFill>
              <a:ln>
                <a:headEnd/>
                <a:tailEnd/>
              </a:ln>
            </p:spPr>
            <p:style>
              <a:lnRef idx="2">
                <a:schemeClr val="accent5"/>
              </a:lnRef>
              <a:fillRef idx="1">
                <a:schemeClr val="lt1"/>
              </a:fillRef>
              <a:effectRef idx="0">
                <a:schemeClr val="accent5"/>
              </a:effectRef>
              <a:fontRef idx="minor">
                <a:schemeClr val="dk1"/>
              </a:fontRef>
            </p:style>
            <p:txBody>
              <a:bodyPr rot="0" vert="horz" wrap="square" lIns="91440" tIns="45720" rIns="91440" bIns="45720" anchor="ctr" anchorCtr="0" upright="1">
                <a:noAutofit/>
              </a:bodyPr>
              <a:lstStyle/>
              <a:p>
                <a:pPr algn="ctr">
                  <a:lnSpc>
                    <a:spcPct val="115000"/>
                  </a:lnSpc>
                  <a:spcAft>
                    <a:spcPts val="0"/>
                  </a:spcAft>
                </a:pPr>
                <a:r>
                  <a:rPr lang="en-IN" sz="1000" b="1">
                    <a:effectLst/>
                    <a:latin typeface="Times New Roman" pitchFamily="18" charset="0"/>
                    <a:ea typeface="Century Gothic"/>
                    <a:cs typeface="Times New Roman" pitchFamily="18" charset="0"/>
                  </a:rPr>
                  <a:t>Letter of Appreciation</a:t>
                </a:r>
                <a:endParaRPr lang="en-IN" sz="1100" b="1">
                  <a:effectLst/>
                  <a:latin typeface="Times New Roman" pitchFamily="18" charset="0"/>
                  <a:ea typeface="Century Gothic"/>
                  <a:cs typeface="Times New Roman" pitchFamily="18" charset="0"/>
                </a:endParaRPr>
              </a:p>
            </p:txBody>
          </p:sp>
          <p:sp>
            <p:nvSpPr>
              <p:cNvPr id="42" name="Flowchart: Alternate Process 41"/>
              <p:cNvSpPr>
                <a:spLocks noChangeArrowheads="1"/>
              </p:cNvSpPr>
              <p:nvPr/>
            </p:nvSpPr>
            <p:spPr bwMode="auto">
              <a:xfrm>
                <a:off x="43909" y="58495"/>
                <a:ext cx="14869" cy="6249"/>
              </a:xfrm>
              <a:prstGeom prst="flowChartAlternateProcess">
                <a:avLst/>
              </a:prstGeom>
              <a:solidFill>
                <a:schemeClr val="accent3">
                  <a:lumMod val="20000"/>
                  <a:lumOff val="80000"/>
                </a:schemeClr>
              </a:solidFill>
              <a:ln>
                <a:headEnd/>
                <a:tailEnd/>
              </a:ln>
            </p:spPr>
            <p:style>
              <a:lnRef idx="2">
                <a:schemeClr val="accent5"/>
              </a:lnRef>
              <a:fillRef idx="1">
                <a:schemeClr val="lt1"/>
              </a:fillRef>
              <a:effectRef idx="0">
                <a:schemeClr val="accent5"/>
              </a:effectRef>
              <a:fontRef idx="minor">
                <a:schemeClr val="dk1"/>
              </a:fontRef>
            </p:style>
            <p:txBody>
              <a:bodyPr rot="0" vert="horz" wrap="square" lIns="91440" tIns="45720" rIns="91440" bIns="45720" anchor="ctr" anchorCtr="0" upright="1">
                <a:noAutofit/>
              </a:bodyPr>
              <a:lstStyle/>
              <a:p>
                <a:pPr algn="ctr">
                  <a:lnSpc>
                    <a:spcPct val="115000"/>
                  </a:lnSpc>
                  <a:spcAft>
                    <a:spcPts val="0"/>
                  </a:spcAft>
                </a:pPr>
                <a:r>
                  <a:rPr lang="en-IN" sz="1000" b="1">
                    <a:effectLst/>
                    <a:latin typeface="Times New Roman" pitchFamily="18" charset="0"/>
                    <a:ea typeface="Century Gothic"/>
                    <a:cs typeface="Times New Roman" pitchFamily="18" charset="0"/>
                  </a:rPr>
                  <a:t>Overall Rating</a:t>
                </a:r>
                <a:endParaRPr lang="en-IN" sz="1100" b="1">
                  <a:effectLst/>
                  <a:latin typeface="Times New Roman" pitchFamily="18" charset="0"/>
                  <a:ea typeface="Century Gothic"/>
                  <a:cs typeface="Times New Roman" pitchFamily="18" charset="0"/>
                </a:endParaRPr>
              </a:p>
              <a:p>
                <a:pPr algn="ctr">
                  <a:lnSpc>
                    <a:spcPct val="115000"/>
                  </a:lnSpc>
                  <a:spcAft>
                    <a:spcPts val="0"/>
                  </a:spcAft>
                </a:pPr>
                <a:r>
                  <a:rPr lang="en-IN" sz="1000" b="1">
                    <a:effectLst/>
                    <a:latin typeface="Times New Roman" pitchFamily="18" charset="0"/>
                    <a:ea typeface="Century Gothic"/>
                    <a:cs typeface="Times New Roman" pitchFamily="18" charset="0"/>
                  </a:rPr>
                  <a:t>≤ 59%</a:t>
                </a:r>
                <a:endParaRPr lang="en-IN" sz="1100" b="1">
                  <a:effectLst/>
                  <a:latin typeface="Times New Roman" pitchFamily="18" charset="0"/>
                  <a:ea typeface="Century Gothic"/>
                  <a:cs typeface="Times New Roman" pitchFamily="18" charset="0"/>
                </a:endParaRPr>
              </a:p>
            </p:txBody>
          </p:sp>
          <p:sp>
            <p:nvSpPr>
              <p:cNvPr id="43" name="Flowchart: Alternate Process 42"/>
              <p:cNvSpPr>
                <a:spLocks noChangeArrowheads="1"/>
              </p:cNvSpPr>
              <p:nvPr/>
            </p:nvSpPr>
            <p:spPr bwMode="auto">
              <a:xfrm>
                <a:off x="41201" y="66809"/>
                <a:ext cx="19400" cy="5436"/>
              </a:xfrm>
              <a:prstGeom prst="flowChartAlternateProcess">
                <a:avLst/>
              </a:prstGeom>
              <a:solidFill>
                <a:schemeClr val="accent1">
                  <a:lumMod val="20000"/>
                  <a:lumOff val="80000"/>
                </a:schemeClr>
              </a:solidFill>
              <a:ln>
                <a:headEnd/>
                <a:tailEnd/>
              </a:ln>
            </p:spPr>
            <p:style>
              <a:lnRef idx="2">
                <a:schemeClr val="accent5"/>
              </a:lnRef>
              <a:fillRef idx="1">
                <a:schemeClr val="lt1"/>
              </a:fillRef>
              <a:effectRef idx="0">
                <a:schemeClr val="accent5"/>
              </a:effectRef>
              <a:fontRef idx="minor">
                <a:schemeClr val="dk1"/>
              </a:fontRef>
            </p:style>
            <p:txBody>
              <a:bodyPr rot="0" vert="horz" wrap="square" lIns="91440" tIns="45720" rIns="91440" bIns="45720" anchor="ctr" anchorCtr="0" upright="1">
                <a:noAutofit/>
              </a:bodyPr>
              <a:lstStyle/>
              <a:p>
                <a:pPr algn="ctr">
                  <a:lnSpc>
                    <a:spcPct val="115000"/>
                  </a:lnSpc>
                  <a:spcAft>
                    <a:spcPts val="0"/>
                  </a:spcAft>
                </a:pPr>
                <a:endParaRPr lang="en-IN" sz="900" b="1" dirty="0">
                  <a:effectLst/>
                  <a:latin typeface="Times New Roman" pitchFamily="18" charset="0"/>
                  <a:ea typeface="Century Gothic"/>
                  <a:cs typeface="Times New Roman" pitchFamily="18" charset="0"/>
                </a:endParaRPr>
              </a:p>
              <a:p>
                <a:pPr algn="ctr">
                  <a:lnSpc>
                    <a:spcPct val="115000"/>
                  </a:lnSpc>
                  <a:spcAft>
                    <a:spcPts val="0"/>
                  </a:spcAft>
                </a:pPr>
                <a:r>
                  <a:rPr lang="en-IN" sz="900" b="1" dirty="0">
                    <a:effectLst/>
                    <a:latin typeface="Times New Roman" pitchFamily="18" charset="0"/>
                    <a:ea typeface="Century Gothic"/>
                    <a:cs typeface="Times New Roman" pitchFamily="18" charset="0"/>
                  </a:rPr>
                  <a:t>HOD Suggests action plan to the faculty member</a:t>
                </a:r>
                <a:endParaRPr lang="en-IN" sz="1100" b="1" dirty="0">
                  <a:effectLst/>
                  <a:latin typeface="Times New Roman" pitchFamily="18" charset="0"/>
                  <a:ea typeface="Century Gothic"/>
                  <a:cs typeface="Times New Roman" pitchFamily="18" charset="0"/>
                </a:endParaRPr>
              </a:p>
              <a:p>
                <a:pPr algn="ctr">
                  <a:lnSpc>
                    <a:spcPct val="115000"/>
                  </a:lnSpc>
                  <a:spcAft>
                    <a:spcPts val="0"/>
                  </a:spcAft>
                </a:pPr>
                <a:r>
                  <a:rPr lang="en-IN" sz="1000" b="1" dirty="0">
                    <a:effectLst/>
                    <a:latin typeface="Times New Roman" pitchFamily="18" charset="0"/>
                    <a:ea typeface="Century Gothic"/>
                    <a:cs typeface="Times New Roman" pitchFamily="18" charset="0"/>
                  </a:rPr>
                  <a:t> </a:t>
                </a:r>
                <a:endParaRPr lang="en-IN" sz="1100" b="1" dirty="0">
                  <a:effectLst/>
                  <a:latin typeface="Times New Roman" pitchFamily="18" charset="0"/>
                  <a:ea typeface="Century Gothic"/>
                  <a:cs typeface="Times New Roman" pitchFamily="18" charset="0"/>
                </a:endParaRPr>
              </a:p>
            </p:txBody>
          </p:sp>
          <p:cxnSp>
            <p:nvCxnSpPr>
              <p:cNvPr id="44" name="Straight Arrow Connector 43"/>
              <p:cNvCxnSpPr>
                <a:cxnSpLocks noChangeShapeType="1"/>
              </p:cNvCxnSpPr>
              <p:nvPr/>
            </p:nvCxnSpPr>
            <p:spPr bwMode="auto">
              <a:xfrm>
                <a:off x="28675" y="15435"/>
                <a:ext cx="0" cy="3498"/>
              </a:xfrm>
              <a:prstGeom prst="straightConnector1">
                <a:avLst/>
              </a:prstGeom>
              <a:ln>
                <a:headEnd/>
                <a:tailEnd type="arrow" w="med" len="med"/>
              </a:ln>
            </p:spPr>
            <p:style>
              <a:lnRef idx="2">
                <a:schemeClr val="accent5"/>
              </a:lnRef>
              <a:fillRef idx="1">
                <a:schemeClr val="lt1"/>
              </a:fillRef>
              <a:effectRef idx="0">
                <a:schemeClr val="accent5"/>
              </a:effectRef>
              <a:fontRef idx="minor">
                <a:schemeClr val="dk1"/>
              </a:fontRef>
            </p:style>
          </p:cxnSp>
          <p:cxnSp>
            <p:nvCxnSpPr>
              <p:cNvPr id="45" name="Straight Arrow Connector 44"/>
              <p:cNvCxnSpPr>
                <a:cxnSpLocks noChangeShapeType="1"/>
              </p:cNvCxnSpPr>
              <p:nvPr/>
            </p:nvCxnSpPr>
            <p:spPr bwMode="auto">
              <a:xfrm>
                <a:off x="28382" y="24871"/>
                <a:ext cx="0" cy="3499"/>
              </a:xfrm>
              <a:prstGeom prst="straightConnector1">
                <a:avLst/>
              </a:prstGeom>
              <a:ln>
                <a:headEnd/>
                <a:tailEnd type="arrow" w="med" len="med"/>
              </a:ln>
            </p:spPr>
            <p:style>
              <a:lnRef idx="2">
                <a:schemeClr val="accent5"/>
              </a:lnRef>
              <a:fillRef idx="1">
                <a:schemeClr val="lt1"/>
              </a:fillRef>
              <a:effectRef idx="0">
                <a:schemeClr val="accent5"/>
              </a:effectRef>
              <a:fontRef idx="minor">
                <a:schemeClr val="dk1"/>
              </a:fontRef>
            </p:style>
          </p:cxnSp>
          <p:cxnSp>
            <p:nvCxnSpPr>
              <p:cNvPr id="46" name="Straight Arrow Connector 45"/>
              <p:cNvCxnSpPr>
                <a:cxnSpLocks noChangeShapeType="1"/>
              </p:cNvCxnSpPr>
              <p:nvPr/>
            </p:nvCxnSpPr>
            <p:spPr bwMode="auto">
              <a:xfrm>
                <a:off x="28456" y="34308"/>
                <a:ext cx="0" cy="3499"/>
              </a:xfrm>
              <a:prstGeom prst="straightConnector1">
                <a:avLst/>
              </a:prstGeom>
              <a:ln>
                <a:headEnd/>
                <a:tailEnd type="arrow" w="med" len="med"/>
              </a:ln>
            </p:spPr>
            <p:style>
              <a:lnRef idx="2">
                <a:schemeClr val="accent5"/>
              </a:lnRef>
              <a:fillRef idx="1">
                <a:schemeClr val="lt1"/>
              </a:fillRef>
              <a:effectRef idx="0">
                <a:schemeClr val="accent5"/>
              </a:effectRef>
              <a:fontRef idx="minor">
                <a:schemeClr val="dk1"/>
              </a:fontRef>
            </p:style>
          </p:cxnSp>
          <p:cxnSp>
            <p:nvCxnSpPr>
              <p:cNvPr id="47" name="Straight Arrow Connector 46"/>
              <p:cNvCxnSpPr>
                <a:cxnSpLocks noChangeShapeType="1"/>
              </p:cNvCxnSpPr>
              <p:nvPr/>
            </p:nvCxnSpPr>
            <p:spPr bwMode="auto">
              <a:xfrm>
                <a:off x="28163" y="43744"/>
                <a:ext cx="0" cy="3499"/>
              </a:xfrm>
              <a:prstGeom prst="straightConnector1">
                <a:avLst/>
              </a:prstGeom>
              <a:ln>
                <a:headEnd/>
                <a:tailEnd type="arrow" w="med" len="med"/>
              </a:ln>
            </p:spPr>
            <p:style>
              <a:lnRef idx="2">
                <a:schemeClr val="accent5"/>
              </a:lnRef>
              <a:fillRef idx="1">
                <a:schemeClr val="lt1"/>
              </a:fillRef>
              <a:effectRef idx="0">
                <a:schemeClr val="accent5"/>
              </a:effectRef>
              <a:fontRef idx="minor">
                <a:schemeClr val="dk1"/>
              </a:fontRef>
            </p:style>
          </p:cxnSp>
          <p:cxnSp>
            <p:nvCxnSpPr>
              <p:cNvPr id="48" name="Straight Arrow Connector 47"/>
              <p:cNvCxnSpPr>
                <a:cxnSpLocks noChangeShapeType="1"/>
              </p:cNvCxnSpPr>
              <p:nvPr/>
            </p:nvCxnSpPr>
            <p:spPr bwMode="auto">
              <a:xfrm flipH="1" flipV="1">
                <a:off x="12801" y="52303"/>
                <a:ext cx="4826" cy="0"/>
              </a:xfrm>
              <a:prstGeom prst="straightConnector1">
                <a:avLst/>
              </a:prstGeom>
              <a:ln>
                <a:headEnd/>
                <a:tailEnd type="arrow" w="med" len="med"/>
              </a:ln>
            </p:spPr>
            <p:style>
              <a:lnRef idx="2">
                <a:schemeClr val="accent5"/>
              </a:lnRef>
              <a:fillRef idx="1">
                <a:schemeClr val="lt1"/>
              </a:fillRef>
              <a:effectRef idx="0">
                <a:schemeClr val="accent5"/>
              </a:effectRef>
              <a:fontRef idx="minor">
                <a:schemeClr val="dk1"/>
              </a:fontRef>
            </p:style>
          </p:cxnSp>
          <p:cxnSp>
            <p:nvCxnSpPr>
              <p:cNvPr id="49" name="Straight Arrow Connector 48"/>
              <p:cNvCxnSpPr>
                <a:cxnSpLocks noChangeShapeType="1"/>
              </p:cNvCxnSpPr>
              <p:nvPr/>
            </p:nvCxnSpPr>
            <p:spPr bwMode="auto">
              <a:xfrm>
                <a:off x="6949" y="55083"/>
                <a:ext cx="0" cy="3499"/>
              </a:xfrm>
              <a:prstGeom prst="straightConnector1">
                <a:avLst/>
              </a:prstGeom>
              <a:ln>
                <a:headEnd/>
                <a:tailEnd type="arrow" w="med" len="med"/>
              </a:ln>
            </p:spPr>
            <p:style>
              <a:lnRef idx="2">
                <a:schemeClr val="accent5"/>
              </a:lnRef>
              <a:fillRef idx="1">
                <a:schemeClr val="lt1"/>
              </a:fillRef>
              <a:effectRef idx="0">
                <a:schemeClr val="accent5"/>
              </a:effectRef>
              <a:fontRef idx="minor">
                <a:schemeClr val="dk1"/>
              </a:fontRef>
            </p:style>
          </p:cxnSp>
          <p:cxnSp>
            <p:nvCxnSpPr>
              <p:cNvPr id="50" name="Straight Arrow Connector 49"/>
              <p:cNvCxnSpPr>
                <a:cxnSpLocks noChangeShapeType="1"/>
              </p:cNvCxnSpPr>
              <p:nvPr/>
            </p:nvCxnSpPr>
            <p:spPr bwMode="auto">
              <a:xfrm>
                <a:off x="6583" y="63934"/>
                <a:ext cx="0" cy="3499"/>
              </a:xfrm>
              <a:prstGeom prst="straightConnector1">
                <a:avLst/>
              </a:prstGeom>
              <a:ln>
                <a:headEnd/>
                <a:tailEnd type="arrow" w="med" len="med"/>
              </a:ln>
            </p:spPr>
            <p:style>
              <a:lnRef idx="2">
                <a:schemeClr val="accent5"/>
              </a:lnRef>
              <a:fillRef idx="1">
                <a:schemeClr val="lt1"/>
              </a:fillRef>
              <a:effectRef idx="0">
                <a:schemeClr val="accent5"/>
              </a:effectRef>
              <a:fontRef idx="minor">
                <a:schemeClr val="dk1"/>
              </a:fontRef>
            </p:style>
          </p:cxnSp>
          <p:cxnSp>
            <p:nvCxnSpPr>
              <p:cNvPr id="51" name="Straight Arrow Connector 50"/>
              <p:cNvCxnSpPr>
                <a:cxnSpLocks noChangeShapeType="1"/>
              </p:cNvCxnSpPr>
              <p:nvPr/>
            </p:nvCxnSpPr>
            <p:spPr bwMode="auto">
              <a:xfrm>
                <a:off x="39282" y="52742"/>
                <a:ext cx="4388" cy="0"/>
              </a:xfrm>
              <a:prstGeom prst="straightConnector1">
                <a:avLst/>
              </a:prstGeom>
              <a:ln>
                <a:headEnd/>
                <a:tailEnd type="arrow" w="med" len="med"/>
              </a:ln>
            </p:spPr>
            <p:style>
              <a:lnRef idx="2">
                <a:schemeClr val="accent5"/>
              </a:lnRef>
              <a:fillRef idx="1">
                <a:schemeClr val="lt1"/>
              </a:fillRef>
              <a:effectRef idx="0">
                <a:schemeClr val="accent5"/>
              </a:effectRef>
              <a:fontRef idx="minor">
                <a:schemeClr val="dk1"/>
              </a:fontRef>
            </p:style>
          </p:cxnSp>
          <p:cxnSp>
            <p:nvCxnSpPr>
              <p:cNvPr id="52" name="Straight Arrow Connector 51"/>
              <p:cNvCxnSpPr>
                <a:cxnSpLocks noChangeShapeType="1"/>
              </p:cNvCxnSpPr>
              <p:nvPr/>
            </p:nvCxnSpPr>
            <p:spPr bwMode="auto">
              <a:xfrm>
                <a:off x="51204" y="54997"/>
                <a:ext cx="0" cy="3498"/>
              </a:xfrm>
              <a:prstGeom prst="straightConnector1">
                <a:avLst/>
              </a:prstGeom>
              <a:ln>
                <a:headEnd/>
                <a:tailEnd type="arrow" w="med" len="med"/>
              </a:ln>
            </p:spPr>
            <p:style>
              <a:lnRef idx="2">
                <a:schemeClr val="accent5"/>
              </a:lnRef>
              <a:fillRef idx="1">
                <a:schemeClr val="lt1"/>
              </a:fillRef>
              <a:effectRef idx="0">
                <a:schemeClr val="accent5"/>
              </a:effectRef>
              <a:fontRef idx="minor">
                <a:schemeClr val="dk1"/>
              </a:fontRef>
            </p:style>
          </p:cxnSp>
          <p:cxnSp>
            <p:nvCxnSpPr>
              <p:cNvPr id="53" name="Straight Arrow Connector 52"/>
              <p:cNvCxnSpPr>
                <a:cxnSpLocks noChangeShapeType="1"/>
              </p:cNvCxnSpPr>
              <p:nvPr/>
            </p:nvCxnSpPr>
            <p:spPr bwMode="auto">
              <a:xfrm>
                <a:off x="51200" y="64744"/>
                <a:ext cx="0" cy="2088"/>
              </a:xfrm>
              <a:prstGeom prst="straightConnector1">
                <a:avLst/>
              </a:prstGeom>
              <a:ln>
                <a:headEnd/>
                <a:tailEnd type="arrow" w="med" len="med"/>
              </a:ln>
            </p:spPr>
            <p:style>
              <a:lnRef idx="2">
                <a:schemeClr val="accent5"/>
              </a:lnRef>
              <a:fillRef idx="1">
                <a:schemeClr val="lt1"/>
              </a:fillRef>
              <a:effectRef idx="0">
                <a:schemeClr val="accent5"/>
              </a:effectRef>
              <a:fontRef idx="minor">
                <a:schemeClr val="dk1"/>
              </a:fontRef>
            </p:style>
          </p:cxnSp>
          <p:sp>
            <p:nvSpPr>
              <p:cNvPr id="54" name="Rectangle 53"/>
              <p:cNvSpPr>
                <a:spLocks noChangeArrowheads="1"/>
              </p:cNvSpPr>
              <p:nvPr/>
            </p:nvSpPr>
            <p:spPr bwMode="auto">
              <a:xfrm>
                <a:off x="17629" y="47183"/>
                <a:ext cx="21654" cy="14056"/>
              </a:xfrm>
              <a:prstGeom prst="rect">
                <a:avLst/>
              </a:prstGeom>
              <a:solidFill>
                <a:srgbClr val="CCFF99"/>
              </a:solidFill>
              <a:ln>
                <a:headEnd/>
                <a:tailEnd/>
              </a:ln>
            </p:spPr>
            <p:style>
              <a:lnRef idx="2">
                <a:schemeClr val="accent5"/>
              </a:lnRef>
              <a:fillRef idx="1">
                <a:schemeClr val="lt1"/>
              </a:fillRef>
              <a:effectRef idx="0">
                <a:schemeClr val="accent5"/>
              </a:effectRef>
              <a:fontRef idx="minor">
                <a:schemeClr val="dk1"/>
              </a:fontRef>
            </p:style>
            <p:txBody>
              <a:bodyPr rot="0" vert="horz" wrap="square" lIns="91440" tIns="45720" rIns="91440" bIns="45720" anchor="ctr" anchorCtr="0" upright="1">
                <a:noAutofit/>
              </a:bodyPr>
              <a:lstStyle/>
              <a:p>
                <a:pPr algn="ctr">
                  <a:lnSpc>
                    <a:spcPct val="115000"/>
                  </a:lnSpc>
                  <a:spcAft>
                    <a:spcPts val="0"/>
                  </a:spcAft>
                </a:pPr>
                <a:r>
                  <a:rPr lang="en-IN" sz="1000" b="1" dirty="0">
                    <a:effectLst/>
                    <a:latin typeface="Times New Roman" pitchFamily="18" charset="0"/>
                    <a:ea typeface="Century Gothic"/>
                    <a:cs typeface="Times New Roman" pitchFamily="18" charset="0"/>
                  </a:rPr>
                  <a:t>Principal takes the final decision in consultation with HOD in recommendation faculty award/promotion/ increment/rectification/lay-off</a:t>
                </a:r>
                <a:endParaRPr lang="en-IN" sz="1100" b="1" dirty="0">
                  <a:effectLst/>
                  <a:latin typeface="Times New Roman" pitchFamily="18" charset="0"/>
                  <a:ea typeface="Century Gothic"/>
                  <a:cs typeface="Times New Roman" pitchFamily="18" charset="0"/>
                </a:endParaRPr>
              </a:p>
            </p:txBody>
          </p:sp>
        </p:grpSp>
      </p:grpSp>
    </p:spTree>
    <p:extLst>
      <p:ext uri="{BB962C8B-B14F-4D97-AF65-F5344CB8AC3E}">
        <p14:creationId xmlns:p14="http://schemas.microsoft.com/office/powerpoint/2010/main" val="23101206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 y="0"/>
            <a:ext cx="1415442" cy="6858000"/>
          </a:xfrm>
          <a:prstGeom prst="rect">
            <a:avLst/>
          </a:prstGeom>
          <a:solidFill>
            <a:schemeClr val="accent4">
              <a:lumMod val="20000"/>
              <a:lumOff val="8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 name="Rectangle 4"/>
          <p:cNvSpPr/>
          <p:nvPr/>
        </p:nvSpPr>
        <p:spPr>
          <a:xfrm>
            <a:off x="1415442" y="6538586"/>
            <a:ext cx="9870510" cy="319414"/>
          </a:xfrm>
          <a:prstGeom prst="rect">
            <a:avLst/>
          </a:prstGeom>
          <a:solidFill>
            <a:schemeClr val="accent4">
              <a:lumMod val="20000"/>
              <a:lumOff val="8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C00000"/>
                </a:solidFill>
              </a:rPr>
              <a:t>Department of Electronics and Communication Engineering</a:t>
            </a:r>
            <a:endParaRPr lang="en-IN" b="1" dirty="0">
              <a:solidFill>
                <a:srgbClr val="C00000"/>
              </a:solidFill>
            </a:endParaRPr>
          </a:p>
        </p:txBody>
      </p:sp>
      <p:sp>
        <p:nvSpPr>
          <p:cNvPr id="6" name="Rectangle 5"/>
          <p:cNvSpPr/>
          <p:nvPr/>
        </p:nvSpPr>
        <p:spPr>
          <a:xfrm>
            <a:off x="1240077" y="0"/>
            <a:ext cx="175364" cy="6858000"/>
          </a:xfrm>
          <a:prstGeom prst="rect">
            <a:avLst/>
          </a:prstGeom>
          <a:solidFill>
            <a:srgbClr val="C0000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 name="Rounded Rectangle 6"/>
          <p:cNvSpPr/>
          <p:nvPr/>
        </p:nvSpPr>
        <p:spPr>
          <a:xfrm>
            <a:off x="11586575" y="6538586"/>
            <a:ext cx="488515" cy="319414"/>
          </a:xfrm>
          <a:prstGeom prst="roundRect">
            <a:avLst/>
          </a:prstGeom>
          <a:solidFill>
            <a:srgbClr val="C00000"/>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solidFill>
              </a:rPr>
              <a:t>73</a:t>
            </a:r>
            <a:endParaRPr lang="en-IN" dirty="0">
              <a:solidFill>
                <a:schemeClr val="bg1"/>
              </a:solidFill>
            </a:endParaRPr>
          </a:p>
        </p:txBody>
      </p:sp>
      <p:cxnSp>
        <p:nvCxnSpPr>
          <p:cNvPr id="11" name="Straight Connector 10"/>
          <p:cNvCxnSpPr/>
          <p:nvPr/>
        </p:nvCxnSpPr>
        <p:spPr>
          <a:xfrm flipV="1">
            <a:off x="1791222" y="759629"/>
            <a:ext cx="10039610" cy="12527"/>
          </a:xfrm>
          <a:prstGeom prst="line">
            <a:avLst/>
          </a:prstGeom>
          <a:ln w="38100"/>
        </p:spPr>
        <p:style>
          <a:lnRef idx="3">
            <a:schemeClr val="accent2"/>
          </a:lnRef>
          <a:fillRef idx="0">
            <a:schemeClr val="accent2"/>
          </a:fillRef>
          <a:effectRef idx="2">
            <a:schemeClr val="accent2"/>
          </a:effectRef>
          <a:fontRef idx="minor">
            <a:schemeClr val="tx1"/>
          </a:fontRef>
        </p:style>
      </p:cxnSp>
      <p:pic>
        <p:nvPicPr>
          <p:cNvPr id="21"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1033" y="116632"/>
            <a:ext cx="1026591" cy="960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ectangle 11"/>
          <p:cNvSpPr/>
          <p:nvPr/>
        </p:nvSpPr>
        <p:spPr>
          <a:xfrm>
            <a:off x="1791222" y="116632"/>
            <a:ext cx="10039610" cy="523220"/>
          </a:xfrm>
          <a:prstGeom prst="rect">
            <a:avLst/>
          </a:prstGeom>
        </p:spPr>
        <p:txBody>
          <a:bodyPr wrap="square">
            <a:spAutoFit/>
          </a:bodyPr>
          <a:lstStyle/>
          <a:p>
            <a:pPr algn="ctr"/>
            <a:r>
              <a:rPr lang="en-IN" sz="2800" b="1" dirty="0" smtClean="0">
                <a:solidFill>
                  <a:srgbClr val="002060"/>
                </a:solidFill>
                <a:latin typeface="Times New Roman" pitchFamily="18" charset="0"/>
                <a:cs typeface="Times New Roman" pitchFamily="18" charset="0"/>
              </a:rPr>
              <a:t>Outcome Based Education</a:t>
            </a:r>
            <a:endParaRPr lang="en-IN" sz="2800" b="1" dirty="0">
              <a:solidFill>
                <a:srgbClr val="002060"/>
              </a:solidFill>
              <a:latin typeface="Times New Roman" pitchFamily="18" charset="0"/>
              <a:cs typeface="Times New Roman" pitchFamily="18" charset="0"/>
            </a:endParaRPr>
          </a:p>
        </p:txBody>
      </p:sp>
      <p:sp>
        <p:nvSpPr>
          <p:cNvPr id="55" name="TextBox 54"/>
          <p:cNvSpPr txBox="1"/>
          <p:nvPr/>
        </p:nvSpPr>
        <p:spPr>
          <a:xfrm>
            <a:off x="2858199" y="774863"/>
            <a:ext cx="7905655" cy="523220"/>
          </a:xfrm>
          <a:prstGeom prst="rect">
            <a:avLst/>
          </a:prstGeom>
          <a:noFill/>
        </p:spPr>
        <p:txBody>
          <a:bodyPr wrap="square" rtlCol="0">
            <a:spAutoFit/>
          </a:bodyPr>
          <a:lstStyle/>
          <a:p>
            <a:pPr algn="ctr"/>
            <a:r>
              <a:rPr lang="en-IN" sz="2800" b="1" dirty="0" smtClean="0">
                <a:solidFill>
                  <a:srgbClr val="800000"/>
                </a:solidFill>
              </a:rPr>
              <a:t>Conclusion of OBE in ECE Department</a:t>
            </a:r>
            <a:endParaRPr lang="en-IN" sz="2800" b="1" dirty="0">
              <a:solidFill>
                <a:srgbClr val="C00000"/>
              </a:solidFill>
            </a:endParaRPr>
          </a:p>
        </p:txBody>
      </p:sp>
      <p:sp>
        <p:nvSpPr>
          <p:cNvPr id="56" name="TextBox 55"/>
          <p:cNvSpPr txBox="1"/>
          <p:nvPr/>
        </p:nvSpPr>
        <p:spPr>
          <a:xfrm>
            <a:off x="1908132" y="1076747"/>
            <a:ext cx="9922700" cy="5324535"/>
          </a:xfrm>
          <a:prstGeom prst="rect">
            <a:avLst/>
          </a:prstGeom>
          <a:noFill/>
        </p:spPr>
        <p:txBody>
          <a:bodyPr wrap="square" rtlCol="0">
            <a:spAutoFit/>
          </a:bodyPr>
          <a:lstStyle/>
          <a:p>
            <a:pPr marL="342900" indent="-342900">
              <a:lnSpc>
                <a:spcPct val="150000"/>
              </a:lnSpc>
              <a:buFont typeface="Wingdings" panose="05000000000000000000" pitchFamily="2" charset="2"/>
              <a:buChar char="§"/>
            </a:pPr>
            <a:r>
              <a:rPr lang="en-US" sz="2000" b="1" dirty="0"/>
              <a:t>OBE is </a:t>
            </a:r>
            <a:r>
              <a:rPr lang="en-US" sz="2000" b="1" dirty="0" smtClean="0"/>
              <a:t>a student focus and Improved learning process.</a:t>
            </a:r>
          </a:p>
          <a:p>
            <a:pPr marL="285750" lvl="0" indent="-285750">
              <a:lnSpc>
                <a:spcPct val="150000"/>
              </a:lnSpc>
              <a:buFont typeface="Wingdings" panose="05000000000000000000" pitchFamily="2" charset="2"/>
              <a:buChar char="§"/>
              <a:defRPr/>
            </a:pPr>
            <a:r>
              <a:rPr lang="en-US" sz="2000" b="1" dirty="0" smtClean="0"/>
              <a:t>That </a:t>
            </a:r>
            <a:r>
              <a:rPr lang="en-US" sz="2000" b="1" dirty="0"/>
              <a:t>change will require learning opportunities for teachers that reinforce and expand their knowledge </a:t>
            </a:r>
          </a:p>
          <a:p>
            <a:pPr marL="285750" lvl="0" indent="-285750">
              <a:lnSpc>
                <a:spcPct val="150000"/>
              </a:lnSpc>
              <a:buFont typeface="Wingdings" panose="05000000000000000000" pitchFamily="2" charset="2"/>
              <a:buChar char="§"/>
              <a:defRPr/>
            </a:pPr>
            <a:r>
              <a:rPr lang="en-US" sz="2000" b="1" dirty="0" smtClean="0"/>
              <a:t>Increased in institutional effectiveness</a:t>
            </a:r>
            <a:endParaRPr lang="en-US" sz="2000" b="1" dirty="0"/>
          </a:p>
          <a:p>
            <a:pPr marL="285750" lvl="0" indent="-285750">
              <a:lnSpc>
                <a:spcPct val="150000"/>
              </a:lnSpc>
              <a:buFont typeface="Wingdings" panose="05000000000000000000" pitchFamily="2" charset="2"/>
              <a:buChar char="§"/>
              <a:defRPr/>
            </a:pPr>
            <a:r>
              <a:rPr lang="en-US" sz="2000" b="1" dirty="0" smtClean="0"/>
              <a:t>Enhanced accountability in Teaching and Learning process</a:t>
            </a:r>
          </a:p>
          <a:p>
            <a:pPr marL="285750" indent="-285750">
              <a:lnSpc>
                <a:spcPct val="150000"/>
              </a:lnSpc>
              <a:buFont typeface="Wingdings" panose="05000000000000000000" pitchFamily="2" charset="2"/>
              <a:buChar char="§"/>
            </a:pPr>
            <a:r>
              <a:rPr lang="en-US" sz="2000" b="1" dirty="0" smtClean="0"/>
              <a:t>Quality </a:t>
            </a:r>
            <a:r>
              <a:rPr lang="en-US" sz="2000" b="1" dirty="0"/>
              <a:t>education</a:t>
            </a:r>
          </a:p>
          <a:p>
            <a:pPr marL="285750" indent="-285750">
              <a:lnSpc>
                <a:spcPct val="150000"/>
              </a:lnSpc>
              <a:buFont typeface="Wingdings" panose="05000000000000000000" pitchFamily="2" charset="2"/>
              <a:buChar char="§"/>
            </a:pPr>
            <a:r>
              <a:rPr lang="en-US" sz="2000" b="1" dirty="0" smtClean="0"/>
              <a:t>Develop </a:t>
            </a:r>
            <a:r>
              <a:rPr lang="en-US" sz="2000" b="1" dirty="0"/>
              <a:t>measurable &amp; linked </a:t>
            </a:r>
          </a:p>
          <a:p>
            <a:pPr marL="742950" lvl="1" indent="-285750">
              <a:lnSpc>
                <a:spcPct val="150000"/>
              </a:lnSpc>
              <a:buFont typeface="Arial" panose="020B0604020202020204" pitchFamily="34" charset="0"/>
              <a:buChar char="•"/>
            </a:pPr>
            <a:r>
              <a:rPr lang="en-US" sz="2000" b="1" dirty="0" smtClean="0"/>
              <a:t>Program/course </a:t>
            </a:r>
            <a:r>
              <a:rPr lang="en-US" sz="2000" b="1" dirty="0"/>
              <a:t>learning outcomes </a:t>
            </a:r>
          </a:p>
          <a:p>
            <a:pPr marL="742950" lvl="1" indent="-285750">
              <a:lnSpc>
                <a:spcPct val="150000"/>
              </a:lnSpc>
              <a:buFont typeface="Arial" panose="020B0604020202020204" pitchFamily="34" charset="0"/>
              <a:buChar char="•"/>
            </a:pPr>
            <a:r>
              <a:rPr lang="en-US" sz="2000" b="1" dirty="0" smtClean="0"/>
              <a:t>Program Educational Objectives</a:t>
            </a:r>
            <a:endParaRPr lang="en-US" sz="2000" b="1" dirty="0"/>
          </a:p>
          <a:p>
            <a:pPr marL="742950" lvl="1" indent="-285750">
              <a:lnSpc>
                <a:spcPct val="150000"/>
              </a:lnSpc>
              <a:buFont typeface="Arial" panose="020B0604020202020204" pitchFamily="34" charset="0"/>
              <a:buChar char="•"/>
            </a:pPr>
            <a:r>
              <a:rPr lang="en-US" sz="2000" b="1" dirty="0"/>
              <a:t>A</a:t>
            </a:r>
            <a:r>
              <a:rPr lang="en-US" sz="2000" b="1" dirty="0" smtClean="0"/>
              <a:t>ssessment </a:t>
            </a:r>
            <a:r>
              <a:rPr lang="en-US" sz="2000" b="1" dirty="0"/>
              <a:t>&amp; E</a:t>
            </a:r>
            <a:r>
              <a:rPr lang="en-US" sz="2000" b="1" dirty="0" smtClean="0"/>
              <a:t>valuation</a:t>
            </a:r>
            <a:endParaRPr lang="en-US" sz="2000" b="1" dirty="0"/>
          </a:p>
          <a:p>
            <a:pPr marL="285750" lvl="0" indent="-285750">
              <a:buFont typeface="Wingdings" panose="05000000000000000000" pitchFamily="2" charset="2"/>
              <a:buChar char="§"/>
              <a:defRPr/>
            </a:pPr>
            <a:r>
              <a:rPr lang="en-US" sz="2000" b="1" dirty="0" smtClean="0"/>
              <a:t>Teachers</a:t>
            </a:r>
            <a:r>
              <a:rPr lang="en-US" sz="2000" b="1" dirty="0"/>
              <a:t>' Learning will be a valuable resource for classrooms, departments, and professional </a:t>
            </a:r>
            <a:r>
              <a:rPr lang="en-US" sz="2000" b="1" dirty="0" smtClean="0"/>
              <a:t>organizations.</a:t>
            </a:r>
            <a:endParaRPr lang="en-IN" sz="2000" b="1" u="sng" dirty="0">
              <a:ln w="0"/>
              <a:solidFill>
                <a:schemeClr val="accent2">
                  <a:lumMod val="75000"/>
                </a:schemeClr>
              </a:solidFill>
              <a:effectLst>
                <a:outerShdw blurRad="38100" dist="19050" dir="2700000" algn="tl" rotWithShape="0">
                  <a:schemeClr val="dk1">
                    <a:alpha val="40000"/>
                  </a:schemeClr>
                </a:outerShdw>
              </a:effectLst>
              <a:latin typeface="Garamond"/>
              <a:ea typeface="Cambria" panose="02040503050406030204" pitchFamily="18" charset="0"/>
            </a:endParaRPr>
          </a:p>
        </p:txBody>
      </p:sp>
    </p:spTree>
    <p:extLst>
      <p:ext uri="{BB962C8B-B14F-4D97-AF65-F5344CB8AC3E}">
        <p14:creationId xmlns:p14="http://schemas.microsoft.com/office/powerpoint/2010/main" val="13514127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 y="0"/>
            <a:ext cx="1415442" cy="6858000"/>
          </a:xfrm>
          <a:prstGeom prst="rect">
            <a:avLst/>
          </a:prstGeom>
          <a:solidFill>
            <a:schemeClr val="accent4">
              <a:lumMod val="20000"/>
              <a:lumOff val="8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 name="Rectangle 4"/>
          <p:cNvSpPr/>
          <p:nvPr/>
        </p:nvSpPr>
        <p:spPr>
          <a:xfrm>
            <a:off x="1415442" y="6538586"/>
            <a:ext cx="9870510" cy="319414"/>
          </a:xfrm>
          <a:prstGeom prst="rect">
            <a:avLst/>
          </a:prstGeom>
          <a:solidFill>
            <a:schemeClr val="accent4">
              <a:lumMod val="20000"/>
              <a:lumOff val="8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C00000"/>
                </a:solidFill>
              </a:rPr>
              <a:t>Department of Electronics and Communication Engineering</a:t>
            </a:r>
            <a:endParaRPr lang="en-IN" b="1" dirty="0">
              <a:solidFill>
                <a:srgbClr val="C00000"/>
              </a:solidFill>
            </a:endParaRPr>
          </a:p>
        </p:txBody>
      </p:sp>
      <p:sp>
        <p:nvSpPr>
          <p:cNvPr id="6" name="Rectangle 5"/>
          <p:cNvSpPr/>
          <p:nvPr/>
        </p:nvSpPr>
        <p:spPr>
          <a:xfrm>
            <a:off x="1240077" y="0"/>
            <a:ext cx="175364" cy="6858000"/>
          </a:xfrm>
          <a:prstGeom prst="rect">
            <a:avLst/>
          </a:prstGeom>
          <a:solidFill>
            <a:srgbClr val="C0000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21"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1033" y="116632"/>
            <a:ext cx="1026591" cy="960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Rectangle 12"/>
          <p:cNvSpPr/>
          <p:nvPr/>
        </p:nvSpPr>
        <p:spPr>
          <a:xfrm>
            <a:off x="10776558" y="0"/>
            <a:ext cx="1415442" cy="6858000"/>
          </a:xfrm>
          <a:prstGeom prst="rect">
            <a:avLst/>
          </a:prstGeom>
          <a:solidFill>
            <a:schemeClr val="accent4">
              <a:lumMod val="20000"/>
              <a:lumOff val="8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4" name="Rectangle 13"/>
          <p:cNvSpPr/>
          <p:nvPr/>
        </p:nvSpPr>
        <p:spPr>
          <a:xfrm>
            <a:off x="10776558" y="0"/>
            <a:ext cx="175364" cy="6858000"/>
          </a:xfrm>
          <a:prstGeom prst="rect">
            <a:avLst/>
          </a:prstGeom>
          <a:solidFill>
            <a:srgbClr val="C0000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 name="TextBox 1"/>
          <p:cNvSpPr txBox="1"/>
          <p:nvPr/>
        </p:nvSpPr>
        <p:spPr>
          <a:xfrm>
            <a:off x="3573630" y="3808126"/>
            <a:ext cx="5554134" cy="1569660"/>
          </a:xfrm>
          <a:prstGeom prst="rect">
            <a:avLst/>
          </a:prstGeom>
          <a:noFill/>
        </p:spPr>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IN" sz="96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Thank You</a:t>
            </a:r>
            <a:endParaRPr lang="en-IN" sz="9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5" name="TextBox 8"/>
          <p:cNvSpPr txBox="1"/>
          <p:nvPr/>
        </p:nvSpPr>
        <p:spPr>
          <a:xfrm>
            <a:off x="1488626" y="390919"/>
            <a:ext cx="9144000" cy="2800767"/>
          </a:xfrm>
          <a:prstGeom prst="rect">
            <a:avLst/>
          </a:prstGeom>
          <a:noFill/>
        </p:spPr>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400" b="1" spc="50" dirty="0">
                <a:ln w="11430"/>
                <a:solidFill>
                  <a:srgbClr val="1F497D">
                    <a:lumMod val="75000"/>
                  </a:srgbClr>
                </a:solidFill>
                <a:effectLst>
                  <a:outerShdw blurRad="76200" dist="50800" dir="5400000" algn="tl" rotWithShape="0">
                    <a:srgbClr val="000000">
                      <a:alpha val="65000"/>
                    </a:srgbClr>
                  </a:outerShdw>
                </a:effectLst>
                <a:latin typeface="Cambria" panose="02040503050406030204" pitchFamily="18" charset="0"/>
                <a:ea typeface="Cambria" panose="02040503050406030204" pitchFamily="18" charset="0"/>
                <a:cs typeface="Estrangelo Edessa" pitchFamily="66" charset="0"/>
              </a:rPr>
              <a:t>On behalf</a:t>
            </a:r>
          </a:p>
          <a:p>
            <a:pPr algn="ctr"/>
            <a:r>
              <a:rPr lang="en-US" sz="4400" b="1" spc="50" dirty="0">
                <a:ln w="11430"/>
                <a:solidFill>
                  <a:srgbClr val="1F497D">
                    <a:lumMod val="75000"/>
                  </a:srgbClr>
                </a:solidFill>
                <a:effectLst>
                  <a:outerShdw blurRad="76200" dist="50800" dir="5400000" algn="tl" rotWithShape="0">
                    <a:srgbClr val="000000">
                      <a:alpha val="65000"/>
                    </a:srgbClr>
                  </a:outerShdw>
                </a:effectLst>
                <a:latin typeface="Cambria" panose="02040503050406030204" pitchFamily="18" charset="0"/>
                <a:ea typeface="Cambria" panose="02040503050406030204" pitchFamily="18" charset="0"/>
                <a:cs typeface="Estrangelo Edessa" pitchFamily="66" charset="0"/>
              </a:rPr>
              <a:t>of</a:t>
            </a:r>
          </a:p>
          <a:p>
            <a:pPr algn="ctr"/>
            <a:r>
              <a:rPr lang="en-US" sz="4400" b="1" spc="50" dirty="0">
                <a:ln w="11430"/>
                <a:solidFill>
                  <a:srgbClr val="1F497D">
                    <a:lumMod val="75000"/>
                  </a:srgbClr>
                </a:solidFill>
                <a:effectLst>
                  <a:outerShdw blurRad="76200" dist="50800" dir="5400000" algn="tl" rotWithShape="0">
                    <a:srgbClr val="000000">
                      <a:alpha val="65000"/>
                    </a:srgbClr>
                  </a:outerShdw>
                </a:effectLst>
                <a:latin typeface="Cambria" panose="02040503050406030204" pitchFamily="18" charset="0"/>
                <a:ea typeface="Cambria" panose="02040503050406030204" pitchFamily="18" charset="0"/>
                <a:cs typeface="Estrangelo Edessa" pitchFamily="66" charset="0"/>
              </a:rPr>
              <a:t>Our Students</a:t>
            </a:r>
          </a:p>
          <a:p>
            <a:pPr algn="ctr"/>
            <a:r>
              <a:rPr lang="en-US" sz="4400" b="1" spc="50" dirty="0">
                <a:ln w="11430"/>
                <a:solidFill>
                  <a:srgbClr val="1F497D">
                    <a:lumMod val="75000"/>
                  </a:srgbClr>
                </a:solidFill>
                <a:effectLst>
                  <a:outerShdw blurRad="76200" dist="50800" dir="5400000" algn="tl" rotWithShape="0">
                    <a:srgbClr val="000000">
                      <a:alpha val="65000"/>
                    </a:srgbClr>
                  </a:outerShdw>
                </a:effectLst>
                <a:latin typeface="Cambria" panose="02040503050406030204" pitchFamily="18" charset="0"/>
                <a:ea typeface="Cambria" panose="02040503050406030204" pitchFamily="18" charset="0"/>
                <a:cs typeface="Estrangelo Edessa" pitchFamily="66" charset="0"/>
              </a:rPr>
              <a:t>Staff, Principal &amp; Management  </a:t>
            </a:r>
          </a:p>
        </p:txBody>
      </p:sp>
    </p:spTree>
    <p:extLst>
      <p:ext uri="{BB962C8B-B14F-4D97-AF65-F5344CB8AC3E}">
        <p14:creationId xmlns:p14="http://schemas.microsoft.com/office/powerpoint/2010/main" val="23020993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 y="0"/>
            <a:ext cx="1415442" cy="6858000"/>
          </a:xfrm>
          <a:prstGeom prst="rect">
            <a:avLst/>
          </a:prstGeom>
          <a:solidFill>
            <a:schemeClr val="accent4">
              <a:lumMod val="20000"/>
              <a:lumOff val="8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 name="Rectangle 4"/>
          <p:cNvSpPr/>
          <p:nvPr/>
        </p:nvSpPr>
        <p:spPr>
          <a:xfrm>
            <a:off x="1415442" y="6538586"/>
            <a:ext cx="9870510" cy="319414"/>
          </a:xfrm>
          <a:prstGeom prst="rect">
            <a:avLst/>
          </a:prstGeom>
          <a:solidFill>
            <a:schemeClr val="accent4">
              <a:lumMod val="20000"/>
              <a:lumOff val="8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C00000"/>
                </a:solidFill>
              </a:rPr>
              <a:t>Department of Electronics and Communication Engineering</a:t>
            </a:r>
            <a:endParaRPr lang="en-IN" b="1" dirty="0">
              <a:solidFill>
                <a:srgbClr val="C00000"/>
              </a:solidFill>
            </a:endParaRPr>
          </a:p>
        </p:txBody>
      </p:sp>
      <p:sp>
        <p:nvSpPr>
          <p:cNvPr id="6" name="Rectangle 5"/>
          <p:cNvSpPr/>
          <p:nvPr/>
        </p:nvSpPr>
        <p:spPr>
          <a:xfrm>
            <a:off x="1240077" y="0"/>
            <a:ext cx="175364" cy="6858000"/>
          </a:xfrm>
          <a:prstGeom prst="rect">
            <a:avLst/>
          </a:prstGeom>
          <a:solidFill>
            <a:srgbClr val="C0000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cxnSp>
        <p:nvCxnSpPr>
          <p:cNvPr id="11" name="Straight Connector 10"/>
          <p:cNvCxnSpPr/>
          <p:nvPr/>
        </p:nvCxnSpPr>
        <p:spPr>
          <a:xfrm flipV="1">
            <a:off x="1791222" y="751562"/>
            <a:ext cx="10039610" cy="12527"/>
          </a:xfrm>
          <a:prstGeom prst="line">
            <a:avLst/>
          </a:prstGeom>
          <a:ln w="38100"/>
        </p:spPr>
        <p:style>
          <a:lnRef idx="3">
            <a:schemeClr val="accent2"/>
          </a:lnRef>
          <a:fillRef idx="0">
            <a:schemeClr val="accent2"/>
          </a:fillRef>
          <a:effectRef idx="2">
            <a:schemeClr val="accent2"/>
          </a:effectRef>
          <a:fontRef idx="minor">
            <a:schemeClr val="tx1"/>
          </a:fontRef>
        </p:style>
      </p:cxnSp>
      <p:sp>
        <p:nvSpPr>
          <p:cNvPr id="3" name="TextBox 2"/>
          <p:cNvSpPr txBox="1"/>
          <p:nvPr/>
        </p:nvSpPr>
        <p:spPr>
          <a:xfrm>
            <a:off x="1791222" y="156419"/>
            <a:ext cx="10039610" cy="584775"/>
          </a:xfrm>
          <a:prstGeom prst="rect">
            <a:avLst/>
          </a:prstGeom>
          <a:noFill/>
        </p:spPr>
        <p:txBody>
          <a:bodyPr wrap="square" rtlCol="0">
            <a:spAutoFit/>
          </a:bodyPr>
          <a:lstStyle/>
          <a:p>
            <a:pPr algn="ctr"/>
            <a:r>
              <a:rPr lang="en-IN" sz="3200" b="1" dirty="0" smtClean="0">
                <a:solidFill>
                  <a:srgbClr val="002060"/>
                </a:solidFill>
                <a:latin typeface="Times New Roman" pitchFamily="18" charset="0"/>
                <a:cs typeface="Times New Roman" pitchFamily="18" charset="0"/>
              </a:rPr>
              <a:t>Department Achievements/ Recognitions (Faculty Level)</a:t>
            </a:r>
            <a:endParaRPr lang="en-IN" sz="3200" b="1" dirty="0">
              <a:solidFill>
                <a:srgbClr val="002060"/>
              </a:solidFill>
              <a:latin typeface="Times New Roman" pitchFamily="18" charset="0"/>
              <a:cs typeface="Times New Roman" pitchFamily="18" charset="0"/>
            </a:endParaRPr>
          </a:p>
        </p:txBody>
      </p:sp>
      <p:pic>
        <p:nvPicPr>
          <p:cNvPr id="21"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1033" y="116632"/>
            <a:ext cx="1026591" cy="960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10" name="Table 9"/>
          <p:cNvGraphicFramePr>
            <a:graphicFrameLocks noGrp="1"/>
          </p:cNvGraphicFramePr>
          <p:nvPr>
            <p:extLst>
              <p:ext uri="{D42A27DB-BD31-4B8C-83A1-F6EECF244321}">
                <p14:modId xmlns:p14="http://schemas.microsoft.com/office/powerpoint/2010/main" val="2022911339"/>
              </p:ext>
            </p:extLst>
          </p:nvPr>
        </p:nvGraphicFramePr>
        <p:xfrm>
          <a:off x="6239933" y="1237026"/>
          <a:ext cx="5590899" cy="1666090"/>
        </p:xfrm>
        <a:graphic>
          <a:graphicData uri="http://schemas.openxmlformats.org/drawingml/2006/table">
            <a:tbl>
              <a:tblPr firstRow="1" bandRow="1">
                <a:tableStyleId>{5940675A-B579-460E-94D1-54222C63F5DA}</a:tableStyleId>
              </a:tblPr>
              <a:tblGrid>
                <a:gridCol w="685800">
                  <a:extLst>
                    <a:ext uri="{9D8B030D-6E8A-4147-A177-3AD203B41FA5}">
                      <a16:colId xmlns:a16="http://schemas.microsoft.com/office/drawing/2014/main" xmlns="" val="20000"/>
                    </a:ext>
                  </a:extLst>
                </a:gridCol>
                <a:gridCol w="2006600">
                  <a:extLst>
                    <a:ext uri="{9D8B030D-6E8A-4147-A177-3AD203B41FA5}">
                      <a16:colId xmlns:a16="http://schemas.microsoft.com/office/drawing/2014/main" xmlns="" val="20001"/>
                    </a:ext>
                  </a:extLst>
                </a:gridCol>
                <a:gridCol w="812800">
                  <a:extLst>
                    <a:ext uri="{9D8B030D-6E8A-4147-A177-3AD203B41FA5}">
                      <a16:colId xmlns:a16="http://schemas.microsoft.com/office/drawing/2014/main" xmlns="" val="20002"/>
                    </a:ext>
                  </a:extLst>
                </a:gridCol>
                <a:gridCol w="2085699">
                  <a:extLst>
                    <a:ext uri="{9D8B030D-6E8A-4147-A177-3AD203B41FA5}">
                      <a16:colId xmlns:a16="http://schemas.microsoft.com/office/drawing/2014/main" xmlns="" val="20003"/>
                    </a:ext>
                  </a:extLst>
                </a:gridCol>
              </a:tblGrid>
              <a:tr h="416410">
                <a:tc>
                  <a:txBody>
                    <a:bodyPr/>
                    <a:lstStyle/>
                    <a:p>
                      <a:r>
                        <a:rPr lang="en-US" sz="1600" b="1" dirty="0" err="1"/>
                        <a:t>Sl.No</a:t>
                      </a:r>
                      <a:endParaRPr lang="en-IN" sz="1600" b="1" dirty="0"/>
                    </a:p>
                  </a:txBody>
                  <a:tcPr>
                    <a:solidFill>
                      <a:schemeClr val="accent3">
                        <a:lumMod val="20000"/>
                        <a:lumOff val="80000"/>
                      </a:schemeClr>
                    </a:solidFill>
                  </a:tcPr>
                </a:tc>
                <a:tc>
                  <a:txBody>
                    <a:bodyPr/>
                    <a:lstStyle/>
                    <a:p>
                      <a:r>
                        <a:rPr lang="en-US" sz="1600" b="1" dirty="0" smtClean="0"/>
                        <a:t>Faculty Name</a:t>
                      </a:r>
                      <a:endParaRPr lang="en-IN" sz="1600" b="1" dirty="0"/>
                    </a:p>
                  </a:txBody>
                  <a:tcPr>
                    <a:solidFill>
                      <a:schemeClr val="accent3">
                        <a:lumMod val="20000"/>
                        <a:lumOff val="80000"/>
                      </a:schemeClr>
                    </a:solidFill>
                  </a:tcPr>
                </a:tc>
                <a:tc>
                  <a:txBody>
                    <a:bodyPr/>
                    <a:lstStyle/>
                    <a:p>
                      <a:r>
                        <a:rPr lang="en-US" sz="1600" b="1" dirty="0"/>
                        <a:t>Year</a:t>
                      </a:r>
                      <a:endParaRPr lang="en-IN" sz="1600" b="1" dirty="0"/>
                    </a:p>
                  </a:txBody>
                  <a:tcPr>
                    <a:solidFill>
                      <a:schemeClr val="accent3">
                        <a:lumMod val="20000"/>
                        <a:lumOff val="80000"/>
                      </a:schemeClr>
                    </a:solidFill>
                  </a:tcPr>
                </a:tc>
                <a:tc>
                  <a:txBody>
                    <a:bodyPr/>
                    <a:lstStyle/>
                    <a:p>
                      <a:r>
                        <a:rPr lang="en-US" sz="1600" b="1" dirty="0"/>
                        <a:t>University</a:t>
                      </a:r>
                      <a:endParaRPr lang="en-IN" sz="1600" b="1" dirty="0"/>
                    </a:p>
                  </a:txBody>
                  <a:tcPr>
                    <a:solidFill>
                      <a:schemeClr val="accent3">
                        <a:lumMod val="20000"/>
                        <a:lumOff val="80000"/>
                      </a:schemeClr>
                    </a:solidFill>
                  </a:tcPr>
                </a:tc>
                <a:extLst>
                  <a:ext uri="{0D108BD9-81ED-4DB2-BD59-A6C34878D82A}">
                    <a16:rowId xmlns:a16="http://schemas.microsoft.com/office/drawing/2014/main" xmlns="" val="10000"/>
                  </a:ext>
                </a:extLst>
              </a:tr>
              <a:tr h="303072">
                <a:tc>
                  <a:txBody>
                    <a:bodyPr/>
                    <a:lstStyle/>
                    <a:p>
                      <a:pPr algn="ctr"/>
                      <a:r>
                        <a:rPr lang="en-US" sz="1600" dirty="0"/>
                        <a:t>1</a:t>
                      </a:r>
                      <a:endParaRPr lang="en-IN" sz="1600" dirty="0"/>
                    </a:p>
                  </a:txBody>
                  <a:tcPr>
                    <a:solidFill>
                      <a:srgbClr val="FBFFEF"/>
                    </a:solidFill>
                  </a:tcPr>
                </a:tc>
                <a:tc>
                  <a:txBody>
                    <a:bodyPr/>
                    <a:lstStyle/>
                    <a:p>
                      <a:r>
                        <a:rPr lang="en-US" sz="1600" dirty="0"/>
                        <a:t>Dr. Manjunath R C</a:t>
                      </a:r>
                      <a:endParaRPr lang="en-IN" sz="1600" dirty="0"/>
                    </a:p>
                  </a:txBody>
                  <a:tcPr>
                    <a:solidFill>
                      <a:srgbClr val="FBFFEF"/>
                    </a:solidFill>
                  </a:tcPr>
                </a:tc>
                <a:tc>
                  <a:txBody>
                    <a:bodyPr/>
                    <a:lstStyle/>
                    <a:p>
                      <a:r>
                        <a:rPr lang="en-US" sz="1600" dirty="0"/>
                        <a:t>2017</a:t>
                      </a:r>
                      <a:endParaRPr lang="en-IN" sz="1600" dirty="0"/>
                    </a:p>
                  </a:txBody>
                  <a:tcPr>
                    <a:solidFill>
                      <a:srgbClr val="FBFFEF"/>
                    </a:solidFill>
                  </a:tcPr>
                </a:tc>
                <a:tc>
                  <a:txBody>
                    <a:bodyPr/>
                    <a:lstStyle/>
                    <a:p>
                      <a:r>
                        <a:rPr lang="en-US" sz="1600" dirty="0"/>
                        <a:t>Jain University, </a:t>
                      </a:r>
                      <a:r>
                        <a:rPr lang="en-US" sz="1600" dirty="0" smtClean="0"/>
                        <a:t>Bengaluru</a:t>
                      </a:r>
                      <a:endParaRPr lang="en-IN" sz="1600" dirty="0"/>
                    </a:p>
                  </a:txBody>
                  <a:tcPr>
                    <a:solidFill>
                      <a:srgbClr val="FBFFEF"/>
                    </a:solidFill>
                  </a:tcPr>
                </a:tc>
                <a:extLst>
                  <a:ext uri="{0D108BD9-81ED-4DB2-BD59-A6C34878D82A}">
                    <a16:rowId xmlns:a16="http://schemas.microsoft.com/office/drawing/2014/main" xmlns="" val="10001"/>
                  </a:ext>
                </a:extLst>
              </a:tr>
              <a:tr h="303072">
                <a:tc>
                  <a:txBody>
                    <a:bodyPr/>
                    <a:lstStyle/>
                    <a:p>
                      <a:pPr algn="ctr"/>
                      <a:r>
                        <a:rPr lang="en-US" sz="1600" dirty="0"/>
                        <a:t>2</a:t>
                      </a:r>
                      <a:endParaRPr lang="en-IN" sz="1600" dirty="0"/>
                    </a:p>
                  </a:txBody>
                  <a:tcPr>
                    <a:solidFill>
                      <a:srgbClr val="FBFFEF"/>
                    </a:solidFill>
                  </a:tcPr>
                </a:tc>
                <a:tc>
                  <a:txBody>
                    <a:bodyPr/>
                    <a:lstStyle/>
                    <a:p>
                      <a:r>
                        <a:rPr lang="en-US" sz="1600" dirty="0"/>
                        <a:t>Dr. Naveen K</a:t>
                      </a:r>
                      <a:r>
                        <a:rPr lang="en-US" sz="1600" baseline="0" dirty="0"/>
                        <a:t> B</a:t>
                      </a:r>
                      <a:endParaRPr lang="en-IN" sz="1600" dirty="0"/>
                    </a:p>
                  </a:txBody>
                  <a:tcPr>
                    <a:solidFill>
                      <a:srgbClr val="FBFFEF"/>
                    </a:solidFill>
                  </a:tcPr>
                </a:tc>
                <a:tc>
                  <a:txBody>
                    <a:bodyPr/>
                    <a:lstStyle/>
                    <a:p>
                      <a:r>
                        <a:rPr lang="en-US" sz="1600" dirty="0"/>
                        <a:t>2018</a:t>
                      </a:r>
                      <a:endParaRPr lang="en-IN" sz="1600" dirty="0"/>
                    </a:p>
                  </a:txBody>
                  <a:tcPr>
                    <a:solidFill>
                      <a:srgbClr val="FBFFEF"/>
                    </a:solidFill>
                  </a:tcPr>
                </a:tc>
                <a:tc>
                  <a:txBody>
                    <a:bodyPr/>
                    <a:lstStyle/>
                    <a:p>
                      <a:r>
                        <a:rPr lang="en-US" sz="1600" dirty="0"/>
                        <a:t>VTU, Belagavi</a:t>
                      </a:r>
                      <a:endParaRPr lang="en-IN" sz="1600" dirty="0"/>
                    </a:p>
                  </a:txBody>
                  <a:tcPr>
                    <a:solidFill>
                      <a:srgbClr val="FBFFEF"/>
                    </a:solidFill>
                  </a:tcPr>
                </a:tc>
                <a:extLst>
                  <a:ext uri="{0D108BD9-81ED-4DB2-BD59-A6C34878D82A}">
                    <a16:rowId xmlns:a16="http://schemas.microsoft.com/office/drawing/2014/main" xmlns="" val="10002"/>
                  </a:ext>
                </a:extLst>
              </a:tr>
              <a:tr h="303072">
                <a:tc>
                  <a:txBody>
                    <a:bodyPr/>
                    <a:lstStyle/>
                    <a:p>
                      <a:pPr algn="ctr"/>
                      <a:r>
                        <a:rPr lang="en-IN" sz="1600" dirty="0" smtClean="0"/>
                        <a:t>3</a:t>
                      </a:r>
                      <a:endParaRPr lang="en-IN" sz="1600" dirty="0"/>
                    </a:p>
                  </a:txBody>
                  <a:tcPr>
                    <a:solidFill>
                      <a:srgbClr val="FBFFEF"/>
                    </a:solidFill>
                  </a:tcPr>
                </a:tc>
                <a:tc>
                  <a:txBody>
                    <a:bodyPr/>
                    <a:lstStyle/>
                    <a:p>
                      <a:r>
                        <a:rPr lang="en-IN" sz="1600" dirty="0" smtClean="0"/>
                        <a:t>Dr. Manoj</a:t>
                      </a:r>
                      <a:r>
                        <a:rPr lang="en-IN" sz="1600" baseline="0" dirty="0" smtClean="0"/>
                        <a:t> Kumar S B</a:t>
                      </a:r>
                      <a:endParaRPr lang="en-IN" sz="1600" dirty="0"/>
                    </a:p>
                  </a:txBody>
                  <a:tcPr>
                    <a:solidFill>
                      <a:srgbClr val="FBFFEF"/>
                    </a:solidFill>
                  </a:tcPr>
                </a:tc>
                <a:tc>
                  <a:txBody>
                    <a:bodyPr/>
                    <a:lstStyle/>
                    <a:p>
                      <a:r>
                        <a:rPr lang="en-IN" sz="1600" dirty="0" smtClean="0"/>
                        <a:t>2021</a:t>
                      </a:r>
                      <a:endParaRPr lang="en-IN" sz="1600" dirty="0"/>
                    </a:p>
                  </a:txBody>
                  <a:tcPr>
                    <a:solidFill>
                      <a:srgbClr val="FBFFEF"/>
                    </a:solidFill>
                  </a:tcPr>
                </a:tc>
                <a:tc>
                  <a:txBody>
                    <a:bodyPr/>
                    <a:lstStyle/>
                    <a:p>
                      <a:r>
                        <a:rPr lang="en-IN" sz="1600" dirty="0" smtClean="0"/>
                        <a:t>Mysore University</a:t>
                      </a:r>
                      <a:endParaRPr lang="en-IN" sz="1600" dirty="0"/>
                    </a:p>
                  </a:txBody>
                  <a:tcPr>
                    <a:solidFill>
                      <a:srgbClr val="FBFFEF"/>
                    </a:solidFill>
                  </a:tcPr>
                </a:tc>
              </a:tr>
            </a:tbl>
          </a:graphicData>
        </a:graphic>
      </p:graphicFrame>
      <p:sp>
        <p:nvSpPr>
          <p:cNvPr id="12" name="TextBox 11"/>
          <p:cNvSpPr txBox="1"/>
          <p:nvPr/>
        </p:nvSpPr>
        <p:spPr>
          <a:xfrm>
            <a:off x="8233205" y="858781"/>
            <a:ext cx="2848793" cy="369332"/>
          </a:xfrm>
          <a:prstGeom prst="rect">
            <a:avLst/>
          </a:prstGeom>
          <a:solidFill>
            <a:srgbClr val="FFCC99"/>
          </a:solidFill>
          <a:ln>
            <a:solidFill>
              <a:schemeClr val="accent6">
                <a:lumMod val="75000"/>
              </a:schemeClr>
            </a:solidFill>
          </a:ln>
        </p:spPr>
        <p:txBody>
          <a:bodyPr wrap="none" rtlCol="0">
            <a:spAutoFit/>
          </a:bodyPr>
          <a:lstStyle/>
          <a:p>
            <a:r>
              <a:rPr lang="en-US" b="1" dirty="0" err="1"/>
              <a:t>Ph.D</a:t>
            </a:r>
            <a:r>
              <a:rPr lang="en-US" b="1" dirty="0"/>
              <a:t>  Awardees (Faculty)</a:t>
            </a:r>
            <a:endParaRPr lang="en-IN" b="1" dirty="0"/>
          </a:p>
        </p:txBody>
      </p:sp>
      <p:graphicFrame>
        <p:nvGraphicFramePr>
          <p:cNvPr id="14" name="Table 13"/>
          <p:cNvGraphicFramePr>
            <a:graphicFrameLocks noGrp="1"/>
          </p:cNvGraphicFramePr>
          <p:nvPr>
            <p:extLst>
              <p:ext uri="{D42A27DB-BD31-4B8C-83A1-F6EECF244321}">
                <p14:modId xmlns:p14="http://schemas.microsoft.com/office/powerpoint/2010/main" val="2719229792"/>
              </p:ext>
            </p:extLst>
          </p:nvPr>
        </p:nvGraphicFramePr>
        <p:xfrm>
          <a:off x="7426377" y="3143221"/>
          <a:ext cx="3168352" cy="731520"/>
        </p:xfrm>
        <a:graphic>
          <a:graphicData uri="http://schemas.openxmlformats.org/drawingml/2006/table">
            <a:tbl>
              <a:tblPr firstRow="1" bandRow="1">
                <a:tableStyleId>{5940675A-B579-460E-94D1-54222C63F5DA}</a:tableStyleId>
              </a:tblPr>
              <a:tblGrid>
                <a:gridCol w="924103">
                  <a:extLst>
                    <a:ext uri="{9D8B030D-6E8A-4147-A177-3AD203B41FA5}">
                      <a16:colId xmlns:a16="http://schemas.microsoft.com/office/drawing/2014/main" xmlns="" val="20000"/>
                    </a:ext>
                  </a:extLst>
                </a:gridCol>
                <a:gridCol w="1643355">
                  <a:extLst>
                    <a:ext uri="{9D8B030D-6E8A-4147-A177-3AD203B41FA5}">
                      <a16:colId xmlns:a16="http://schemas.microsoft.com/office/drawing/2014/main" xmlns="" val="20001"/>
                    </a:ext>
                  </a:extLst>
                </a:gridCol>
                <a:gridCol w="600894">
                  <a:extLst>
                    <a:ext uri="{9D8B030D-6E8A-4147-A177-3AD203B41FA5}">
                      <a16:colId xmlns:a16="http://schemas.microsoft.com/office/drawing/2014/main" xmlns="" val="20002"/>
                    </a:ext>
                  </a:extLst>
                </a:gridCol>
              </a:tblGrid>
              <a:tr h="336202">
                <a:tc>
                  <a:txBody>
                    <a:bodyPr/>
                    <a:lstStyle/>
                    <a:p>
                      <a:pPr algn="ctr"/>
                      <a:r>
                        <a:rPr lang="en-US" b="1" dirty="0" err="1"/>
                        <a:t>Sl.No</a:t>
                      </a:r>
                      <a:endParaRPr lang="en-IN" b="1" dirty="0"/>
                    </a:p>
                  </a:txBody>
                  <a:tcPr>
                    <a:solidFill>
                      <a:schemeClr val="accent2">
                        <a:lumMod val="20000"/>
                        <a:lumOff val="80000"/>
                      </a:schemeClr>
                    </a:solidFill>
                  </a:tcPr>
                </a:tc>
                <a:tc>
                  <a:txBody>
                    <a:bodyPr/>
                    <a:lstStyle/>
                    <a:p>
                      <a:r>
                        <a:rPr lang="en-US" b="1" dirty="0" smtClean="0"/>
                        <a:t>Patents</a:t>
                      </a:r>
                      <a:endParaRPr lang="en-IN" b="1" dirty="0"/>
                    </a:p>
                  </a:txBody>
                  <a:tcPr>
                    <a:solidFill>
                      <a:schemeClr val="accent2">
                        <a:lumMod val="20000"/>
                        <a:lumOff val="80000"/>
                      </a:schemeClr>
                    </a:solidFill>
                  </a:tcPr>
                </a:tc>
                <a:tc>
                  <a:txBody>
                    <a:bodyPr/>
                    <a:lstStyle/>
                    <a:p>
                      <a:r>
                        <a:rPr lang="en-US" b="1" dirty="0"/>
                        <a:t>No.</a:t>
                      </a:r>
                      <a:endParaRPr lang="en-IN" b="1" dirty="0"/>
                    </a:p>
                  </a:txBody>
                  <a:tcPr>
                    <a:solidFill>
                      <a:schemeClr val="accent2">
                        <a:lumMod val="20000"/>
                        <a:lumOff val="80000"/>
                      </a:schemeClr>
                    </a:solidFill>
                  </a:tcPr>
                </a:tc>
                <a:extLst>
                  <a:ext uri="{0D108BD9-81ED-4DB2-BD59-A6C34878D82A}">
                    <a16:rowId xmlns:a16="http://schemas.microsoft.com/office/drawing/2014/main" xmlns="" val="10000"/>
                  </a:ext>
                </a:extLst>
              </a:tr>
              <a:tr h="336202">
                <a:tc>
                  <a:txBody>
                    <a:bodyPr/>
                    <a:lstStyle/>
                    <a:p>
                      <a:pPr algn="ctr"/>
                      <a:r>
                        <a:rPr lang="en-US" dirty="0"/>
                        <a:t>1</a:t>
                      </a:r>
                      <a:endParaRPr lang="en-IN" dirty="0"/>
                    </a:p>
                  </a:txBody>
                  <a:tcPr>
                    <a:solidFill>
                      <a:schemeClr val="accent1">
                        <a:lumMod val="40000"/>
                        <a:lumOff val="60000"/>
                      </a:schemeClr>
                    </a:solidFill>
                  </a:tcPr>
                </a:tc>
                <a:tc>
                  <a:txBody>
                    <a:bodyPr/>
                    <a:lstStyle/>
                    <a:p>
                      <a:r>
                        <a:rPr lang="en-US" dirty="0"/>
                        <a:t>Filed</a:t>
                      </a:r>
                      <a:endParaRPr lang="en-IN" dirty="0"/>
                    </a:p>
                  </a:txBody>
                  <a:tcPr>
                    <a:solidFill>
                      <a:schemeClr val="accent1">
                        <a:lumMod val="40000"/>
                        <a:lumOff val="60000"/>
                      </a:schemeClr>
                    </a:solidFill>
                  </a:tcPr>
                </a:tc>
                <a:tc>
                  <a:txBody>
                    <a:bodyPr/>
                    <a:lstStyle/>
                    <a:p>
                      <a:r>
                        <a:rPr lang="en-US" dirty="0" smtClean="0"/>
                        <a:t>09</a:t>
                      </a:r>
                      <a:endParaRPr lang="en-IN" dirty="0"/>
                    </a:p>
                  </a:txBody>
                  <a:tcPr>
                    <a:solidFill>
                      <a:schemeClr val="accent1">
                        <a:lumMod val="40000"/>
                        <a:lumOff val="60000"/>
                      </a:schemeClr>
                    </a:solidFill>
                  </a:tcPr>
                </a:tc>
                <a:extLst>
                  <a:ext uri="{0D108BD9-81ED-4DB2-BD59-A6C34878D82A}">
                    <a16:rowId xmlns:a16="http://schemas.microsoft.com/office/drawing/2014/main" xmlns="" val="10002"/>
                  </a:ext>
                </a:extLst>
              </a:tr>
            </a:tbl>
          </a:graphicData>
        </a:graphic>
      </p:graphicFrame>
      <p:graphicFrame>
        <p:nvGraphicFramePr>
          <p:cNvPr id="17" name="Table 16"/>
          <p:cNvGraphicFramePr>
            <a:graphicFrameLocks noGrp="1"/>
          </p:cNvGraphicFramePr>
          <p:nvPr>
            <p:extLst>
              <p:ext uri="{D42A27DB-BD31-4B8C-83A1-F6EECF244321}">
                <p14:modId xmlns:p14="http://schemas.microsoft.com/office/powerpoint/2010/main" val="2937083842"/>
              </p:ext>
            </p:extLst>
          </p:nvPr>
        </p:nvGraphicFramePr>
        <p:xfrm>
          <a:off x="6289470" y="4093542"/>
          <a:ext cx="5206926" cy="2340771"/>
        </p:xfrm>
        <a:graphic>
          <a:graphicData uri="http://schemas.openxmlformats.org/drawingml/2006/table">
            <a:tbl>
              <a:tblPr firstRow="1" bandRow="1">
                <a:tableStyleId>{5940675A-B579-460E-94D1-54222C63F5DA}</a:tableStyleId>
              </a:tblPr>
              <a:tblGrid>
                <a:gridCol w="792088">
                  <a:extLst>
                    <a:ext uri="{9D8B030D-6E8A-4147-A177-3AD203B41FA5}">
                      <a16:colId xmlns:a16="http://schemas.microsoft.com/office/drawing/2014/main" xmlns="" val="20000"/>
                    </a:ext>
                  </a:extLst>
                </a:gridCol>
                <a:gridCol w="3610505">
                  <a:extLst>
                    <a:ext uri="{9D8B030D-6E8A-4147-A177-3AD203B41FA5}">
                      <a16:colId xmlns:a16="http://schemas.microsoft.com/office/drawing/2014/main" xmlns="" val="20001"/>
                    </a:ext>
                  </a:extLst>
                </a:gridCol>
                <a:gridCol w="804333">
                  <a:extLst>
                    <a:ext uri="{9D8B030D-6E8A-4147-A177-3AD203B41FA5}">
                      <a16:colId xmlns:a16="http://schemas.microsoft.com/office/drawing/2014/main" xmlns="" val="20002"/>
                    </a:ext>
                  </a:extLst>
                </a:gridCol>
              </a:tblGrid>
              <a:tr h="447686">
                <a:tc>
                  <a:txBody>
                    <a:bodyPr/>
                    <a:lstStyle/>
                    <a:p>
                      <a:r>
                        <a:rPr lang="en-US" sz="1600" b="1" dirty="0"/>
                        <a:t>Sl</a:t>
                      </a:r>
                      <a:r>
                        <a:rPr lang="en-US" sz="1600" b="1" dirty="0" smtClean="0"/>
                        <a:t>. No</a:t>
                      </a:r>
                      <a:endParaRPr lang="en-IN" sz="1600" b="1" dirty="0"/>
                    </a:p>
                  </a:txBody>
                  <a:tcPr>
                    <a:solidFill>
                      <a:schemeClr val="accent3">
                        <a:lumMod val="20000"/>
                        <a:lumOff val="80000"/>
                      </a:schemeClr>
                    </a:solidFill>
                  </a:tcPr>
                </a:tc>
                <a:tc>
                  <a:txBody>
                    <a:bodyPr/>
                    <a:lstStyle/>
                    <a:p>
                      <a:pPr algn="ctr"/>
                      <a:r>
                        <a:rPr lang="en-US" sz="1600" b="1" dirty="0" smtClean="0">
                          <a:solidFill>
                            <a:srgbClr val="C00000"/>
                          </a:solidFill>
                        </a:rPr>
                        <a:t>Research</a:t>
                      </a:r>
                      <a:r>
                        <a:rPr lang="en-US" sz="1600" b="1" baseline="0" dirty="0" smtClean="0">
                          <a:solidFill>
                            <a:srgbClr val="C00000"/>
                          </a:solidFill>
                        </a:rPr>
                        <a:t> Publications </a:t>
                      </a:r>
                    </a:p>
                    <a:p>
                      <a:pPr algn="ctr"/>
                      <a:r>
                        <a:rPr lang="en-US" sz="1600" b="1" baseline="0" dirty="0" smtClean="0"/>
                        <a:t>(CAY, CAYm1, CAYm2, CAYm3)</a:t>
                      </a:r>
                    </a:p>
                    <a:p>
                      <a:pPr algn="ctr"/>
                      <a:r>
                        <a:rPr lang="en-IN" sz="1600" b="1" dirty="0" smtClean="0"/>
                        <a:t>(2020-21, 2019-20, 2018-19,</a:t>
                      </a:r>
                      <a:r>
                        <a:rPr lang="en-IN" sz="1600" b="1" baseline="0" dirty="0" smtClean="0"/>
                        <a:t> </a:t>
                      </a:r>
                      <a:r>
                        <a:rPr lang="en-IN" sz="1600" b="1" dirty="0" smtClean="0"/>
                        <a:t>2017-18)</a:t>
                      </a:r>
                      <a:endParaRPr lang="en-IN" sz="1600" b="1" dirty="0"/>
                    </a:p>
                  </a:txBody>
                  <a:tcPr>
                    <a:solidFill>
                      <a:schemeClr val="accent4">
                        <a:lumMod val="60000"/>
                        <a:lumOff val="40000"/>
                      </a:schemeClr>
                    </a:solidFill>
                  </a:tcPr>
                </a:tc>
                <a:tc>
                  <a:txBody>
                    <a:bodyPr/>
                    <a:lstStyle/>
                    <a:p>
                      <a:r>
                        <a:rPr lang="en-US" sz="1600" b="1" dirty="0"/>
                        <a:t>No.</a:t>
                      </a:r>
                      <a:endParaRPr lang="en-IN" sz="1600" b="1" dirty="0"/>
                    </a:p>
                  </a:txBody>
                  <a:tcPr>
                    <a:solidFill>
                      <a:schemeClr val="accent3">
                        <a:lumMod val="20000"/>
                        <a:lumOff val="80000"/>
                      </a:schemeClr>
                    </a:solidFill>
                  </a:tcPr>
                </a:tc>
                <a:extLst>
                  <a:ext uri="{0D108BD9-81ED-4DB2-BD59-A6C34878D82A}">
                    <a16:rowId xmlns:a16="http://schemas.microsoft.com/office/drawing/2014/main" xmlns="" val="10000"/>
                  </a:ext>
                </a:extLst>
              </a:tr>
              <a:tr h="592079">
                <a:tc>
                  <a:txBody>
                    <a:bodyPr/>
                    <a:lstStyle/>
                    <a:p>
                      <a:pPr algn="ctr"/>
                      <a:r>
                        <a:rPr lang="en-US" sz="1600" dirty="0"/>
                        <a:t>1</a:t>
                      </a:r>
                      <a:endParaRPr lang="en-IN" sz="1600" dirty="0"/>
                    </a:p>
                  </a:txBody>
                  <a:tcPr>
                    <a:solidFill>
                      <a:schemeClr val="accent4">
                        <a:lumMod val="20000"/>
                        <a:lumOff val="80000"/>
                      </a:schemeClr>
                    </a:solidFill>
                  </a:tcPr>
                </a:tc>
                <a:tc>
                  <a:txBody>
                    <a:bodyPr/>
                    <a:lstStyle/>
                    <a:p>
                      <a:r>
                        <a:rPr lang="en-US" sz="1600" dirty="0"/>
                        <a:t>Reputed Journals</a:t>
                      </a:r>
                    </a:p>
                    <a:p>
                      <a:r>
                        <a:rPr lang="en-US" sz="1600" dirty="0" smtClean="0"/>
                        <a:t>(</a:t>
                      </a:r>
                      <a:r>
                        <a:rPr lang="en-US" sz="1400" dirty="0" smtClean="0"/>
                        <a:t>Scopus Indexed, UGC</a:t>
                      </a:r>
                      <a:r>
                        <a:rPr lang="en-US" sz="1400" baseline="0" dirty="0" smtClean="0"/>
                        <a:t> Care List etc.,</a:t>
                      </a:r>
                      <a:r>
                        <a:rPr lang="en-US" sz="1400" dirty="0" smtClean="0"/>
                        <a:t>)</a:t>
                      </a:r>
                      <a:endParaRPr lang="en-IN" sz="1400" dirty="0"/>
                    </a:p>
                  </a:txBody>
                  <a:tcPr>
                    <a:solidFill>
                      <a:schemeClr val="accent4">
                        <a:lumMod val="20000"/>
                        <a:lumOff val="80000"/>
                      </a:schemeClr>
                    </a:solidFill>
                  </a:tcPr>
                </a:tc>
                <a:tc>
                  <a:txBody>
                    <a:bodyPr/>
                    <a:lstStyle/>
                    <a:p>
                      <a:r>
                        <a:rPr lang="en-US" sz="1600" dirty="0" smtClean="0"/>
                        <a:t>20</a:t>
                      </a:r>
                      <a:endParaRPr lang="en-IN" sz="1600" dirty="0"/>
                    </a:p>
                  </a:txBody>
                  <a:tcPr>
                    <a:solidFill>
                      <a:schemeClr val="accent4">
                        <a:lumMod val="20000"/>
                        <a:lumOff val="80000"/>
                      </a:schemeClr>
                    </a:solidFill>
                  </a:tcPr>
                </a:tc>
                <a:extLst>
                  <a:ext uri="{0D108BD9-81ED-4DB2-BD59-A6C34878D82A}">
                    <a16:rowId xmlns:a16="http://schemas.microsoft.com/office/drawing/2014/main" xmlns="" val="10001"/>
                  </a:ext>
                </a:extLst>
              </a:tr>
              <a:tr h="407572">
                <a:tc>
                  <a:txBody>
                    <a:bodyPr/>
                    <a:lstStyle/>
                    <a:p>
                      <a:pPr algn="ctr"/>
                      <a:r>
                        <a:rPr lang="en-US" sz="1600" dirty="0"/>
                        <a:t>2</a:t>
                      </a:r>
                      <a:endParaRPr lang="en-IN" sz="1600" dirty="0"/>
                    </a:p>
                  </a:txBody>
                  <a:tcPr>
                    <a:solidFill>
                      <a:schemeClr val="accent4">
                        <a:lumMod val="20000"/>
                        <a:lumOff val="80000"/>
                      </a:schemeClr>
                    </a:solidFill>
                  </a:tcPr>
                </a:tc>
                <a:tc>
                  <a:txBody>
                    <a:bodyPr/>
                    <a:lstStyle/>
                    <a:p>
                      <a:r>
                        <a:rPr lang="en-US" sz="1600" dirty="0"/>
                        <a:t>Other Journals </a:t>
                      </a:r>
                    </a:p>
                    <a:p>
                      <a:r>
                        <a:rPr lang="en-US" sz="1200" dirty="0"/>
                        <a:t>(IRJET</a:t>
                      </a:r>
                      <a:r>
                        <a:rPr lang="en-US" sz="1200" dirty="0" smtClean="0"/>
                        <a:t>, JAERD,IRJMET </a:t>
                      </a:r>
                      <a:r>
                        <a:rPr lang="en-US" sz="1200" dirty="0"/>
                        <a:t>&amp; </a:t>
                      </a:r>
                      <a:r>
                        <a:rPr lang="en-US" sz="1200" dirty="0" smtClean="0"/>
                        <a:t>IRJEMET etc.,)</a:t>
                      </a:r>
                      <a:endParaRPr lang="en-IN" sz="1200" dirty="0"/>
                    </a:p>
                  </a:txBody>
                  <a:tcPr>
                    <a:solidFill>
                      <a:schemeClr val="accent4">
                        <a:lumMod val="20000"/>
                        <a:lumOff val="80000"/>
                      </a:schemeClr>
                    </a:solidFill>
                  </a:tcPr>
                </a:tc>
                <a:tc>
                  <a:txBody>
                    <a:bodyPr/>
                    <a:lstStyle/>
                    <a:p>
                      <a:r>
                        <a:rPr lang="en-US" sz="1600" dirty="0" smtClean="0"/>
                        <a:t>120</a:t>
                      </a:r>
                      <a:endParaRPr lang="en-IN" sz="1600" dirty="0"/>
                    </a:p>
                  </a:txBody>
                  <a:tcPr>
                    <a:solidFill>
                      <a:schemeClr val="accent4">
                        <a:lumMod val="20000"/>
                        <a:lumOff val="80000"/>
                      </a:schemeClr>
                    </a:solidFill>
                  </a:tcPr>
                </a:tc>
                <a:extLst>
                  <a:ext uri="{0D108BD9-81ED-4DB2-BD59-A6C34878D82A}">
                    <a16:rowId xmlns:a16="http://schemas.microsoft.com/office/drawing/2014/main" xmlns="" val="10002"/>
                  </a:ext>
                </a:extLst>
              </a:tr>
              <a:tr h="407572">
                <a:tc>
                  <a:txBody>
                    <a:bodyPr/>
                    <a:lstStyle/>
                    <a:p>
                      <a:pPr algn="ctr"/>
                      <a:r>
                        <a:rPr lang="en-US" sz="1600" dirty="0"/>
                        <a:t>3</a:t>
                      </a:r>
                      <a:endParaRPr lang="en-IN" sz="1600" dirty="0"/>
                    </a:p>
                  </a:txBody>
                  <a:tcPr>
                    <a:solidFill>
                      <a:schemeClr val="accent4">
                        <a:lumMod val="20000"/>
                        <a:lumOff val="80000"/>
                      </a:schemeClr>
                    </a:solidFill>
                  </a:tcPr>
                </a:tc>
                <a:tc>
                  <a:txBody>
                    <a:bodyPr/>
                    <a:lstStyle/>
                    <a:p>
                      <a:r>
                        <a:rPr lang="en-US" sz="1600" dirty="0"/>
                        <a:t>Conference</a:t>
                      </a:r>
                      <a:endParaRPr lang="en-IN" sz="1600" dirty="0"/>
                    </a:p>
                  </a:txBody>
                  <a:tcPr>
                    <a:solidFill>
                      <a:schemeClr val="accent4">
                        <a:lumMod val="20000"/>
                        <a:lumOff val="80000"/>
                      </a:schemeClr>
                    </a:solidFill>
                  </a:tcPr>
                </a:tc>
                <a:tc>
                  <a:txBody>
                    <a:bodyPr/>
                    <a:lstStyle/>
                    <a:p>
                      <a:r>
                        <a:rPr lang="en-IN" sz="1600" dirty="0" smtClean="0"/>
                        <a:t>7</a:t>
                      </a:r>
                      <a:endParaRPr lang="en-IN" sz="1600" dirty="0"/>
                    </a:p>
                  </a:txBody>
                  <a:tcPr>
                    <a:solidFill>
                      <a:schemeClr val="accent4">
                        <a:lumMod val="20000"/>
                        <a:lumOff val="80000"/>
                      </a:schemeClr>
                    </a:solidFill>
                  </a:tcPr>
                </a:tc>
                <a:extLst>
                  <a:ext uri="{0D108BD9-81ED-4DB2-BD59-A6C34878D82A}">
                    <a16:rowId xmlns:a16="http://schemas.microsoft.com/office/drawing/2014/main" xmlns="" val="10003"/>
                  </a:ext>
                </a:extLst>
              </a:tr>
            </a:tbl>
          </a:graphicData>
        </a:graphic>
      </p:graphicFrame>
      <p:graphicFrame>
        <p:nvGraphicFramePr>
          <p:cNvPr id="18" name="Table 17"/>
          <p:cNvGraphicFramePr>
            <a:graphicFrameLocks noGrp="1"/>
          </p:cNvGraphicFramePr>
          <p:nvPr>
            <p:extLst>
              <p:ext uri="{D42A27DB-BD31-4B8C-83A1-F6EECF244321}">
                <p14:modId xmlns:p14="http://schemas.microsoft.com/office/powerpoint/2010/main" val="436812980"/>
              </p:ext>
            </p:extLst>
          </p:nvPr>
        </p:nvGraphicFramePr>
        <p:xfrm>
          <a:off x="1687699" y="2655771"/>
          <a:ext cx="4018834" cy="3840480"/>
        </p:xfrm>
        <a:graphic>
          <a:graphicData uri="http://schemas.openxmlformats.org/drawingml/2006/table">
            <a:tbl>
              <a:tblPr firstRow="1" firstCol="1" bandRow="1">
                <a:tableStyleId>{F2DE63D5-997A-4646-A377-4702673A728D}</a:tableStyleId>
              </a:tblPr>
              <a:tblGrid>
                <a:gridCol w="689055"/>
                <a:gridCol w="2358838"/>
                <a:gridCol w="970941"/>
              </a:tblGrid>
              <a:tr h="285144">
                <a:tc>
                  <a:txBody>
                    <a:bodyPr/>
                    <a:lstStyle/>
                    <a:p>
                      <a:pPr>
                        <a:lnSpc>
                          <a:spcPct val="150000"/>
                        </a:lnSpc>
                        <a:spcAft>
                          <a:spcPts val="0"/>
                        </a:spcAft>
                      </a:pPr>
                      <a:r>
                        <a:rPr lang="en-IN" sz="1400" dirty="0" err="1">
                          <a:effectLst/>
                        </a:rPr>
                        <a:t>Sl.No</a:t>
                      </a:r>
                      <a:endParaRPr lang="en-IN" sz="1400" dirty="0">
                        <a:effectLst/>
                        <a:latin typeface="Calibri" panose="020F0502020204030204" pitchFamily="34" charset="0"/>
                        <a:ea typeface="Calibri" panose="020F0502020204030204" pitchFamily="34" charset="0"/>
                        <a:cs typeface="Tunga"/>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nSpc>
                          <a:spcPct val="150000"/>
                        </a:lnSpc>
                        <a:spcAft>
                          <a:spcPts val="0"/>
                        </a:spcAft>
                      </a:pPr>
                      <a:r>
                        <a:rPr lang="en-IN" sz="1400" dirty="0" smtClean="0">
                          <a:solidFill>
                            <a:schemeClr val="tx1"/>
                          </a:solidFill>
                          <a:effectLst/>
                        </a:rPr>
                        <a:t>Best Teacher Award</a:t>
                      </a:r>
                      <a:endParaRPr lang="en-IN" sz="1400" dirty="0">
                        <a:solidFill>
                          <a:schemeClr val="tx1"/>
                        </a:solidFill>
                        <a:effectLst/>
                        <a:latin typeface="Calibri" panose="020F0502020204030204" pitchFamily="34" charset="0"/>
                        <a:ea typeface="Calibri" panose="020F0502020204030204" pitchFamily="34" charset="0"/>
                        <a:cs typeface="Tunga"/>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nSpc>
                          <a:spcPct val="150000"/>
                        </a:lnSpc>
                        <a:spcAft>
                          <a:spcPts val="0"/>
                        </a:spcAft>
                      </a:pPr>
                      <a:r>
                        <a:rPr lang="en-IN" sz="1400">
                          <a:effectLst/>
                        </a:rPr>
                        <a:t>Year</a:t>
                      </a:r>
                      <a:endParaRPr lang="en-IN" sz="1400">
                        <a:effectLst/>
                        <a:latin typeface="Calibri" panose="020F0502020204030204" pitchFamily="34" charset="0"/>
                        <a:ea typeface="Calibri" panose="020F0502020204030204" pitchFamily="34" charset="0"/>
                        <a:cs typeface="Tunga"/>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r>
              <a:tr h="285144">
                <a:tc>
                  <a:txBody>
                    <a:bodyPr/>
                    <a:lstStyle/>
                    <a:p>
                      <a:pPr algn="ctr">
                        <a:lnSpc>
                          <a:spcPct val="150000"/>
                        </a:lnSpc>
                        <a:spcAft>
                          <a:spcPts val="0"/>
                        </a:spcAft>
                      </a:pPr>
                      <a:r>
                        <a:rPr lang="en-IN" sz="1400" dirty="0">
                          <a:effectLst/>
                        </a:rPr>
                        <a:t>1</a:t>
                      </a:r>
                      <a:endParaRPr lang="en-IN" sz="1400" dirty="0">
                        <a:effectLst/>
                        <a:latin typeface="Calibri" panose="020F0502020204030204" pitchFamily="34" charset="0"/>
                        <a:ea typeface="Calibri" panose="020F0502020204030204" pitchFamily="34" charset="0"/>
                        <a:cs typeface="Tunga"/>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nSpc>
                          <a:spcPct val="150000"/>
                        </a:lnSpc>
                        <a:spcAft>
                          <a:spcPts val="0"/>
                        </a:spcAft>
                      </a:pPr>
                      <a:r>
                        <a:rPr lang="en-IN" sz="1400" dirty="0">
                          <a:effectLst/>
                        </a:rPr>
                        <a:t>Mr. Naveen K B</a:t>
                      </a:r>
                      <a:endParaRPr lang="en-IN" sz="1400" dirty="0">
                        <a:effectLst/>
                        <a:latin typeface="Calibri" panose="020F0502020204030204" pitchFamily="34" charset="0"/>
                        <a:ea typeface="Calibri" panose="020F0502020204030204" pitchFamily="34" charset="0"/>
                        <a:cs typeface="Tunga"/>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nSpc>
                          <a:spcPct val="150000"/>
                        </a:lnSpc>
                        <a:spcAft>
                          <a:spcPts val="0"/>
                        </a:spcAft>
                      </a:pPr>
                      <a:r>
                        <a:rPr lang="en-IN" sz="1400" b="1" dirty="0">
                          <a:solidFill>
                            <a:srgbClr val="002060"/>
                          </a:solidFill>
                          <a:effectLst/>
                        </a:rPr>
                        <a:t>2017</a:t>
                      </a:r>
                      <a:endParaRPr lang="en-IN" sz="1400" b="1" dirty="0">
                        <a:solidFill>
                          <a:srgbClr val="002060"/>
                        </a:solidFill>
                        <a:effectLst/>
                        <a:latin typeface="Calibri" panose="020F0502020204030204" pitchFamily="34" charset="0"/>
                        <a:ea typeface="Calibri" panose="020F0502020204030204" pitchFamily="34" charset="0"/>
                        <a:cs typeface="Tunga"/>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r>
              <a:tr h="285144">
                <a:tc>
                  <a:txBody>
                    <a:bodyPr/>
                    <a:lstStyle/>
                    <a:p>
                      <a:pPr algn="ctr">
                        <a:lnSpc>
                          <a:spcPct val="150000"/>
                        </a:lnSpc>
                        <a:spcAft>
                          <a:spcPts val="0"/>
                        </a:spcAft>
                      </a:pPr>
                      <a:r>
                        <a:rPr lang="en-IN" sz="1400" dirty="0">
                          <a:effectLst/>
                        </a:rPr>
                        <a:t>2</a:t>
                      </a:r>
                      <a:endParaRPr lang="en-IN" sz="1400" dirty="0">
                        <a:effectLst/>
                        <a:latin typeface="Calibri" panose="020F0502020204030204" pitchFamily="34" charset="0"/>
                        <a:ea typeface="Calibri" panose="020F0502020204030204" pitchFamily="34" charset="0"/>
                        <a:cs typeface="Tunga"/>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nSpc>
                          <a:spcPct val="150000"/>
                        </a:lnSpc>
                        <a:spcAft>
                          <a:spcPts val="0"/>
                        </a:spcAft>
                      </a:pPr>
                      <a:r>
                        <a:rPr lang="en-IN" sz="1400" dirty="0">
                          <a:effectLst/>
                        </a:rPr>
                        <a:t>Mrs. Prabhavathi K</a:t>
                      </a:r>
                      <a:endParaRPr lang="en-IN" sz="1400" dirty="0">
                        <a:effectLst/>
                        <a:latin typeface="Calibri" panose="020F0502020204030204" pitchFamily="34" charset="0"/>
                        <a:ea typeface="Calibri" panose="020F0502020204030204" pitchFamily="34" charset="0"/>
                        <a:cs typeface="Tunga"/>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nSpc>
                          <a:spcPct val="150000"/>
                        </a:lnSpc>
                        <a:spcAft>
                          <a:spcPts val="0"/>
                        </a:spcAft>
                      </a:pPr>
                      <a:r>
                        <a:rPr lang="en-IN" sz="1400" b="1" dirty="0">
                          <a:solidFill>
                            <a:srgbClr val="002060"/>
                          </a:solidFill>
                          <a:effectLst/>
                        </a:rPr>
                        <a:t>2017</a:t>
                      </a:r>
                      <a:endParaRPr lang="en-IN" sz="1400" b="1" dirty="0">
                        <a:solidFill>
                          <a:srgbClr val="002060"/>
                        </a:solidFill>
                        <a:effectLst/>
                        <a:latin typeface="Calibri" panose="020F0502020204030204" pitchFamily="34" charset="0"/>
                        <a:ea typeface="Calibri" panose="020F0502020204030204" pitchFamily="34" charset="0"/>
                        <a:cs typeface="Tunga"/>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r>
              <a:tr h="285144">
                <a:tc>
                  <a:txBody>
                    <a:bodyPr/>
                    <a:lstStyle/>
                    <a:p>
                      <a:pPr algn="ctr">
                        <a:lnSpc>
                          <a:spcPct val="150000"/>
                        </a:lnSpc>
                        <a:spcAft>
                          <a:spcPts val="0"/>
                        </a:spcAft>
                      </a:pPr>
                      <a:r>
                        <a:rPr lang="en-IN" sz="1400" dirty="0">
                          <a:effectLst/>
                        </a:rPr>
                        <a:t>3</a:t>
                      </a:r>
                      <a:endParaRPr lang="en-IN" sz="1400" dirty="0">
                        <a:effectLst/>
                        <a:latin typeface="Calibri" panose="020F0502020204030204" pitchFamily="34" charset="0"/>
                        <a:ea typeface="Calibri" panose="020F0502020204030204" pitchFamily="34" charset="0"/>
                        <a:cs typeface="Tunga"/>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nSpc>
                          <a:spcPct val="150000"/>
                        </a:lnSpc>
                        <a:spcAft>
                          <a:spcPts val="0"/>
                        </a:spcAft>
                      </a:pPr>
                      <a:r>
                        <a:rPr lang="en-IN" sz="1400" dirty="0">
                          <a:effectLst/>
                        </a:rPr>
                        <a:t>Mr. Nandeesh M</a:t>
                      </a:r>
                      <a:endParaRPr lang="en-IN" sz="1400" dirty="0">
                        <a:effectLst/>
                        <a:latin typeface="Calibri" panose="020F0502020204030204" pitchFamily="34" charset="0"/>
                        <a:ea typeface="Calibri" panose="020F0502020204030204" pitchFamily="34" charset="0"/>
                        <a:cs typeface="Tunga"/>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nSpc>
                          <a:spcPct val="150000"/>
                        </a:lnSpc>
                        <a:spcAft>
                          <a:spcPts val="0"/>
                        </a:spcAft>
                      </a:pPr>
                      <a:r>
                        <a:rPr lang="en-IN" sz="1400" b="1" dirty="0">
                          <a:solidFill>
                            <a:srgbClr val="002060"/>
                          </a:solidFill>
                          <a:effectLst/>
                        </a:rPr>
                        <a:t>2017</a:t>
                      </a:r>
                      <a:endParaRPr lang="en-IN" sz="1400" b="1" dirty="0">
                        <a:solidFill>
                          <a:srgbClr val="002060"/>
                        </a:solidFill>
                        <a:effectLst/>
                        <a:latin typeface="Calibri" panose="020F0502020204030204" pitchFamily="34" charset="0"/>
                        <a:ea typeface="Calibri" panose="020F0502020204030204" pitchFamily="34" charset="0"/>
                        <a:cs typeface="Tunga"/>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r>
              <a:tr h="285144">
                <a:tc>
                  <a:txBody>
                    <a:bodyPr/>
                    <a:lstStyle/>
                    <a:p>
                      <a:pPr algn="ctr">
                        <a:lnSpc>
                          <a:spcPct val="150000"/>
                        </a:lnSpc>
                        <a:spcAft>
                          <a:spcPts val="0"/>
                        </a:spcAft>
                      </a:pPr>
                      <a:r>
                        <a:rPr lang="en-IN" sz="1400" dirty="0">
                          <a:effectLst/>
                        </a:rPr>
                        <a:t>4</a:t>
                      </a:r>
                      <a:endParaRPr lang="en-IN" sz="1400" dirty="0">
                        <a:effectLst/>
                        <a:latin typeface="Calibri" panose="020F0502020204030204" pitchFamily="34" charset="0"/>
                        <a:ea typeface="Calibri" panose="020F0502020204030204" pitchFamily="34" charset="0"/>
                        <a:cs typeface="Tunga"/>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nSpc>
                          <a:spcPct val="150000"/>
                        </a:lnSpc>
                        <a:spcAft>
                          <a:spcPts val="0"/>
                        </a:spcAft>
                      </a:pPr>
                      <a:r>
                        <a:rPr lang="en-IN" sz="1400" dirty="0">
                          <a:effectLst/>
                        </a:rPr>
                        <a:t>Ms. Anusha M N</a:t>
                      </a:r>
                      <a:endParaRPr lang="en-IN" sz="1400" dirty="0">
                        <a:effectLst/>
                        <a:latin typeface="Calibri" panose="020F0502020204030204" pitchFamily="34" charset="0"/>
                        <a:ea typeface="Calibri" panose="020F0502020204030204" pitchFamily="34" charset="0"/>
                        <a:cs typeface="Tunga"/>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nSpc>
                          <a:spcPct val="150000"/>
                        </a:lnSpc>
                        <a:spcAft>
                          <a:spcPts val="0"/>
                        </a:spcAft>
                      </a:pPr>
                      <a:r>
                        <a:rPr lang="en-IN" sz="1400" b="1" dirty="0" smtClean="0">
                          <a:solidFill>
                            <a:srgbClr val="002060"/>
                          </a:solidFill>
                          <a:effectLst/>
                        </a:rPr>
                        <a:t>2017</a:t>
                      </a:r>
                      <a:endParaRPr lang="en-IN" sz="1400" b="1" dirty="0">
                        <a:solidFill>
                          <a:srgbClr val="002060"/>
                        </a:solidFill>
                        <a:effectLst/>
                        <a:latin typeface="Calibri" panose="020F0502020204030204" pitchFamily="34" charset="0"/>
                        <a:ea typeface="Calibri" panose="020F0502020204030204" pitchFamily="34" charset="0"/>
                        <a:cs typeface="Tunga"/>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r>
              <a:tr h="285144">
                <a:tc>
                  <a:txBody>
                    <a:bodyPr/>
                    <a:lstStyle/>
                    <a:p>
                      <a:pPr algn="ctr">
                        <a:lnSpc>
                          <a:spcPct val="150000"/>
                        </a:lnSpc>
                        <a:spcAft>
                          <a:spcPts val="0"/>
                        </a:spcAft>
                      </a:pPr>
                      <a:r>
                        <a:rPr lang="en-IN" sz="1400" dirty="0">
                          <a:effectLst/>
                        </a:rPr>
                        <a:t>5</a:t>
                      </a:r>
                      <a:endParaRPr lang="en-IN" sz="1400" dirty="0">
                        <a:effectLst/>
                        <a:latin typeface="Calibri" panose="020F0502020204030204" pitchFamily="34" charset="0"/>
                        <a:ea typeface="Calibri" panose="020F0502020204030204" pitchFamily="34" charset="0"/>
                        <a:cs typeface="Tunga"/>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nSpc>
                          <a:spcPct val="150000"/>
                        </a:lnSpc>
                        <a:spcAft>
                          <a:spcPts val="0"/>
                        </a:spcAft>
                      </a:pPr>
                      <a:r>
                        <a:rPr lang="en-IN" sz="1400" dirty="0">
                          <a:effectLst/>
                        </a:rPr>
                        <a:t>Mrs. Kavitha B C</a:t>
                      </a:r>
                      <a:endParaRPr lang="en-IN" sz="1400" dirty="0">
                        <a:effectLst/>
                        <a:latin typeface="Calibri" panose="020F0502020204030204" pitchFamily="34" charset="0"/>
                        <a:ea typeface="Calibri" panose="020F0502020204030204" pitchFamily="34" charset="0"/>
                        <a:cs typeface="Tunga"/>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nSpc>
                          <a:spcPct val="150000"/>
                        </a:lnSpc>
                        <a:spcAft>
                          <a:spcPts val="0"/>
                        </a:spcAft>
                      </a:pPr>
                      <a:r>
                        <a:rPr lang="en-IN" sz="1400" b="1" dirty="0">
                          <a:solidFill>
                            <a:schemeClr val="accent3">
                              <a:lumMod val="50000"/>
                            </a:schemeClr>
                          </a:solidFill>
                          <a:effectLst/>
                        </a:rPr>
                        <a:t>2018</a:t>
                      </a:r>
                      <a:endParaRPr lang="en-IN" sz="1400" b="1" dirty="0">
                        <a:solidFill>
                          <a:schemeClr val="accent3">
                            <a:lumMod val="50000"/>
                          </a:schemeClr>
                        </a:solidFill>
                        <a:effectLst/>
                        <a:latin typeface="Calibri" panose="020F0502020204030204" pitchFamily="34" charset="0"/>
                        <a:ea typeface="Calibri" panose="020F0502020204030204" pitchFamily="34" charset="0"/>
                        <a:cs typeface="Tunga"/>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r>
              <a:tr h="285144">
                <a:tc>
                  <a:txBody>
                    <a:bodyPr/>
                    <a:lstStyle/>
                    <a:p>
                      <a:pPr algn="ctr">
                        <a:lnSpc>
                          <a:spcPct val="150000"/>
                        </a:lnSpc>
                        <a:spcAft>
                          <a:spcPts val="0"/>
                        </a:spcAft>
                      </a:pPr>
                      <a:r>
                        <a:rPr lang="en-IN" sz="1400" dirty="0">
                          <a:effectLst/>
                        </a:rPr>
                        <a:t>6</a:t>
                      </a:r>
                      <a:endParaRPr lang="en-IN" sz="1400" dirty="0">
                        <a:effectLst/>
                        <a:latin typeface="Calibri" panose="020F0502020204030204" pitchFamily="34" charset="0"/>
                        <a:ea typeface="Calibri" panose="020F0502020204030204" pitchFamily="34" charset="0"/>
                        <a:cs typeface="Tunga"/>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nSpc>
                          <a:spcPct val="150000"/>
                        </a:lnSpc>
                        <a:spcAft>
                          <a:spcPts val="0"/>
                        </a:spcAft>
                      </a:pPr>
                      <a:r>
                        <a:rPr lang="en-IN" sz="1400" dirty="0">
                          <a:effectLst/>
                        </a:rPr>
                        <a:t>Mrs. Shalini K J</a:t>
                      </a:r>
                      <a:endParaRPr lang="en-IN" sz="1400" dirty="0">
                        <a:effectLst/>
                        <a:latin typeface="Calibri" panose="020F0502020204030204" pitchFamily="34" charset="0"/>
                        <a:ea typeface="Calibri" panose="020F0502020204030204" pitchFamily="34" charset="0"/>
                        <a:cs typeface="Tunga"/>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nSpc>
                          <a:spcPct val="150000"/>
                        </a:lnSpc>
                        <a:spcAft>
                          <a:spcPts val="0"/>
                        </a:spcAft>
                      </a:pPr>
                      <a:r>
                        <a:rPr lang="en-IN" sz="1400" b="1" dirty="0">
                          <a:solidFill>
                            <a:schemeClr val="accent3">
                              <a:lumMod val="50000"/>
                            </a:schemeClr>
                          </a:solidFill>
                          <a:effectLst/>
                        </a:rPr>
                        <a:t>2018</a:t>
                      </a:r>
                      <a:endParaRPr lang="en-IN" sz="1400" b="1" dirty="0">
                        <a:solidFill>
                          <a:schemeClr val="accent3">
                            <a:lumMod val="50000"/>
                          </a:schemeClr>
                        </a:solidFill>
                        <a:effectLst/>
                        <a:latin typeface="Calibri" panose="020F0502020204030204" pitchFamily="34" charset="0"/>
                        <a:ea typeface="Calibri" panose="020F0502020204030204" pitchFamily="34" charset="0"/>
                        <a:cs typeface="Tunga"/>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r>
              <a:tr h="285144">
                <a:tc>
                  <a:txBody>
                    <a:bodyPr/>
                    <a:lstStyle/>
                    <a:p>
                      <a:pPr algn="ctr">
                        <a:lnSpc>
                          <a:spcPct val="150000"/>
                        </a:lnSpc>
                        <a:spcAft>
                          <a:spcPts val="0"/>
                        </a:spcAft>
                      </a:pPr>
                      <a:r>
                        <a:rPr lang="en-IN" sz="1400" dirty="0">
                          <a:effectLst/>
                        </a:rPr>
                        <a:t>7</a:t>
                      </a:r>
                      <a:endParaRPr lang="en-IN" sz="1400" dirty="0">
                        <a:effectLst/>
                        <a:latin typeface="Calibri" panose="020F0502020204030204" pitchFamily="34" charset="0"/>
                        <a:ea typeface="Calibri" panose="020F0502020204030204" pitchFamily="34" charset="0"/>
                        <a:cs typeface="Tunga"/>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nSpc>
                          <a:spcPct val="150000"/>
                        </a:lnSpc>
                        <a:spcAft>
                          <a:spcPts val="0"/>
                        </a:spcAft>
                      </a:pPr>
                      <a:r>
                        <a:rPr lang="en-IN" sz="1400" dirty="0">
                          <a:effectLst/>
                        </a:rPr>
                        <a:t>Mr. Manoj Kumar S B</a:t>
                      </a:r>
                      <a:endParaRPr lang="en-IN" sz="1400" dirty="0">
                        <a:effectLst/>
                        <a:latin typeface="Calibri" panose="020F0502020204030204" pitchFamily="34" charset="0"/>
                        <a:ea typeface="Calibri" panose="020F0502020204030204" pitchFamily="34" charset="0"/>
                        <a:cs typeface="Tunga"/>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nSpc>
                          <a:spcPct val="150000"/>
                        </a:lnSpc>
                        <a:spcAft>
                          <a:spcPts val="0"/>
                        </a:spcAft>
                      </a:pPr>
                      <a:r>
                        <a:rPr lang="en-IN" sz="1400" b="1" dirty="0">
                          <a:solidFill>
                            <a:schemeClr val="accent3">
                              <a:lumMod val="50000"/>
                            </a:schemeClr>
                          </a:solidFill>
                          <a:effectLst/>
                        </a:rPr>
                        <a:t>2018</a:t>
                      </a:r>
                      <a:endParaRPr lang="en-IN" sz="1400" b="1" dirty="0">
                        <a:solidFill>
                          <a:schemeClr val="accent3">
                            <a:lumMod val="50000"/>
                          </a:schemeClr>
                        </a:solidFill>
                        <a:effectLst/>
                        <a:latin typeface="Calibri" panose="020F0502020204030204" pitchFamily="34" charset="0"/>
                        <a:ea typeface="Calibri" panose="020F0502020204030204" pitchFamily="34" charset="0"/>
                        <a:cs typeface="Tunga"/>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r>
              <a:tr h="285144">
                <a:tc>
                  <a:txBody>
                    <a:bodyPr/>
                    <a:lstStyle/>
                    <a:p>
                      <a:pPr algn="ctr">
                        <a:lnSpc>
                          <a:spcPct val="150000"/>
                        </a:lnSpc>
                        <a:spcAft>
                          <a:spcPts val="0"/>
                        </a:spcAft>
                      </a:pPr>
                      <a:r>
                        <a:rPr lang="en-IN" sz="1400" dirty="0">
                          <a:effectLst/>
                        </a:rPr>
                        <a:t>8</a:t>
                      </a:r>
                      <a:endParaRPr lang="en-IN" sz="1400" dirty="0">
                        <a:effectLst/>
                        <a:latin typeface="Calibri" panose="020F0502020204030204" pitchFamily="34" charset="0"/>
                        <a:ea typeface="Calibri" panose="020F0502020204030204" pitchFamily="34" charset="0"/>
                        <a:cs typeface="Tunga"/>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nSpc>
                          <a:spcPct val="150000"/>
                        </a:lnSpc>
                        <a:spcAft>
                          <a:spcPts val="0"/>
                        </a:spcAft>
                      </a:pPr>
                      <a:r>
                        <a:rPr lang="en-IN" sz="1400" dirty="0">
                          <a:effectLst/>
                        </a:rPr>
                        <a:t>Mr. Mohan Kumar K S</a:t>
                      </a:r>
                      <a:endParaRPr lang="en-IN" sz="1400" dirty="0">
                        <a:effectLst/>
                        <a:latin typeface="Calibri" panose="020F0502020204030204" pitchFamily="34" charset="0"/>
                        <a:ea typeface="Calibri" panose="020F0502020204030204" pitchFamily="34" charset="0"/>
                        <a:cs typeface="Tunga"/>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nSpc>
                          <a:spcPct val="150000"/>
                        </a:lnSpc>
                        <a:spcAft>
                          <a:spcPts val="0"/>
                        </a:spcAft>
                      </a:pPr>
                      <a:r>
                        <a:rPr lang="en-IN" sz="1400" b="1" dirty="0" smtClean="0">
                          <a:solidFill>
                            <a:schemeClr val="accent3">
                              <a:lumMod val="50000"/>
                            </a:schemeClr>
                          </a:solidFill>
                          <a:effectLst/>
                        </a:rPr>
                        <a:t>2018</a:t>
                      </a:r>
                      <a:endParaRPr lang="en-IN" sz="1400" b="1" dirty="0">
                        <a:solidFill>
                          <a:schemeClr val="accent3">
                            <a:lumMod val="50000"/>
                          </a:schemeClr>
                        </a:solidFill>
                        <a:effectLst/>
                        <a:latin typeface="Calibri" panose="020F0502020204030204" pitchFamily="34" charset="0"/>
                        <a:ea typeface="Calibri" panose="020F0502020204030204" pitchFamily="34" charset="0"/>
                        <a:cs typeface="Tunga"/>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r>
              <a:tr h="285144">
                <a:tc>
                  <a:txBody>
                    <a:bodyPr/>
                    <a:lstStyle/>
                    <a:p>
                      <a:pPr algn="ctr">
                        <a:lnSpc>
                          <a:spcPct val="150000"/>
                        </a:lnSpc>
                        <a:spcAft>
                          <a:spcPts val="0"/>
                        </a:spcAft>
                      </a:pPr>
                      <a:r>
                        <a:rPr lang="en-IN" sz="1400" dirty="0">
                          <a:effectLst/>
                        </a:rPr>
                        <a:t>9</a:t>
                      </a:r>
                      <a:endParaRPr lang="en-IN" sz="1400" dirty="0">
                        <a:effectLst/>
                        <a:latin typeface="Calibri" panose="020F0502020204030204" pitchFamily="34" charset="0"/>
                        <a:ea typeface="Calibri" panose="020F0502020204030204" pitchFamily="34" charset="0"/>
                        <a:cs typeface="Tunga"/>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nSpc>
                          <a:spcPct val="150000"/>
                        </a:lnSpc>
                        <a:spcAft>
                          <a:spcPts val="0"/>
                        </a:spcAft>
                      </a:pPr>
                      <a:r>
                        <a:rPr lang="en-IN" sz="1400" dirty="0">
                          <a:effectLst/>
                        </a:rPr>
                        <a:t>Mr. Balaji B S</a:t>
                      </a:r>
                      <a:endParaRPr lang="en-IN" sz="1400" dirty="0">
                        <a:effectLst/>
                        <a:latin typeface="Calibri" panose="020F0502020204030204" pitchFamily="34" charset="0"/>
                        <a:ea typeface="Calibri" panose="020F0502020204030204" pitchFamily="34" charset="0"/>
                        <a:cs typeface="Tunga"/>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nSpc>
                          <a:spcPct val="150000"/>
                        </a:lnSpc>
                        <a:spcAft>
                          <a:spcPts val="0"/>
                        </a:spcAft>
                      </a:pPr>
                      <a:r>
                        <a:rPr lang="en-IN" sz="1400" b="1" dirty="0">
                          <a:solidFill>
                            <a:srgbClr val="7030A0"/>
                          </a:solidFill>
                          <a:effectLst/>
                        </a:rPr>
                        <a:t>2019</a:t>
                      </a:r>
                      <a:endParaRPr lang="en-IN" sz="1400" b="1" dirty="0">
                        <a:solidFill>
                          <a:srgbClr val="7030A0"/>
                        </a:solidFill>
                        <a:effectLst/>
                        <a:latin typeface="Calibri" panose="020F0502020204030204" pitchFamily="34" charset="0"/>
                        <a:ea typeface="Calibri" panose="020F0502020204030204" pitchFamily="34" charset="0"/>
                        <a:cs typeface="Tunga"/>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r>
              <a:tr h="285144">
                <a:tc>
                  <a:txBody>
                    <a:bodyPr/>
                    <a:lstStyle/>
                    <a:p>
                      <a:pPr algn="ctr">
                        <a:lnSpc>
                          <a:spcPct val="150000"/>
                        </a:lnSpc>
                        <a:spcAft>
                          <a:spcPts val="0"/>
                        </a:spcAft>
                      </a:pPr>
                      <a:r>
                        <a:rPr lang="en-IN" sz="1400" dirty="0">
                          <a:effectLst/>
                        </a:rPr>
                        <a:t>10</a:t>
                      </a:r>
                      <a:endParaRPr lang="en-IN" sz="1400" dirty="0">
                        <a:effectLst/>
                        <a:latin typeface="Calibri" panose="020F0502020204030204" pitchFamily="34" charset="0"/>
                        <a:ea typeface="Calibri" panose="020F0502020204030204" pitchFamily="34" charset="0"/>
                        <a:cs typeface="Tunga"/>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nSpc>
                          <a:spcPct val="150000"/>
                        </a:lnSpc>
                        <a:spcAft>
                          <a:spcPts val="0"/>
                        </a:spcAft>
                      </a:pPr>
                      <a:r>
                        <a:rPr lang="en-IN" sz="1400">
                          <a:effectLst/>
                        </a:rPr>
                        <a:t>Mrs. Nandini S</a:t>
                      </a:r>
                      <a:endParaRPr lang="en-IN" sz="1400">
                        <a:effectLst/>
                        <a:latin typeface="Calibri" panose="020F0502020204030204" pitchFamily="34" charset="0"/>
                        <a:ea typeface="Calibri" panose="020F0502020204030204" pitchFamily="34" charset="0"/>
                        <a:cs typeface="Tunga"/>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nSpc>
                          <a:spcPct val="150000"/>
                        </a:lnSpc>
                        <a:spcAft>
                          <a:spcPts val="0"/>
                        </a:spcAft>
                      </a:pPr>
                      <a:r>
                        <a:rPr lang="en-IN" sz="1400" b="1" dirty="0">
                          <a:solidFill>
                            <a:srgbClr val="7030A0"/>
                          </a:solidFill>
                          <a:effectLst/>
                        </a:rPr>
                        <a:t>2019</a:t>
                      </a:r>
                      <a:endParaRPr lang="en-IN" sz="1400" b="1" dirty="0">
                        <a:solidFill>
                          <a:srgbClr val="7030A0"/>
                        </a:solidFill>
                        <a:effectLst/>
                        <a:latin typeface="Calibri" panose="020F0502020204030204" pitchFamily="34" charset="0"/>
                        <a:ea typeface="Calibri" panose="020F0502020204030204" pitchFamily="34" charset="0"/>
                        <a:cs typeface="Tunga"/>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r>
              <a:tr h="285144">
                <a:tc>
                  <a:txBody>
                    <a:bodyPr/>
                    <a:lstStyle/>
                    <a:p>
                      <a:pPr algn="ctr">
                        <a:lnSpc>
                          <a:spcPct val="150000"/>
                        </a:lnSpc>
                        <a:spcAft>
                          <a:spcPts val="0"/>
                        </a:spcAft>
                      </a:pPr>
                      <a:r>
                        <a:rPr lang="en-IN" sz="1400" dirty="0">
                          <a:effectLst/>
                        </a:rPr>
                        <a:t>11</a:t>
                      </a:r>
                      <a:endParaRPr lang="en-IN" sz="1400" dirty="0">
                        <a:effectLst/>
                        <a:latin typeface="Calibri" panose="020F0502020204030204" pitchFamily="34" charset="0"/>
                        <a:ea typeface="Calibri" panose="020F0502020204030204" pitchFamily="34" charset="0"/>
                        <a:cs typeface="Tunga"/>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nSpc>
                          <a:spcPct val="150000"/>
                        </a:lnSpc>
                        <a:spcAft>
                          <a:spcPts val="0"/>
                        </a:spcAft>
                      </a:pPr>
                      <a:r>
                        <a:rPr lang="en-IN" sz="1400" dirty="0">
                          <a:effectLst/>
                        </a:rPr>
                        <a:t>Mr. Puneeth Kumar G B</a:t>
                      </a:r>
                      <a:endParaRPr lang="en-IN" sz="1400" dirty="0">
                        <a:effectLst/>
                        <a:latin typeface="Calibri" panose="020F0502020204030204" pitchFamily="34" charset="0"/>
                        <a:ea typeface="Calibri" panose="020F0502020204030204" pitchFamily="34" charset="0"/>
                        <a:cs typeface="Tunga"/>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nSpc>
                          <a:spcPct val="150000"/>
                        </a:lnSpc>
                        <a:spcAft>
                          <a:spcPts val="0"/>
                        </a:spcAft>
                      </a:pPr>
                      <a:r>
                        <a:rPr lang="en-IN" sz="1400" b="1" dirty="0">
                          <a:solidFill>
                            <a:srgbClr val="7030A0"/>
                          </a:solidFill>
                          <a:effectLst/>
                        </a:rPr>
                        <a:t>2019</a:t>
                      </a:r>
                      <a:endParaRPr lang="en-IN" sz="1400" b="1" dirty="0">
                        <a:solidFill>
                          <a:srgbClr val="7030A0"/>
                        </a:solidFill>
                        <a:effectLst/>
                        <a:latin typeface="Calibri" panose="020F0502020204030204" pitchFamily="34" charset="0"/>
                        <a:ea typeface="Calibri" panose="020F0502020204030204" pitchFamily="34" charset="0"/>
                        <a:cs typeface="Tunga"/>
                      </a:endParaRPr>
                    </a:p>
                  </a:txBody>
                  <a:tcPr marL="68580" marR="6858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r>
            </a:tbl>
          </a:graphicData>
        </a:graphic>
      </p:graphicFrame>
      <p:sp>
        <p:nvSpPr>
          <p:cNvPr id="8" name="Slide Number Placeholder 7"/>
          <p:cNvSpPr>
            <a:spLocks noGrp="1"/>
          </p:cNvSpPr>
          <p:nvPr>
            <p:ph type="sldNum" sz="quarter" idx="12"/>
          </p:nvPr>
        </p:nvSpPr>
        <p:spPr>
          <a:xfrm>
            <a:off x="11399033" y="6539746"/>
            <a:ext cx="364066" cy="319414"/>
          </a:xfrm>
          <a:solidFill>
            <a:srgbClr val="FF0000"/>
          </a:solidFill>
        </p:spPr>
        <p:txBody>
          <a:bodyPr/>
          <a:lstStyle/>
          <a:p>
            <a:pPr algn="ctr"/>
            <a:r>
              <a:rPr lang="en-IN" sz="1800" dirty="0" smtClean="0">
                <a:solidFill>
                  <a:schemeClr val="bg1"/>
                </a:solidFill>
              </a:rPr>
              <a:t>7</a:t>
            </a:r>
            <a:r>
              <a:rPr lang="en-IN" dirty="0" smtClean="0"/>
              <a:t>    </a:t>
            </a:r>
            <a:endParaRPr lang="en-IN" dirty="0"/>
          </a:p>
        </p:txBody>
      </p:sp>
      <p:graphicFrame>
        <p:nvGraphicFramePr>
          <p:cNvPr id="2" name="Table 1"/>
          <p:cNvGraphicFramePr>
            <a:graphicFrameLocks noGrp="1"/>
          </p:cNvGraphicFramePr>
          <p:nvPr>
            <p:extLst>
              <p:ext uri="{D42A27DB-BD31-4B8C-83A1-F6EECF244321}">
                <p14:modId xmlns:p14="http://schemas.microsoft.com/office/powerpoint/2010/main" val="1002667003"/>
              </p:ext>
            </p:extLst>
          </p:nvPr>
        </p:nvGraphicFramePr>
        <p:xfrm>
          <a:off x="1647289" y="1253514"/>
          <a:ext cx="4048381" cy="1310576"/>
        </p:xfrm>
        <a:graphic>
          <a:graphicData uri="http://schemas.openxmlformats.org/drawingml/2006/table">
            <a:tbl>
              <a:tblPr firstRow="1" bandRow="1">
                <a:tableStyleId>{5940675A-B579-460E-94D1-54222C63F5DA}</a:tableStyleId>
              </a:tblPr>
              <a:tblGrid>
                <a:gridCol w="644647"/>
                <a:gridCol w="2127664"/>
                <a:gridCol w="1276070"/>
              </a:tblGrid>
              <a:tr h="504231">
                <a:tc>
                  <a:txBody>
                    <a:bodyPr/>
                    <a:lstStyle/>
                    <a:p>
                      <a:pPr algn="ctr"/>
                      <a:r>
                        <a:rPr lang="en-US" sz="1600" b="1" dirty="0" err="1"/>
                        <a:t>Sl.No</a:t>
                      </a:r>
                      <a:endParaRPr lang="en-IN" sz="1600" b="1" dirty="0"/>
                    </a:p>
                  </a:txBody>
                  <a:tcPr>
                    <a:solidFill>
                      <a:schemeClr val="accent6">
                        <a:lumMod val="60000"/>
                        <a:lumOff val="40000"/>
                      </a:schemeClr>
                    </a:solidFill>
                  </a:tcPr>
                </a:tc>
                <a:tc>
                  <a:txBody>
                    <a:bodyPr/>
                    <a:lstStyle/>
                    <a:p>
                      <a:pPr algn="ctr"/>
                      <a:r>
                        <a:rPr lang="en-US" sz="1600" b="1" dirty="0" smtClean="0"/>
                        <a:t>Faculty Name</a:t>
                      </a:r>
                      <a:endParaRPr lang="en-IN" sz="1600" b="1" dirty="0"/>
                    </a:p>
                  </a:txBody>
                  <a:tcPr>
                    <a:solidFill>
                      <a:schemeClr val="accent6">
                        <a:lumMod val="60000"/>
                        <a:lumOff val="40000"/>
                      </a:schemeClr>
                    </a:solidFill>
                  </a:tcPr>
                </a:tc>
                <a:tc>
                  <a:txBody>
                    <a:bodyPr/>
                    <a:lstStyle/>
                    <a:p>
                      <a:pPr algn="ctr"/>
                      <a:r>
                        <a:rPr lang="en-US" sz="1600" b="1" dirty="0" smtClean="0"/>
                        <a:t>Total</a:t>
                      </a:r>
                      <a:r>
                        <a:rPr lang="en-US" sz="1600" b="1" baseline="0" dirty="0" smtClean="0"/>
                        <a:t> Grants</a:t>
                      </a:r>
                      <a:r>
                        <a:rPr lang="en-US" sz="1600" b="1" dirty="0" smtClean="0"/>
                        <a:t> Received</a:t>
                      </a:r>
                      <a:endParaRPr lang="en-IN" sz="1600" b="1" dirty="0"/>
                    </a:p>
                  </a:txBody>
                  <a:tcPr>
                    <a:solidFill>
                      <a:schemeClr val="accent6">
                        <a:lumMod val="60000"/>
                        <a:lumOff val="40000"/>
                      </a:schemeClr>
                    </a:solidFill>
                  </a:tcPr>
                </a:tc>
              </a:tr>
              <a:tr h="365728">
                <a:tc>
                  <a:txBody>
                    <a:bodyPr/>
                    <a:lstStyle/>
                    <a:p>
                      <a:pPr algn="ctr"/>
                      <a:r>
                        <a:rPr lang="en-US" sz="1600" dirty="0"/>
                        <a:t>1</a:t>
                      </a:r>
                      <a:endParaRPr lang="en-IN" sz="1600" dirty="0"/>
                    </a:p>
                  </a:txBody>
                  <a:tcPr>
                    <a:solidFill>
                      <a:schemeClr val="bg2">
                        <a:lumMod val="20000"/>
                        <a:lumOff val="80000"/>
                      </a:schemeClr>
                    </a:solidFill>
                  </a:tcPr>
                </a:tc>
                <a:tc>
                  <a:txBody>
                    <a:bodyPr/>
                    <a:lstStyle/>
                    <a:p>
                      <a:r>
                        <a:rPr lang="en-US" sz="1600" dirty="0" smtClean="0"/>
                        <a:t>Dr.</a:t>
                      </a:r>
                      <a:r>
                        <a:rPr lang="en-US" sz="1600" baseline="0" dirty="0" smtClean="0"/>
                        <a:t> M.B Anandaraju</a:t>
                      </a:r>
                      <a:endParaRPr lang="en-IN" sz="1600" dirty="0"/>
                    </a:p>
                  </a:txBody>
                  <a:tcPr>
                    <a:solidFill>
                      <a:schemeClr val="bg2">
                        <a:lumMod val="20000"/>
                        <a:lumOff val="80000"/>
                      </a:schemeClr>
                    </a:solidFill>
                  </a:tcPr>
                </a:tc>
                <a:tc>
                  <a:txBody>
                    <a:bodyPr/>
                    <a:lstStyle/>
                    <a:p>
                      <a:r>
                        <a:rPr lang="en-IN" sz="1600" dirty="0" smtClean="0"/>
                        <a:t>60 Lakh</a:t>
                      </a:r>
                      <a:endParaRPr lang="en-IN" sz="1600" dirty="0"/>
                    </a:p>
                  </a:txBody>
                  <a:tcPr>
                    <a:solidFill>
                      <a:schemeClr val="bg2">
                        <a:lumMod val="20000"/>
                        <a:lumOff val="80000"/>
                      </a:schemeClr>
                    </a:solidFill>
                  </a:tcPr>
                </a:tc>
              </a:tr>
              <a:tr h="365728">
                <a:tc>
                  <a:txBody>
                    <a:bodyPr/>
                    <a:lstStyle/>
                    <a:p>
                      <a:pPr algn="ctr"/>
                      <a:r>
                        <a:rPr lang="en-IN" sz="1600" dirty="0" smtClean="0"/>
                        <a:t>2</a:t>
                      </a:r>
                      <a:endParaRPr lang="en-IN" sz="1600" dirty="0"/>
                    </a:p>
                  </a:txBody>
                  <a:tcPr>
                    <a:solidFill>
                      <a:schemeClr val="bg2">
                        <a:lumMod val="20000"/>
                        <a:lumOff val="80000"/>
                      </a:schemeClr>
                    </a:solidFill>
                  </a:tcPr>
                </a:tc>
                <a:tc>
                  <a:txBody>
                    <a:bodyPr/>
                    <a:lstStyle/>
                    <a:p>
                      <a:r>
                        <a:rPr lang="en-US" sz="1600" dirty="0" smtClean="0"/>
                        <a:t>Dr.</a:t>
                      </a:r>
                      <a:r>
                        <a:rPr lang="en-US" sz="1600" baseline="0" dirty="0" smtClean="0"/>
                        <a:t> Naveen K B</a:t>
                      </a:r>
                      <a:endParaRPr lang="en-IN" sz="1600" dirty="0"/>
                    </a:p>
                  </a:txBody>
                  <a:tcPr>
                    <a:solidFill>
                      <a:schemeClr val="bg2">
                        <a:lumMod val="20000"/>
                        <a:lumOff val="80000"/>
                      </a:schemeClr>
                    </a:solidFill>
                  </a:tcPr>
                </a:tc>
                <a:tc>
                  <a:txBody>
                    <a:bodyPr/>
                    <a:lstStyle/>
                    <a:p>
                      <a:r>
                        <a:rPr lang="en-IN" sz="1600" dirty="0" smtClean="0"/>
                        <a:t>4.8</a:t>
                      </a:r>
                      <a:r>
                        <a:rPr lang="en-IN" sz="1600" baseline="0" dirty="0" smtClean="0"/>
                        <a:t> Lakh</a:t>
                      </a:r>
                      <a:endParaRPr lang="en-IN" sz="1600" dirty="0"/>
                    </a:p>
                  </a:txBody>
                  <a:tcPr>
                    <a:solidFill>
                      <a:schemeClr val="bg2">
                        <a:lumMod val="20000"/>
                        <a:lumOff val="80000"/>
                      </a:schemeClr>
                    </a:solidFill>
                  </a:tcPr>
                </a:tc>
              </a:tr>
            </a:tbl>
          </a:graphicData>
        </a:graphic>
      </p:graphicFrame>
      <p:sp>
        <p:nvSpPr>
          <p:cNvPr id="15" name="TextBox 14"/>
          <p:cNvSpPr txBox="1"/>
          <p:nvPr/>
        </p:nvSpPr>
        <p:spPr>
          <a:xfrm>
            <a:off x="2340404" y="864476"/>
            <a:ext cx="2637132" cy="369332"/>
          </a:xfrm>
          <a:prstGeom prst="rect">
            <a:avLst/>
          </a:prstGeom>
          <a:solidFill>
            <a:schemeClr val="accent4">
              <a:lumMod val="20000"/>
              <a:lumOff val="80000"/>
            </a:schemeClr>
          </a:solidFill>
          <a:ln>
            <a:solidFill>
              <a:schemeClr val="accent6">
                <a:lumMod val="75000"/>
              </a:schemeClr>
            </a:solidFill>
          </a:ln>
        </p:spPr>
        <p:txBody>
          <a:bodyPr wrap="none" rtlCol="0">
            <a:spAutoFit/>
          </a:bodyPr>
          <a:lstStyle/>
          <a:p>
            <a:r>
              <a:rPr lang="en-US" b="1" dirty="0" smtClean="0"/>
              <a:t>Research Grants Received</a:t>
            </a:r>
            <a:endParaRPr lang="en-IN" b="1" dirty="0"/>
          </a:p>
        </p:txBody>
      </p:sp>
    </p:spTree>
    <p:extLst>
      <p:ext uri="{BB962C8B-B14F-4D97-AF65-F5344CB8AC3E}">
        <p14:creationId xmlns:p14="http://schemas.microsoft.com/office/powerpoint/2010/main" val="270561198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 y="0"/>
            <a:ext cx="1415442" cy="6858000"/>
          </a:xfrm>
          <a:prstGeom prst="rect">
            <a:avLst/>
          </a:prstGeom>
          <a:solidFill>
            <a:schemeClr val="accent4">
              <a:lumMod val="20000"/>
              <a:lumOff val="8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 name="Rectangle 4"/>
          <p:cNvSpPr/>
          <p:nvPr/>
        </p:nvSpPr>
        <p:spPr>
          <a:xfrm>
            <a:off x="1415442" y="6538586"/>
            <a:ext cx="9870510" cy="319414"/>
          </a:xfrm>
          <a:prstGeom prst="rect">
            <a:avLst/>
          </a:prstGeom>
          <a:solidFill>
            <a:schemeClr val="accent4">
              <a:lumMod val="20000"/>
              <a:lumOff val="8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C00000"/>
                </a:solidFill>
              </a:rPr>
              <a:t>Department of Electronics and Communication Engineering</a:t>
            </a:r>
            <a:endParaRPr lang="en-IN" b="1" dirty="0">
              <a:solidFill>
                <a:srgbClr val="C00000"/>
              </a:solidFill>
            </a:endParaRPr>
          </a:p>
        </p:txBody>
      </p:sp>
      <p:sp>
        <p:nvSpPr>
          <p:cNvPr id="6" name="Rectangle 5"/>
          <p:cNvSpPr/>
          <p:nvPr/>
        </p:nvSpPr>
        <p:spPr>
          <a:xfrm>
            <a:off x="1240077" y="0"/>
            <a:ext cx="175364" cy="6858000"/>
          </a:xfrm>
          <a:prstGeom prst="rect">
            <a:avLst/>
          </a:prstGeom>
          <a:solidFill>
            <a:srgbClr val="C0000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cxnSp>
        <p:nvCxnSpPr>
          <p:cNvPr id="11" name="Straight Connector 10"/>
          <p:cNvCxnSpPr/>
          <p:nvPr/>
        </p:nvCxnSpPr>
        <p:spPr>
          <a:xfrm flipV="1">
            <a:off x="1791222" y="751562"/>
            <a:ext cx="10039610" cy="12527"/>
          </a:xfrm>
          <a:prstGeom prst="line">
            <a:avLst/>
          </a:prstGeom>
          <a:ln w="38100"/>
        </p:spPr>
        <p:style>
          <a:lnRef idx="3">
            <a:schemeClr val="accent2"/>
          </a:lnRef>
          <a:fillRef idx="0">
            <a:schemeClr val="accent2"/>
          </a:fillRef>
          <a:effectRef idx="2">
            <a:schemeClr val="accent2"/>
          </a:effectRef>
          <a:fontRef idx="minor">
            <a:schemeClr val="tx1"/>
          </a:fontRef>
        </p:style>
      </p:cxnSp>
      <p:pic>
        <p:nvPicPr>
          <p:cNvPr id="21"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1033" y="116632"/>
            <a:ext cx="1026591" cy="960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TextBox 14"/>
          <p:cNvSpPr txBox="1"/>
          <p:nvPr/>
        </p:nvSpPr>
        <p:spPr>
          <a:xfrm>
            <a:off x="2235199" y="5049296"/>
            <a:ext cx="8856134" cy="1384995"/>
          </a:xfrm>
          <a:prstGeom prst="rect">
            <a:avLst/>
          </a:prstGeom>
          <a:solidFill>
            <a:sysClr val="window" lastClr="FFFFFF">
              <a:lumMod val="95000"/>
            </a:sysClr>
          </a:solidFill>
        </p:spPr>
        <p:txBody>
          <a:bodyPr wrap="square" rtlCol="0">
            <a:spAutoFit/>
          </a:bodyPr>
          <a:lstStyle/>
          <a:p>
            <a:pPr marL="0" marR="0" lvl="0" indent="0" defTabSz="914400" eaLnBrk="1" fontAlgn="auto" latinLnBrk="0" hangingPunct="1">
              <a:lnSpc>
                <a:spcPct val="200000"/>
              </a:lnSpc>
              <a:spcBef>
                <a:spcPts val="0"/>
              </a:spcBef>
              <a:spcAft>
                <a:spcPts val="0"/>
              </a:spcAft>
              <a:buClrTx/>
              <a:buSzTx/>
              <a:buFontTx/>
              <a:buNone/>
              <a:tabLst/>
              <a:defRPr/>
            </a:pPr>
            <a:r>
              <a:rPr kumimoji="0" lang="en-IN" sz="1800" b="1" i="0" u="none" strike="noStrike" kern="0" cap="none" spc="0" normalizeH="0" baseline="0" noProof="0" dirty="0">
                <a:ln>
                  <a:noFill/>
                </a:ln>
                <a:solidFill>
                  <a:srgbClr val="C00000"/>
                </a:solidFill>
                <a:effectLst/>
                <a:uLnTx/>
                <a:uFillTx/>
              </a:rPr>
              <a:t>Faculty Participation</a:t>
            </a:r>
          </a:p>
          <a:p>
            <a:pPr marL="285750" marR="0" lvl="0" indent="-285750" algn="just" defTabSz="914400" eaLnBrk="1" fontAlgn="auto" latinLnBrk="0" hangingPunct="1">
              <a:lnSpc>
                <a:spcPct val="100000"/>
              </a:lnSpc>
              <a:spcBef>
                <a:spcPts val="0"/>
              </a:spcBef>
              <a:spcAft>
                <a:spcPts val="0"/>
              </a:spcAft>
              <a:buClrTx/>
              <a:buSzTx/>
              <a:buFont typeface="Arial" pitchFamily="34" charset="0"/>
              <a:buChar char="•"/>
              <a:tabLst/>
              <a:defRPr/>
            </a:pPr>
            <a:r>
              <a:rPr kumimoji="0" lang="en-IN" sz="1600" b="0" i="0" u="none" strike="noStrike" kern="0" cap="none" spc="0" normalizeH="0" baseline="0" noProof="0" dirty="0">
                <a:ln>
                  <a:noFill/>
                </a:ln>
                <a:solidFill>
                  <a:sysClr val="windowText" lastClr="000000"/>
                </a:solidFill>
                <a:effectLst/>
                <a:uLnTx/>
                <a:uFillTx/>
              </a:rPr>
              <a:t>Faculty members have functioned  as </a:t>
            </a:r>
            <a:r>
              <a:rPr kumimoji="0" lang="en-IN" sz="1600" b="1" i="0" u="none" strike="noStrike" kern="0" cap="none" spc="0" normalizeH="0" baseline="0" noProof="0" dirty="0">
                <a:ln>
                  <a:noFill/>
                </a:ln>
                <a:solidFill>
                  <a:srgbClr val="002060"/>
                </a:solidFill>
                <a:effectLst/>
                <a:uLnTx/>
                <a:uFillTx/>
              </a:rPr>
              <a:t>Editorial Members of Publications, Board Of Studies, Board Of Examiners, Ph.D. Doctoral Committee members and juries in competitive events  organised at  college and university levels</a:t>
            </a:r>
            <a:r>
              <a:rPr kumimoji="0" lang="en-IN" sz="1600" b="0" i="0" u="none" strike="noStrike" kern="0" cap="none" spc="0" normalizeH="0" baseline="0" noProof="0" dirty="0">
                <a:ln>
                  <a:noFill/>
                </a:ln>
                <a:solidFill>
                  <a:sysClr val="windowText" lastClr="000000"/>
                </a:solidFill>
                <a:effectLst/>
                <a:uLnTx/>
                <a:uFillTx/>
              </a:rPr>
              <a:t>.</a:t>
            </a:r>
          </a:p>
        </p:txBody>
      </p:sp>
      <p:graphicFrame>
        <p:nvGraphicFramePr>
          <p:cNvPr id="19" name="Table 18"/>
          <p:cNvGraphicFramePr>
            <a:graphicFrameLocks noGrp="1"/>
          </p:cNvGraphicFramePr>
          <p:nvPr>
            <p:extLst>
              <p:ext uri="{D42A27DB-BD31-4B8C-83A1-F6EECF244321}">
                <p14:modId xmlns:p14="http://schemas.microsoft.com/office/powerpoint/2010/main" val="1750988443"/>
              </p:ext>
            </p:extLst>
          </p:nvPr>
        </p:nvGraphicFramePr>
        <p:xfrm>
          <a:off x="2235200" y="932814"/>
          <a:ext cx="8803037" cy="4368338"/>
        </p:xfrm>
        <a:graphic>
          <a:graphicData uri="http://schemas.openxmlformats.org/drawingml/2006/table">
            <a:tbl>
              <a:tblPr firstRow="1" bandRow="1"/>
              <a:tblGrid>
                <a:gridCol w="594541">
                  <a:extLst>
                    <a:ext uri="{9D8B030D-6E8A-4147-A177-3AD203B41FA5}">
                      <a16:colId xmlns:a16="http://schemas.microsoft.com/office/drawing/2014/main" xmlns="" val="20000"/>
                    </a:ext>
                  </a:extLst>
                </a:gridCol>
                <a:gridCol w="2232248">
                  <a:extLst>
                    <a:ext uri="{9D8B030D-6E8A-4147-A177-3AD203B41FA5}">
                      <a16:colId xmlns:a16="http://schemas.microsoft.com/office/drawing/2014/main" xmlns="" val="20001"/>
                    </a:ext>
                  </a:extLst>
                </a:gridCol>
                <a:gridCol w="2232248">
                  <a:extLst>
                    <a:ext uri="{9D8B030D-6E8A-4147-A177-3AD203B41FA5}">
                      <a16:colId xmlns:a16="http://schemas.microsoft.com/office/drawing/2014/main" xmlns="" val="20002"/>
                    </a:ext>
                  </a:extLst>
                </a:gridCol>
                <a:gridCol w="3744000">
                  <a:extLst>
                    <a:ext uri="{9D8B030D-6E8A-4147-A177-3AD203B41FA5}">
                      <a16:colId xmlns:a16="http://schemas.microsoft.com/office/drawing/2014/main" xmlns="" val="20003"/>
                    </a:ext>
                  </a:extLst>
                </a:gridCol>
              </a:tblGrid>
              <a:tr h="648000">
                <a:tc>
                  <a:txBody>
                    <a:bodyPr/>
                    <a:lstStyle>
                      <a:lvl1pPr marL="0" algn="l" defTabSz="914400" rtl="0" eaLnBrk="1" latinLnBrk="0" hangingPunct="1">
                        <a:defRPr sz="1800" b="1" kern="1200">
                          <a:solidFill>
                            <a:schemeClr val="lt1"/>
                          </a:solidFill>
                          <a:latin typeface="Palatino Linotype"/>
                        </a:defRPr>
                      </a:lvl1pPr>
                      <a:lvl2pPr marL="457200" algn="l" defTabSz="914400" rtl="0" eaLnBrk="1" latinLnBrk="0" hangingPunct="1">
                        <a:defRPr sz="1800" b="1" kern="1200">
                          <a:solidFill>
                            <a:schemeClr val="lt1"/>
                          </a:solidFill>
                          <a:latin typeface="Palatino Linotype"/>
                        </a:defRPr>
                      </a:lvl2pPr>
                      <a:lvl3pPr marL="914400" algn="l" defTabSz="914400" rtl="0" eaLnBrk="1" latinLnBrk="0" hangingPunct="1">
                        <a:defRPr sz="1800" b="1" kern="1200">
                          <a:solidFill>
                            <a:schemeClr val="lt1"/>
                          </a:solidFill>
                          <a:latin typeface="Palatino Linotype"/>
                        </a:defRPr>
                      </a:lvl3pPr>
                      <a:lvl4pPr marL="1371600" algn="l" defTabSz="914400" rtl="0" eaLnBrk="1" latinLnBrk="0" hangingPunct="1">
                        <a:defRPr sz="1800" b="1" kern="1200">
                          <a:solidFill>
                            <a:schemeClr val="lt1"/>
                          </a:solidFill>
                          <a:latin typeface="Palatino Linotype"/>
                        </a:defRPr>
                      </a:lvl4pPr>
                      <a:lvl5pPr marL="1828800" algn="l" defTabSz="914400" rtl="0" eaLnBrk="1" latinLnBrk="0" hangingPunct="1">
                        <a:defRPr sz="1800" b="1" kern="1200">
                          <a:solidFill>
                            <a:schemeClr val="lt1"/>
                          </a:solidFill>
                          <a:latin typeface="Palatino Linotype"/>
                        </a:defRPr>
                      </a:lvl5pPr>
                      <a:lvl6pPr marL="2286000" algn="l" defTabSz="914400" rtl="0" eaLnBrk="1" latinLnBrk="0" hangingPunct="1">
                        <a:defRPr sz="1800" b="1" kern="1200">
                          <a:solidFill>
                            <a:schemeClr val="lt1"/>
                          </a:solidFill>
                          <a:latin typeface="Palatino Linotype"/>
                        </a:defRPr>
                      </a:lvl6pPr>
                      <a:lvl7pPr marL="2743200" algn="l" defTabSz="914400" rtl="0" eaLnBrk="1" latinLnBrk="0" hangingPunct="1">
                        <a:defRPr sz="1800" b="1" kern="1200">
                          <a:solidFill>
                            <a:schemeClr val="lt1"/>
                          </a:solidFill>
                          <a:latin typeface="Palatino Linotype"/>
                        </a:defRPr>
                      </a:lvl7pPr>
                      <a:lvl8pPr marL="3200400" algn="l" defTabSz="914400" rtl="0" eaLnBrk="1" latinLnBrk="0" hangingPunct="1">
                        <a:defRPr sz="1800" b="1" kern="1200">
                          <a:solidFill>
                            <a:schemeClr val="lt1"/>
                          </a:solidFill>
                          <a:latin typeface="Palatino Linotype"/>
                        </a:defRPr>
                      </a:lvl8pPr>
                      <a:lvl9pPr marL="3657600" algn="l" defTabSz="914400" rtl="0" eaLnBrk="1" latinLnBrk="0" hangingPunct="1">
                        <a:defRPr sz="1800" b="1" kern="1200">
                          <a:solidFill>
                            <a:schemeClr val="lt1"/>
                          </a:solidFill>
                          <a:latin typeface="Palatino Linotype"/>
                        </a:defRPr>
                      </a:lvl9pPr>
                    </a:lstStyle>
                    <a:p>
                      <a:pPr algn="ctr">
                        <a:lnSpc>
                          <a:spcPct val="107000"/>
                        </a:lnSpc>
                        <a:spcAft>
                          <a:spcPts val="800"/>
                        </a:spcAft>
                      </a:pPr>
                      <a:r>
                        <a:rPr lang="en-US" sz="1600" b="1" dirty="0">
                          <a:solidFill>
                            <a:schemeClr val="tx1"/>
                          </a:solidFill>
                          <a:effectLst/>
                        </a:rPr>
                        <a:t>Sl. No</a:t>
                      </a:r>
                      <a:endParaRPr lang="en-IN" sz="1600" b="1" dirty="0">
                        <a:solidFill>
                          <a:schemeClr val="tx1"/>
                        </a:solidFill>
                        <a:effectLst/>
                        <a:latin typeface="Calibri" panose="020F0502020204030204" pitchFamily="34" charset="0"/>
                        <a:ea typeface="Calibri" panose="020F0502020204030204" pitchFamily="34" charset="0"/>
                        <a:cs typeface="Tunga"/>
                      </a:endParaRPr>
                    </a:p>
                  </a:txBody>
                  <a:tcPr>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lvl1pPr marL="0" algn="l" defTabSz="914400" rtl="0" eaLnBrk="1" latinLnBrk="0" hangingPunct="1">
                        <a:defRPr sz="1800" b="1" kern="1200">
                          <a:solidFill>
                            <a:schemeClr val="lt1"/>
                          </a:solidFill>
                          <a:latin typeface="Palatino Linotype"/>
                        </a:defRPr>
                      </a:lvl1pPr>
                      <a:lvl2pPr marL="457200" algn="l" defTabSz="914400" rtl="0" eaLnBrk="1" latinLnBrk="0" hangingPunct="1">
                        <a:defRPr sz="1800" b="1" kern="1200">
                          <a:solidFill>
                            <a:schemeClr val="lt1"/>
                          </a:solidFill>
                          <a:latin typeface="Palatino Linotype"/>
                        </a:defRPr>
                      </a:lvl2pPr>
                      <a:lvl3pPr marL="914400" algn="l" defTabSz="914400" rtl="0" eaLnBrk="1" latinLnBrk="0" hangingPunct="1">
                        <a:defRPr sz="1800" b="1" kern="1200">
                          <a:solidFill>
                            <a:schemeClr val="lt1"/>
                          </a:solidFill>
                          <a:latin typeface="Palatino Linotype"/>
                        </a:defRPr>
                      </a:lvl3pPr>
                      <a:lvl4pPr marL="1371600" algn="l" defTabSz="914400" rtl="0" eaLnBrk="1" latinLnBrk="0" hangingPunct="1">
                        <a:defRPr sz="1800" b="1" kern="1200">
                          <a:solidFill>
                            <a:schemeClr val="lt1"/>
                          </a:solidFill>
                          <a:latin typeface="Palatino Linotype"/>
                        </a:defRPr>
                      </a:lvl4pPr>
                      <a:lvl5pPr marL="1828800" algn="l" defTabSz="914400" rtl="0" eaLnBrk="1" latinLnBrk="0" hangingPunct="1">
                        <a:defRPr sz="1800" b="1" kern="1200">
                          <a:solidFill>
                            <a:schemeClr val="lt1"/>
                          </a:solidFill>
                          <a:latin typeface="Palatino Linotype"/>
                        </a:defRPr>
                      </a:lvl5pPr>
                      <a:lvl6pPr marL="2286000" algn="l" defTabSz="914400" rtl="0" eaLnBrk="1" latinLnBrk="0" hangingPunct="1">
                        <a:defRPr sz="1800" b="1" kern="1200">
                          <a:solidFill>
                            <a:schemeClr val="lt1"/>
                          </a:solidFill>
                          <a:latin typeface="Palatino Linotype"/>
                        </a:defRPr>
                      </a:lvl6pPr>
                      <a:lvl7pPr marL="2743200" algn="l" defTabSz="914400" rtl="0" eaLnBrk="1" latinLnBrk="0" hangingPunct="1">
                        <a:defRPr sz="1800" b="1" kern="1200">
                          <a:solidFill>
                            <a:schemeClr val="lt1"/>
                          </a:solidFill>
                          <a:latin typeface="Palatino Linotype"/>
                        </a:defRPr>
                      </a:lvl7pPr>
                      <a:lvl8pPr marL="3200400" algn="l" defTabSz="914400" rtl="0" eaLnBrk="1" latinLnBrk="0" hangingPunct="1">
                        <a:defRPr sz="1800" b="1" kern="1200">
                          <a:solidFill>
                            <a:schemeClr val="lt1"/>
                          </a:solidFill>
                          <a:latin typeface="Palatino Linotype"/>
                        </a:defRPr>
                      </a:lvl8pPr>
                      <a:lvl9pPr marL="3657600" algn="l" defTabSz="914400" rtl="0" eaLnBrk="1" latinLnBrk="0" hangingPunct="1">
                        <a:defRPr sz="1800" b="1" kern="1200">
                          <a:solidFill>
                            <a:schemeClr val="lt1"/>
                          </a:solidFill>
                          <a:latin typeface="Palatino Linotype"/>
                        </a:defRPr>
                      </a:lvl9pPr>
                    </a:lstStyle>
                    <a:p>
                      <a:pPr algn="ctr">
                        <a:lnSpc>
                          <a:spcPct val="107000"/>
                        </a:lnSpc>
                        <a:spcAft>
                          <a:spcPts val="800"/>
                        </a:spcAft>
                      </a:pPr>
                      <a:r>
                        <a:rPr lang="en-US" sz="1600" b="1" dirty="0">
                          <a:solidFill>
                            <a:schemeClr val="tx1"/>
                          </a:solidFill>
                          <a:effectLst/>
                        </a:rPr>
                        <a:t>Name</a:t>
                      </a:r>
                      <a:endParaRPr lang="en-IN" sz="1600" b="1" dirty="0">
                        <a:solidFill>
                          <a:schemeClr val="tx1"/>
                        </a:solidFill>
                        <a:effectLst/>
                        <a:latin typeface="Calibri" panose="020F0502020204030204" pitchFamily="34" charset="0"/>
                        <a:ea typeface="Calibri" panose="020F0502020204030204" pitchFamily="34" charset="0"/>
                        <a:cs typeface="Tunga"/>
                      </a:endParaRPr>
                    </a:p>
                  </a:txBody>
                  <a:tcPr>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lvl1pPr marL="0" algn="l" defTabSz="914400" rtl="0" eaLnBrk="1" latinLnBrk="0" hangingPunct="1">
                        <a:defRPr sz="1800" b="1" kern="1200">
                          <a:solidFill>
                            <a:schemeClr val="lt1"/>
                          </a:solidFill>
                          <a:latin typeface="Palatino Linotype"/>
                        </a:defRPr>
                      </a:lvl1pPr>
                      <a:lvl2pPr marL="457200" algn="l" defTabSz="914400" rtl="0" eaLnBrk="1" latinLnBrk="0" hangingPunct="1">
                        <a:defRPr sz="1800" b="1" kern="1200">
                          <a:solidFill>
                            <a:schemeClr val="lt1"/>
                          </a:solidFill>
                          <a:latin typeface="Palatino Linotype"/>
                        </a:defRPr>
                      </a:lvl2pPr>
                      <a:lvl3pPr marL="914400" algn="l" defTabSz="914400" rtl="0" eaLnBrk="1" latinLnBrk="0" hangingPunct="1">
                        <a:defRPr sz="1800" b="1" kern="1200">
                          <a:solidFill>
                            <a:schemeClr val="lt1"/>
                          </a:solidFill>
                          <a:latin typeface="Palatino Linotype"/>
                        </a:defRPr>
                      </a:lvl3pPr>
                      <a:lvl4pPr marL="1371600" algn="l" defTabSz="914400" rtl="0" eaLnBrk="1" latinLnBrk="0" hangingPunct="1">
                        <a:defRPr sz="1800" b="1" kern="1200">
                          <a:solidFill>
                            <a:schemeClr val="lt1"/>
                          </a:solidFill>
                          <a:latin typeface="Palatino Linotype"/>
                        </a:defRPr>
                      </a:lvl4pPr>
                      <a:lvl5pPr marL="1828800" algn="l" defTabSz="914400" rtl="0" eaLnBrk="1" latinLnBrk="0" hangingPunct="1">
                        <a:defRPr sz="1800" b="1" kern="1200">
                          <a:solidFill>
                            <a:schemeClr val="lt1"/>
                          </a:solidFill>
                          <a:latin typeface="Palatino Linotype"/>
                        </a:defRPr>
                      </a:lvl5pPr>
                      <a:lvl6pPr marL="2286000" algn="l" defTabSz="914400" rtl="0" eaLnBrk="1" latinLnBrk="0" hangingPunct="1">
                        <a:defRPr sz="1800" b="1" kern="1200">
                          <a:solidFill>
                            <a:schemeClr val="lt1"/>
                          </a:solidFill>
                          <a:latin typeface="Palatino Linotype"/>
                        </a:defRPr>
                      </a:lvl6pPr>
                      <a:lvl7pPr marL="2743200" algn="l" defTabSz="914400" rtl="0" eaLnBrk="1" latinLnBrk="0" hangingPunct="1">
                        <a:defRPr sz="1800" b="1" kern="1200">
                          <a:solidFill>
                            <a:schemeClr val="lt1"/>
                          </a:solidFill>
                          <a:latin typeface="Palatino Linotype"/>
                        </a:defRPr>
                      </a:lvl7pPr>
                      <a:lvl8pPr marL="3200400" algn="l" defTabSz="914400" rtl="0" eaLnBrk="1" latinLnBrk="0" hangingPunct="1">
                        <a:defRPr sz="1800" b="1" kern="1200">
                          <a:solidFill>
                            <a:schemeClr val="lt1"/>
                          </a:solidFill>
                          <a:latin typeface="Palatino Linotype"/>
                        </a:defRPr>
                      </a:lvl8pPr>
                      <a:lvl9pPr marL="3657600" algn="l" defTabSz="914400" rtl="0" eaLnBrk="1" latinLnBrk="0" hangingPunct="1">
                        <a:defRPr sz="1800" b="1" kern="1200">
                          <a:solidFill>
                            <a:schemeClr val="lt1"/>
                          </a:solidFill>
                          <a:latin typeface="Palatino Linotype"/>
                        </a:defRPr>
                      </a:lvl9pPr>
                    </a:lstStyle>
                    <a:p>
                      <a:pPr algn="ctr">
                        <a:lnSpc>
                          <a:spcPct val="107000"/>
                        </a:lnSpc>
                        <a:spcAft>
                          <a:spcPts val="800"/>
                        </a:spcAft>
                      </a:pPr>
                      <a:r>
                        <a:rPr lang="en-US" sz="1600" b="1" dirty="0">
                          <a:solidFill>
                            <a:schemeClr val="tx1"/>
                          </a:solidFill>
                          <a:effectLst/>
                        </a:rPr>
                        <a:t>Title of the Book/Publication</a:t>
                      </a:r>
                      <a:endParaRPr lang="en-IN" sz="1600" b="1" dirty="0">
                        <a:solidFill>
                          <a:schemeClr val="tx1"/>
                        </a:solidFill>
                        <a:effectLst/>
                        <a:latin typeface="Calibri" panose="020F0502020204030204" pitchFamily="34" charset="0"/>
                        <a:ea typeface="Calibri" panose="020F0502020204030204" pitchFamily="34" charset="0"/>
                        <a:cs typeface="Tunga"/>
                      </a:endParaRPr>
                    </a:p>
                  </a:txBody>
                  <a:tcPr>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lvl1pPr marL="0" algn="l" defTabSz="914400" rtl="0" eaLnBrk="1" latinLnBrk="0" hangingPunct="1">
                        <a:defRPr sz="1800" b="1" kern="1200">
                          <a:solidFill>
                            <a:schemeClr val="lt1"/>
                          </a:solidFill>
                          <a:latin typeface="Palatino Linotype"/>
                        </a:defRPr>
                      </a:lvl1pPr>
                      <a:lvl2pPr marL="457200" algn="l" defTabSz="914400" rtl="0" eaLnBrk="1" latinLnBrk="0" hangingPunct="1">
                        <a:defRPr sz="1800" b="1" kern="1200">
                          <a:solidFill>
                            <a:schemeClr val="lt1"/>
                          </a:solidFill>
                          <a:latin typeface="Palatino Linotype"/>
                        </a:defRPr>
                      </a:lvl2pPr>
                      <a:lvl3pPr marL="914400" algn="l" defTabSz="914400" rtl="0" eaLnBrk="1" latinLnBrk="0" hangingPunct="1">
                        <a:defRPr sz="1800" b="1" kern="1200">
                          <a:solidFill>
                            <a:schemeClr val="lt1"/>
                          </a:solidFill>
                          <a:latin typeface="Palatino Linotype"/>
                        </a:defRPr>
                      </a:lvl3pPr>
                      <a:lvl4pPr marL="1371600" algn="l" defTabSz="914400" rtl="0" eaLnBrk="1" latinLnBrk="0" hangingPunct="1">
                        <a:defRPr sz="1800" b="1" kern="1200">
                          <a:solidFill>
                            <a:schemeClr val="lt1"/>
                          </a:solidFill>
                          <a:latin typeface="Palatino Linotype"/>
                        </a:defRPr>
                      </a:lvl4pPr>
                      <a:lvl5pPr marL="1828800" algn="l" defTabSz="914400" rtl="0" eaLnBrk="1" latinLnBrk="0" hangingPunct="1">
                        <a:defRPr sz="1800" b="1" kern="1200">
                          <a:solidFill>
                            <a:schemeClr val="lt1"/>
                          </a:solidFill>
                          <a:latin typeface="Palatino Linotype"/>
                        </a:defRPr>
                      </a:lvl5pPr>
                      <a:lvl6pPr marL="2286000" algn="l" defTabSz="914400" rtl="0" eaLnBrk="1" latinLnBrk="0" hangingPunct="1">
                        <a:defRPr sz="1800" b="1" kern="1200">
                          <a:solidFill>
                            <a:schemeClr val="lt1"/>
                          </a:solidFill>
                          <a:latin typeface="Palatino Linotype"/>
                        </a:defRPr>
                      </a:lvl6pPr>
                      <a:lvl7pPr marL="2743200" algn="l" defTabSz="914400" rtl="0" eaLnBrk="1" latinLnBrk="0" hangingPunct="1">
                        <a:defRPr sz="1800" b="1" kern="1200">
                          <a:solidFill>
                            <a:schemeClr val="lt1"/>
                          </a:solidFill>
                          <a:latin typeface="Palatino Linotype"/>
                        </a:defRPr>
                      </a:lvl7pPr>
                      <a:lvl8pPr marL="3200400" algn="l" defTabSz="914400" rtl="0" eaLnBrk="1" latinLnBrk="0" hangingPunct="1">
                        <a:defRPr sz="1800" b="1" kern="1200">
                          <a:solidFill>
                            <a:schemeClr val="lt1"/>
                          </a:solidFill>
                          <a:latin typeface="Palatino Linotype"/>
                        </a:defRPr>
                      </a:lvl8pPr>
                      <a:lvl9pPr marL="3657600" algn="l" defTabSz="914400" rtl="0" eaLnBrk="1" latinLnBrk="0" hangingPunct="1">
                        <a:defRPr sz="1800" b="1" kern="1200">
                          <a:solidFill>
                            <a:schemeClr val="lt1"/>
                          </a:solidFill>
                          <a:latin typeface="Palatino Linotype"/>
                        </a:defRPr>
                      </a:lvl9pPr>
                    </a:lstStyle>
                    <a:p>
                      <a:pPr algn="ctr">
                        <a:lnSpc>
                          <a:spcPct val="100000"/>
                        </a:lnSpc>
                        <a:spcAft>
                          <a:spcPts val="150"/>
                        </a:spcAft>
                      </a:pPr>
                      <a:r>
                        <a:rPr lang="en-US" sz="1600" b="1" dirty="0" smtClean="0">
                          <a:solidFill>
                            <a:srgbClr val="C00000"/>
                          </a:solidFill>
                          <a:effectLst/>
                        </a:rPr>
                        <a:t>Book</a:t>
                      </a:r>
                      <a:r>
                        <a:rPr lang="en-US" sz="1600" b="1" baseline="0" dirty="0" smtClean="0">
                          <a:solidFill>
                            <a:srgbClr val="C00000"/>
                          </a:solidFill>
                          <a:effectLst/>
                        </a:rPr>
                        <a:t> Chapter</a:t>
                      </a:r>
                    </a:p>
                    <a:p>
                      <a:pPr algn="ctr">
                        <a:lnSpc>
                          <a:spcPct val="100000"/>
                        </a:lnSpc>
                        <a:spcAft>
                          <a:spcPts val="150"/>
                        </a:spcAft>
                      </a:pPr>
                      <a:r>
                        <a:rPr lang="en-US" sz="1600" b="1" dirty="0" smtClean="0">
                          <a:solidFill>
                            <a:schemeClr val="tx1"/>
                          </a:solidFill>
                          <a:effectLst/>
                        </a:rPr>
                        <a:t>Title </a:t>
                      </a:r>
                      <a:r>
                        <a:rPr lang="en-US" sz="1600" b="1" dirty="0">
                          <a:solidFill>
                            <a:schemeClr val="tx1"/>
                          </a:solidFill>
                          <a:effectLst/>
                        </a:rPr>
                        <a:t>of the Chapter</a:t>
                      </a:r>
                      <a:endParaRPr lang="en-IN" sz="1600" b="1" dirty="0">
                        <a:solidFill>
                          <a:schemeClr val="tx1"/>
                        </a:solidFill>
                        <a:effectLst/>
                        <a:latin typeface="Calibri" panose="020F0502020204030204" pitchFamily="34" charset="0"/>
                        <a:ea typeface="Calibri" panose="020F0502020204030204" pitchFamily="34" charset="0"/>
                        <a:cs typeface="Tunga"/>
                      </a:endParaRPr>
                    </a:p>
                  </a:txBody>
                  <a:tcPr>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xmlns="" val="10000"/>
                  </a:ext>
                </a:extLst>
              </a:tr>
              <a:tr h="1118107">
                <a:tc>
                  <a:txBody>
                    <a:bodyPr/>
                    <a:lstStyle>
                      <a:lvl1pPr marL="0" algn="l" defTabSz="914400" rtl="0" eaLnBrk="1" latinLnBrk="0" hangingPunct="1">
                        <a:defRPr sz="1800" kern="1200">
                          <a:solidFill>
                            <a:schemeClr val="dk1"/>
                          </a:solidFill>
                          <a:latin typeface="Palatino Linotype"/>
                        </a:defRPr>
                      </a:lvl1pPr>
                      <a:lvl2pPr marL="457200" algn="l" defTabSz="914400" rtl="0" eaLnBrk="1" latinLnBrk="0" hangingPunct="1">
                        <a:defRPr sz="1800" kern="1200">
                          <a:solidFill>
                            <a:schemeClr val="dk1"/>
                          </a:solidFill>
                          <a:latin typeface="Palatino Linotype"/>
                        </a:defRPr>
                      </a:lvl2pPr>
                      <a:lvl3pPr marL="914400" algn="l" defTabSz="914400" rtl="0" eaLnBrk="1" latinLnBrk="0" hangingPunct="1">
                        <a:defRPr sz="1800" kern="1200">
                          <a:solidFill>
                            <a:schemeClr val="dk1"/>
                          </a:solidFill>
                          <a:latin typeface="Palatino Linotype"/>
                        </a:defRPr>
                      </a:lvl3pPr>
                      <a:lvl4pPr marL="1371600" algn="l" defTabSz="914400" rtl="0" eaLnBrk="1" latinLnBrk="0" hangingPunct="1">
                        <a:defRPr sz="1800" kern="1200">
                          <a:solidFill>
                            <a:schemeClr val="dk1"/>
                          </a:solidFill>
                          <a:latin typeface="Palatino Linotype"/>
                        </a:defRPr>
                      </a:lvl4pPr>
                      <a:lvl5pPr marL="1828800" algn="l" defTabSz="914400" rtl="0" eaLnBrk="1" latinLnBrk="0" hangingPunct="1">
                        <a:defRPr sz="1800" kern="1200">
                          <a:solidFill>
                            <a:schemeClr val="dk1"/>
                          </a:solidFill>
                          <a:latin typeface="Palatino Linotype"/>
                        </a:defRPr>
                      </a:lvl5pPr>
                      <a:lvl6pPr marL="2286000" algn="l" defTabSz="914400" rtl="0" eaLnBrk="1" latinLnBrk="0" hangingPunct="1">
                        <a:defRPr sz="1800" kern="1200">
                          <a:solidFill>
                            <a:schemeClr val="dk1"/>
                          </a:solidFill>
                          <a:latin typeface="Palatino Linotype"/>
                        </a:defRPr>
                      </a:lvl6pPr>
                      <a:lvl7pPr marL="2743200" algn="l" defTabSz="914400" rtl="0" eaLnBrk="1" latinLnBrk="0" hangingPunct="1">
                        <a:defRPr sz="1800" kern="1200">
                          <a:solidFill>
                            <a:schemeClr val="dk1"/>
                          </a:solidFill>
                          <a:latin typeface="Palatino Linotype"/>
                        </a:defRPr>
                      </a:lvl7pPr>
                      <a:lvl8pPr marL="3200400" algn="l" defTabSz="914400" rtl="0" eaLnBrk="1" latinLnBrk="0" hangingPunct="1">
                        <a:defRPr sz="1800" kern="1200">
                          <a:solidFill>
                            <a:schemeClr val="dk1"/>
                          </a:solidFill>
                          <a:latin typeface="Palatino Linotype"/>
                        </a:defRPr>
                      </a:lvl8pPr>
                      <a:lvl9pPr marL="3657600" algn="l" defTabSz="914400" rtl="0" eaLnBrk="1" latinLnBrk="0" hangingPunct="1">
                        <a:defRPr sz="1800" kern="1200">
                          <a:solidFill>
                            <a:schemeClr val="dk1"/>
                          </a:solidFill>
                          <a:latin typeface="Palatino Linotype"/>
                        </a:defRPr>
                      </a:lvl9pPr>
                    </a:lstStyle>
                    <a:p>
                      <a:pPr>
                        <a:lnSpc>
                          <a:spcPct val="107000"/>
                        </a:lnSpc>
                        <a:spcAft>
                          <a:spcPts val="800"/>
                        </a:spcAft>
                      </a:pPr>
                      <a:r>
                        <a:rPr lang="en-US" sz="1600" dirty="0">
                          <a:effectLst/>
                        </a:rPr>
                        <a:t>1</a:t>
                      </a:r>
                      <a:endParaRPr lang="en-IN" sz="1600" dirty="0">
                        <a:effectLst/>
                        <a:latin typeface="Calibri" panose="020F0502020204030204" pitchFamily="34" charset="0"/>
                        <a:ea typeface="Calibri" panose="020F0502020204030204" pitchFamily="34" charset="0"/>
                        <a:cs typeface="Tunga"/>
                      </a:endParaRPr>
                    </a:p>
                  </a:txBody>
                  <a:tcPr>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AF3"/>
                    </a:solidFill>
                  </a:tcPr>
                </a:tc>
                <a:tc>
                  <a:txBody>
                    <a:bodyPr/>
                    <a:lstStyle>
                      <a:lvl1pPr marL="0" algn="l" defTabSz="914400" rtl="0" eaLnBrk="1" latinLnBrk="0" hangingPunct="1">
                        <a:defRPr sz="1800" kern="1200">
                          <a:solidFill>
                            <a:schemeClr val="dk1"/>
                          </a:solidFill>
                          <a:latin typeface="Palatino Linotype"/>
                        </a:defRPr>
                      </a:lvl1pPr>
                      <a:lvl2pPr marL="457200" algn="l" defTabSz="914400" rtl="0" eaLnBrk="1" latinLnBrk="0" hangingPunct="1">
                        <a:defRPr sz="1800" kern="1200">
                          <a:solidFill>
                            <a:schemeClr val="dk1"/>
                          </a:solidFill>
                          <a:latin typeface="Palatino Linotype"/>
                        </a:defRPr>
                      </a:lvl2pPr>
                      <a:lvl3pPr marL="914400" algn="l" defTabSz="914400" rtl="0" eaLnBrk="1" latinLnBrk="0" hangingPunct="1">
                        <a:defRPr sz="1800" kern="1200">
                          <a:solidFill>
                            <a:schemeClr val="dk1"/>
                          </a:solidFill>
                          <a:latin typeface="Palatino Linotype"/>
                        </a:defRPr>
                      </a:lvl3pPr>
                      <a:lvl4pPr marL="1371600" algn="l" defTabSz="914400" rtl="0" eaLnBrk="1" latinLnBrk="0" hangingPunct="1">
                        <a:defRPr sz="1800" kern="1200">
                          <a:solidFill>
                            <a:schemeClr val="dk1"/>
                          </a:solidFill>
                          <a:latin typeface="Palatino Linotype"/>
                        </a:defRPr>
                      </a:lvl4pPr>
                      <a:lvl5pPr marL="1828800" algn="l" defTabSz="914400" rtl="0" eaLnBrk="1" latinLnBrk="0" hangingPunct="1">
                        <a:defRPr sz="1800" kern="1200">
                          <a:solidFill>
                            <a:schemeClr val="dk1"/>
                          </a:solidFill>
                          <a:latin typeface="Palatino Linotype"/>
                        </a:defRPr>
                      </a:lvl5pPr>
                      <a:lvl6pPr marL="2286000" algn="l" defTabSz="914400" rtl="0" eaLnBrk="1" latinLnBrk="0" hangingPunct="1">
                        <a:defRPr sz="1800" kern="1200">
                          <a:solidFill>
                            <a:schemeClr val="dk1"/>
                          </a:solidFill>
                          <a:latin typeface="Palatino Linotype"/>
                        </a:defRPr>
                      </a:lvl6pPr>
                      <a:lvl7pPr marL="2743200" algn="l" defTabSz="914400" rtl="0" eaLnBrk="1" latinLnBrk="0" hangingPunct="1">
                        <a:defRPr sz="1800" kern="1200">
                          <a:solidFill>
                            <a:schemeClr val="dk1"/>
                          </a:solidFill>
                          <a:latin typeface="Palatino Linotype"/>
                        </a:defRPr>
                      </a:lvl7pPr>
                      <a:lvl8pPr marL="3200400" algn="l" defTabSz="914400" rtl="0" eaLnBrk="1" latinLnBrk="0" hangingPunct="1">
                        <a:defRPr sz="1800" kern="1200">
                          <a:solidFill>
                            <a:schemeClr val="dk1"/>
                          </a:solidFill>
                          <a:latin typeface="Palatino Linotype"/>
                        </a:defRPr>
                      </a:lvl8pPr>
                      <a:lvl9pPr marL="3657600" algn="l" defTabSz="914400" rtl="0" eaLnBrk="1" latinLnBrk="0" hangingPunct="1">
                        <a:defRPr sz="1800" kern="1200">
                          <a:solidFill>
                            <a:schemeClr val="dk1"/>
                          </a:solidFill>
                          <a:latin typeface="Palatino Linotype"/>
                        </a:defRPr>
                      </a:lvl9pPr>
                    </a:lstStyle>
                    <a:p>
                      <a:pPr>
                        <a:lnSpc>
                          <a:spcPct val="107000"/>
                        </a:lnSpc>
                        <a:spcAft>
                          <a:spcPts val="800"/>
                        </a:spcAft>
                      </a:pPr>
                      <a:r>
                        <a:rPr lang="en-US" sz="1600" dirty="0">
                          <a:effectLst/>
                        </a:rPr>
                        <a:t>Mr. </a:t>
                      </a:r>
                      <a:r>
                        <a:rPr lang="en-US" sz="1600" dirty="0" err="1">
                          <a:effectLst/>
                        </a:rPr>
                        <a:t>Manoj</a:t>
                      </a:r>
                      <a:r>
                        <a:rPr lang="en-US" sz="1600" dirty="0">
                          <a:effectLst/>
                        </a:rPr>
                        <a:t> Kumar S B, Asst. Professor</a:t>
                      </a:r>
                      <a:endParaRPr lang="en-IN" sz="1600" dirty="0">
                        <a:effectLst/>
                        <a:latin typeface="Calibri" panose="020F0502020204030204" pitchFamily="34" charset="0"/>
                        <a:ea typeface="Calibri" panose="020F0502020204030204" pitchFamily="34" charset="0"/>
                        <a:cs typeface="Tunga"/>
                      </a:endParaRPr>
                    </a:p>
                  </a:txBody>
                  <a:tcPr>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AF3"/>
                    </a:solidFill>
                  </a:tcPr>
                </a:tc>
                <a:tc>
                  <a:txBody>
                    <a:bodyPr/>
                    <a:lstStyle>
                      <a:lvl1pPr marL="0" algn="l" defTabSz="914400" rtl="0" eaLnBrk="1" latinLnBrk="0" hangingPunct="1">
                        <a:defRPr sz="1800" kern="1200">
                          <a:solidFill>
                            <a:schemeClr val="dk1"/>
                          </a:solidFill>
                          <a:latin typeface="Palatino Linotype"/>
                        </a:defRPr>
                      </a:lvl1pPr>
                      <a:lvl2pPr marL="457200" algn="l" defTabSz="914400" rtl="0" eaLnBrk="1" latinLnBrk="0" hangingPunct="1">
                        <a:defRPr sz="1800" kern="1200">
                          <a:solidFill>
                            <a:schemeClr val="dk1"/>
                          </a:solidFill>
                          <a:latin typeface="Palatino Linotype"/>
                        </a:defRPr>
                      </a:lvl2pPr>
                      <a:lvl3pPr marL="914400" algn="l" defTabSz="914400" rtl="0" eaLnBrk="1" latinLnBrk="0" hangingPunct="1">
                        <a:defRPr sz="1800" kern="1200">
                          <a:solidFill>
                            <a:schemeClr val="dk1"/>
                          </a:solidFill>
                          <a:latin typeface="Palatino Linotype"/>
                        </a:defRPr>
                      </a:lvl3pPr>
                      <a:lvl4pPr marL="1371600" algn="l" defTabSz="914400" rtl="0" eaLnBrk="1" latinLnBrk="0" hangingPunct="1">
                        <a:defRPr sz="1800" kern="1200">
                          <a:solidFill>
                            <a:schemeClr val="dk1"/>
                          </a:solidFill>
                          <a:latin typeface="Palatino Linotype"/>
                        </a:defRPr>
                      </a:lvl4pPr>
                      <a:lvl5pPr marL="1828800" algn="l" defTabSz="914400" rtl="0" eaLnBrk="1" latinLnBrk="0" hangingPunct="1">
                        <a:defRPr sz="1800" kern="1200">
                          <a:solidFill>
                            <a:schemeClr val="dk1"/>
                          </a:solidFill>
                          <a:latin typeface="Palatino Linotype"/>
                        </a:defRPr>
                      </a:lvl5pPr>
                      <a:lvl6pPr marL="2286000" algn="l" defTabSz="914400" rtl="0" eaLnBrk="1" latinLnBrk="0" hangingPunct="1">
                        <a:defRPr sz="1800" kern="1200">
                          <a:solidFill>
                            <a:schemeClr val="dk1"/>
                          </a:solidFill>
                          <a:latin typeface="Palatino Linotype"/>
                        </a:defRPr>
                      </a:lvl6pPr>
                      <a:lvl7pPr marL="2743200" algn="l" defTabSz="914400" rtl="0" eaLnBrk="1" latinLnBrk="0" hangingPunct="1">
                        <a:defRPr sz="1800" kern="1200">
                          <a:solidFill>
                            <a:schemeClr val="dk1"/>
                          </a:solidFill>
                          <a:latin typeface="Palatino Linotype"/>
                        </a:defRPr>
                      </a:lvl7pPr>
                      <a:lvl8pPr marL="3200400" algn="l" defTabSz="914400" rtl="0" eaLnBrk="1" latinLnBrk="0" hangingPunct="1">
                        <a:defRPr sz="1800" kern="1200">
                          <a:solidFill>
                            <a:schemeClr val="dk1"/>
                          </a:solidFill>
                          <a:latin typeface="Palatino Linotype"/>
                        </a:defRPr>
                      </a:lvl8pPr>
                      <a:lvl9pPr marL="3657600" algn="l" defTabSz="914400" rtl="0" eaLnBrk="1" latinLnBrk="0" hangingPunct="1">
                        <a:defRPr sz="1800" kern="1200">
                          <a:solidFill>
                            <a:schemeClr val="dk1"/>
                          </a:solidFill>
                          <a:latin typeface="Palatino Linotype"/>
                        </a:defRPr>
                      </a:lvl9pPr>
                    </a:lstStyle>
                    <a:p>
                      <a:pPr>
                        <a:lnSpc>
                          <a:spcPct val="107000"/>
                        </a:lnSpc>
                        <a:spcAft>
                          <a:spcPts val="800"/>
                        </a:spcAft>
                      </a:pPr>
                      <a:r>
                        <a:rPr lang="en-US" sz="1600" dirty="0">
                          <a:effectLst/>
                        </a:rPr>
                        <a:t>Medical Image Analysis, Research India Publication, Delhi, India, 2016</a:t>
                      </a:r>
                      <a:endParaRPr lang="en-IN" sz="1600" dirty="0">
                        <a:effectLst/>
                        <a:latin typeface="Calibri" panose="020F0502020204030204" pitchFamily="34" charset="0"/>
                        <a:ea typeface="Calibri" panose="020F0502020204030204" pitchFamily="34" charset="0"/>
                        <a:cs typeface="Tunga"/>
                      </a:endParaRPr>
                    </a:p>
                  </a:txBody>
                  <a:tcPr>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AF3"/>
                    </a:solidFill>
                  </a:tcPr>
                </a:tc>
                <a:tc>
                  <a:txBody>
                    <a:bodyPr/>
                    <a:lstStyle>
                      <a:lvl1pPr marL="0" algn="l" defTabSz="914400" rtl="0" eaLnBrk="1" latinLnBrk="0" hangingPunct="1">
                        <a:defRPr sz="1800" kern="1200">
                          <a:solidFill>
                            <a:schemeClr val="dk1"/>
                          </a:solidFill>
                          <a:latin typeface="Palatino Linotype"/>
                        </a:defRPr>
                      </a:lvl1pPr>
                      <a:lvl2pPr marL="457200" algn="l" defTabSz="914400" rtl="0" eaLnBrk="1" latinLnBrk="0" hangingPunct="1">
                        <a:defRPr sz="1800" kern="1200">
                          <a:solidFill>
                            <a:schemeClr val="dk1"/>
                          </a:solidFill>
                          <a:latin typeface="Palatino Linotype"/>
                        </a:defRPr>
                      </a:lvl2pPr>
                      <a:lvl3pPr marL="914400" algn="l" defTabSz="914400" rtl="0" eaLnBrk="1" latinLnBrk="0" hangingPunct="1">
                        <a:defRPr sz="1800" kern="1200">
                          <a:solidFill>
                            <a:schemeClr val="dk1"/>
                          </a:solidFill>
                          <a:latin typeface="Palatino Linotype"/>
                        </a:defRPr>
                      </a:lvl3pPr>
                      <a:lvl4pPr marL="1371600" algn="l" defTabSz="914400" rtl="0" eaLnBrk="1" latinLnBrk="0" hangingPunct="1">
                        <a:defRPr sz="1800" kern="1200">
                          <a:solidFill>
                            <a:schemeClr val="dk1"/>
                          </a:solidFill>
                          <a:latin typeface="Palatino Linotype"/>
                        </a:defRPr>
                      </a:lvl4pPr>
                      <a:lvl5pPr marL="1828800" algn="l" defTabSz="914400" rtl="0" eaLnBrk="1" latinLnBrk="0" hangingPunct="1">
                        <a:defRPr sz="1800" kern="1200">
                          <a:solidFill>
                            <a:schemeClr val="dk1"/>
                          </a:solidFill>
                          <a:latin typeface="Palatino Linotype"/>
                        </a:defRPr>
                      </a:lvl5pPr>
                      <a:lvl6pPr marL="2286000" algn="l" defTabSz="914400" rtl="0" eaLnBrk="1" latinLnBrk="0" hangingPunct="1">
                        <a:defRPr sz="1800" kern="1200">
                          <a:solidFill>
                            <a:schemeClr val="dk1"/>
                          </a:solidFill>
                          <a:latin typeface="Palatino Linotype"/>
                        </a:defRPr>
                      </a:lvl6pPr>
                      <a:lvl7pPr marL="2743200" algn="l" defTabSz="914400" rtl="0" eaLnBrk="1" latinLnBrk="0" hangingPunct="1">
                        <a:defRPr sz="1800" kern="1200">
                          <a:solidFill>
                            <a:schemeClr val="dk1"/>
                          </a:solidFill>
                          <a:latin typeface="Palatino Linotype"/>
                        </a:defRPr>
                      </a:lvl7pPr>
                      <a:lvl8pPr marL="3200400" algn="l" defTabSz="914400" rtl="0" eaLnBrk="1" latinLnBrk="0" hangingPunct="1">
                        <a:defRPr sz="1800" kern="1200">
                          <a:solidFill>
                            <a:schemeClr val="dk1"/>
                          </a:solidFill>
                          <a:latin typeface="Palatino Linotype"/>
                        </a:defRPr>
                      </a:lvl8pPr>
                      <a:lvl9pPr marL="3657600" algn="l" defTabSz="914400" rtl="0" eaLnBrk="1" latinLnBrk="0" hangingPunct="1">
                        <a:defRPr sz="1800" kern="1200">
                          <a:solidFill>
                            <a:schemeClr val="dk1"/>
                          </a:solidFill>
                          <a:latin typeface="Palatino Linotype"/>
                        </a:defRPr>
                      </a:lvl9pPr>
                    </a:lstStyle>
                    <a:p>
                      <a:pPr>
                        <a:lnSpc>
                          <a:spcPct val="107000"/>
                        </a:lnSpc>
                        <a:spcAft>
                          <a:spcPts val="800"/>
                        </a:spcAft>
                      </a:pPr>
                      <a:r>
                        <a:rPr lang="en-IN" sz="1600" dirty="0">
                          <a:effectLst/>
                        </a:rPr>
                        <a:t>Feature Extraction from the Fundus Images for the Diagnosis of Diabetic Retinopathy</a:t>
                      </a:r>
                    </a:p>
                    <a:p>
                      <a:pPr>
                        <a:lnSpc>
                          <a:spcPct val="107000"/>
                        </a:lnSpc>
                        <a:spcAft>
                          <a:spcPts val="800"/>
                        </a:spcAft>
                      </a:pPr>
                      <a:r>
                        <a:rPr lang="en-IN" sz="1600" dirty="0">
                          <a:solidFill>
                            <a:srgbClr val="002060"/>
                          </a:solidFill>
                          <a:effectLst/>
                        </a:rPr>
                        <a:t>Page No. 181-196</a:t>
                      </a:r>
                      <a:endParaRPr lang="en-IN" sz="1600" dirty="0">
                        <a:solidFill>
                          <a:srgbClr val="002060"/>
                        </a:solidFill>
                        <a:effectLst/>
                        <a:latin typeface="Calibri" panose="020F0502020204030204" pitchFamily="34" charset="0"/>
                        <a:ea typeface="Calibri" panose="020F0502020204030204" pitchFamily="34" charset="0"/>
                        <a:cs typeface="Tunga"/>
                      </a:endParaRPr>
                    </a:p>
                  </a:txBody>
                  <a:tcPr>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AF3"/>
                    </a:solidFill>
                  </a:tcPr>
                </a:tc>
                <a:extLst>
                  <a:ext uri="{0D108BD9-81ED-4DB2-BD59-A6C34878D82A}">
                    <a16:rowId xmlns:a16="http://schemas.microsoft.com/office/drawing/2014/main" xmlns="" val="10001"/>
                  </a:ext>
                </a:extLst>
              </a:tr>
              <a:tr h="2200444">
                <a:tc>
                  <a:txBody>
                    <a:bodyPr/>
                    <a:lstStyle>
                      <a:lvl1pPr marL="0" algn="l" defTabSz="914400" rtl="0" eaLnBrk="1" latinLnBrk="0" hangingPunct="1">
                        <a:defRPr sz="1800" kern="1200">
                          <a:solidFill>
                            <a:schemeClr val="dk1"/>
                          </a:solidFill>
                          <a:latin typeface="Palatino Linotype"/>
                        </a:defRPr>
                      </a:lvl1pPr>
                      <a:lvl2pPr marL="457200" algn="l" defTabSz="914400" rtl="0" eaLnBrk="1" latinLnBrk="0" hangingPunct="1">
                        <a:defRPr sz="1800" kern="1200">
                          <a:solidFill>
                            <a:schemeClr val="dk1"/>
                          </a:solidFill>
                          <a:latin typeface="Palatino Linotype"/>
                        </a:defRPr>
                      </a:lvl2pPr>
                      <a:lvl3pPr marL="914400" algn="l" defTabSz="914400" rtl="0" eaLnBrk="1" latinLnBrk="0" hangingPunct="1">
                        <a:defRPr sz="1800" kern="1200">
                          <a:solidFill>
                            <a:schemeClr val="dk1"/>
                          </a:solidFill>
                          <a:latin typeface="Palatino Linotype"/>
                        </a:defRPr>
                      </a:lvl3pPr>
                      <a:lvl4pPr marL="1371600" algn="l" defTabSz="914400" rtl="0" eaLnBrk="1" latinLnBrk="0" hangingPunct="1">
                        <a:defRPr sz="1800" kern="1200">
                          <a:solidFill>
                            <a:schemeClr val="dk1"/>
                          </a:solidFill>
                          <a:latin typeface="Palatino Linotype"/>
                        </a:defRPr>
                      </a:lvl4pPr>
                      <a:lvl5pPr marL="1828800" algn="l" defTabSz="914400" rtl="0" eaLnBrk="1" latinLnBrk="0" hangingPunct="1">
                        <a:defRPr sz="1800" kern="1200">
                          <a:solidFill>
                            <a:schemeClr val="dk1"/>
                          </a:solidFill>
                          <a:latin typeface="Palatino Linotype"/>
                        </a:defRPr>
                      </a:lvl5pPr>
                      <a:lvl6pPr marL="2286000" algn="l" defTabSz="914400" rtl="0" eaLnBrk="1" latinLnBrk="0" hangingPunct="1">
                        <a:defRPr sz="1800" kern="1200">
                          <a:solidFill>
                            <a:schemeClr val="dk1"/>
                          </a:solidFill>
                          <a:latin typeface="Palatino Linotype"/>
                        </a:defRPr>
                      </a:lvl6pPr>
                      <a:lvl7pPr marL="2743200" algn="l" defTabSz="914400" rtl="0" eaLnBrk="1" latinLnBrk="0" hangingPunct="1">
                        <a:defRPr sz="1800" kern="1200">
                          <a:solidFill>
                            <a:schemeClr val="dk1"/>
                          </a:solidFill>
                          <a:latin typeface="Palatino Linotype"/>
                        </a:defRPr>
                      </a:lvl7pPr>
                      <a:lvl8pPr marL="3200400" algn="l" defTabSz="914400" rtl="0" eaLnBrk="1" latinLnBrk="0" hangingPunct="1">
                        <a:defRPr sz="1800" kern="1200">
                          <a:solidFill>
                            <a:schemeClr val="dk1"/>
                          </a:solidFill>
                          <a:latin typeface="Palatino Linotype"/>
                        </a:defRPr>
                      </a:lvl8pPr>
                      <a:lvl9pPr marL="3657600" algn="l" defTabSz="914400" rtl="0" eaLnBrk="1" latinLnBrk="0" hangingPunct="1">
                        <a:defRPr sz="1800" kern="1200">
                          <a:solidFill>
                            <a:schemeClr val="dk1"/>
                          </a:solidFill>
                          <a:latin typeface="Palatino Linotype"/>
                        </a:defRPr>
                      </a:lvl9pPr>
                    </a:lstStyle>
                    <a:p>
                      <a:pPr>
                        <a:lnSpc>
                          <a:spcPct val="107000"/>
                        </a:lnSpc>
                        <a:spcAft>
                          <a:spcPts val="800"/>
                        </a:spcAft>
                      </a:pPr>
                      <a:r>
                        <a:rPr lang="en-US" sz="1600">
                          <a:effectLst/>
                        </a:rPr>
                        <a:t>2</a:t>
                      </a:r>
                      <a:endParaRPr lang="en-IN" sz="1600">
                        <a:effectLst/>
                        <a:latin typeface="Calibri" panose="020F0502020204030204" pitchFamily="34" charset="0"/>
                        <a:ea typeface="Calibri" panose="020F0502020204030204" pitchFamily="34" charset="0"/>
                        <a:cs typeface="Tunga"/>
                      </a:endParaRPr>
                    </a:p>
                  </a:txBody>
                  <a:tcPr>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94C600">
                        <a:tint val="20000"/>
                      </a:srgbClr>
                    </a:solidFill>
                  </a:tcPr>
                </a:tc>
                <a:tc>
                  <a:txBody>
                    <a:bodyPr/>
                    <a:lstStyle>
                      <a:lvl1pPr marL="0" algn="l" defTabSz="914400" rtl="0" eaLnBrk="1" latinLnBrk="0" hangingPunct="1">
                        <a:defRPr sz="1800" kern="1200">
                          <a:solidFill>
                            <a:schemeClr val="dk1"/>
                          </a:solidFill>
                          <a:latin typeface="Palatino Linotype"/>
                        </a:defRPr>
                      </a:lvl1pPr>
                      <a:lvl2pPr marL="457200" algn="l" defTabSz="914400" rtl="0" eaLnBrk="1" latinLnBrk="0" hangingPunct="1">
                        <a:defRPr sz="1800" kern="1200">
                          <a:solidFill>
                            <a:schemeClr val="dk1"/>
                          </a:solidFill>
                          <a:latin typeface="Palatino Linotype"/>
                        </a:defRPr>
                      </a:lvl2pPr>
                      <a:lvl3pPr marL="914400" algn="l" defTabSz="914400" rtl="0" eaLnBrk="1" latinLnBrk="0" hangingPunct="1">
                        <a:defRPr sz="1800" kern="1200">
                          <a:solidFill>
                            <a:schemeClr val="dk1"/>
                          </a:solidFill>
                          <a:latin typeface="Palatino Linotype"/>
                        </a:defRPr>
                      </a:lvl3pPr>
                      <a:lvl4pPr marL="1371600" algn="l" defTabSz="914400" rtl="0" eaLnBrk="1" latinLnBrk="0" hangingPunct="1">
                        <a:defRPr sz="1800" kern="1200">
                          <a:solidFill>
                            <a:schemeClr val="dk1"/>
                          </a:solidFill>
                          <a:latin typeface="Palatino Linotype"/>
                        </a:defRPr>
                      </a:lvl4pPr>
                      <a:lvl5pPr marL="1828800" algn="l" defTabSz="914400" rtl="0" eaLnBrk="1" latinLnBrk="0" hangingPunct="1">
                        <a:defRPr sz="1800" kern="1200">
                          <a:solidFill>
                            <a:schemeClr val="dk1"/>
                          </a:solidFill>
                          <a:latin typeface="Palatino Linotype"/>
                        </a:defRPr>
                      </a:lvl5pPr>
                      <a:lvl6pPr marL="2286000" algn="l" defTabSz="914400" rtl="0" eaLnBrk="1" latinLnBrk="0" hangingPunct="1">
                        <a:defRPr sz="1800" kern="1200">
                          <a:solidFill>
                            <a:schemeClr val="dk1"/>
                          </a:solidFill>
                          <a:latin typeface="Palatino Linotype"/>
                        </a:defRPr>
                      </a:lvl6pPr>
                      <a:lvl7pPr marL="2743200" algn="l" defTabSz="914400" rtl="0" eaLnBrk="1" latinLnBrk="0" hangingPunct="1">
                        <a:defRPr sz="1800" kern="1200">
                          <a:solidFill>
                            <a:schemeClr val="dk1"/>
                          </a:solidFill>
                          <a:latin typeface="Palatino Linotype"/>
                        </a:defRPr>
                      </a:lvl7pPr>
                      <a:lvl8pPr marL="3200400" algn="l" defTabSz="914400" rtl="0" eaLnBrk="1" latinLnBrk="0" hangingPunct="1">
                        <a:defRPr sz="1800" kern="1200">
                          <a:solidFill>
                            <a:schemeClr val="dk1"/>
                          </a:solidFill>
                          <a:latin typeface="Palatino Linotype"/>
                        </a:defRPr>
                      </a:lvl8pPr>
                      <a:lvl9pPr marL="3657600" algn="l" defTabSz="914400" rtl="0" eaLnBrk="1" latinLnBrk="0" hangingPunct="1">
                        <a:defRPr sz="1800" kern="1200">
                          <a:solidFill>
                            <a:schemeClr val="dk1"/>
                          </a:solidFill>
                          <a:latin typeface="Palatino Linotype"/>
                        </a:defRPr>
                      </a:lvl9pPr>
                    </a:lstStyle>
                    <a:p>
                      <a:pPr>
                        <a:lnSpc>
                          <a:spcPct val="107000"/>
                        </a:lnSpc>
                        <a:spcAft>
                          <a:spcPts val="800"/>
                        </a:spcAft>
                      </a:pPr>
                      <a:r>
                        <a:rPr lang="en-US" sz="1600" dirty="0">
                          <a:effectLst/>
                        </a:rPr>
                        <a:t>Mr. </a:t>
                      </a:r>
                      <a:r>
                        <a:rPr lang="en-US" sz="1600" dirty="0" err="1">
                          <a:effectLst/>
                        </a:rPr>
                        <a:t>Manoj</a:t>
                      </a:r>
                      <a:r>
                        <a:rPr lang="en-US" sz="1600" dirty="0">
                          <a:effectLst/>
                        </a:rPr>
                        <a:t> Kumar S B</a:t>
                      </a:r>
                      <a:endParaRPr lang="en-IN" sz="1600" dirty="0">
                        <a:effectLst/>
                        <a:latin typeface="Calibri" panose="020F0502020204030204" pitchFamily="34" charset="0"/>
                        <a:ea typeface="Calibri" panose="020F0502020204030204" pitchFamily="34" charset="0"/>
                        <a:cs typeface="Tunga"/>
                      </a:endParaRPr>
                    </a:p>
                  </a:txBody>
                  <a:tcPr>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94C600">
                        <a:tint val="20000"/>
                      </a:srgbClr>
                    </a:solidFill>
                  </a:tcPr>
                </a:tc>
                <a:tc>
                  <a:txBody>
                    <a:bodyPr/>
                    <a:lstStyle>
                      <a:lvl1pPr marL="0" algn="l" defTabSz="914400" rtl="0" eaLnBrk="1" latinLnBrk="0" hangingPunct="1">
                        <a:defRPr sz="1800" kern="1200">
                          <a:solidFill>
                            <a:schemeClr val="dk1"/>
                          </a:solidFill>
                          <a:latin typeface="Palatino Linotype"/>
                        </a:defRPr>
                      </a:lvl1pPr>
                      <a:lvl2pPr marL="457200" algn="l" defTabSz="914400" rtl="0" eaLnBrk="1" latinLnBrk="0" hangingPunct="1">
                        <a:defRPr sz="1800" kern="1200">
                          <a:solidFill>
                            <a:schemeClr val="dk1"/>
                          </a:solidFill>
                          <a:latin typeface="Palatino Linotype"/>
                        </a:defRPr>
                      </a:lvl2pPr>
                      <a:lvl3pPr marL="914400" algn="l" defTabSz="914400" rtl="0" eaLnBrk="1" latinLnBrk="0" hangingPunct="1">
                        <a:defRPr sz="1800" kern="1200">
                          <a:solidFill>
                            <a:schemeClr val="dk1"/>
                          </a:solidFill>
                          <a:latin typeface="Palatino Linotype"/>
                        </a:defRPr>
                      </a:lvl3pPr>
                      <a:lvl4pPr marL="1371600" algn="l" defTabSz="914400" rtl="0" eaLnBrk="1" latinLnBrk="0" hangingPunct="1">
                        <a:defRPr sz="1800" kern="1200">
                          <a:solidFill>
                            <a:schemeClr val="dk1"/>
                          </a:solidFill>
                          <a:latin typeface="Palatino Linotype"/>
                        </a:defRPr>
                      </a:lvl4pPr>
                      <a:lvl5pPr marL="1828800" algn="l" defTabSz="914400" rtl="0" eaLnBrk="1" latinLnBrk="0" hangingPunct="1">
                        <a:defRPr sz="1800" kern="1200">
                          <a:solidFill>
                            <a:schemeClr val="dk1"/>
                          </a:solidFill>
                          <a:latin typeface="Palatino Linotype"/>
                        </a:defRPr>
                      </a:lvl5pPr>
                      <a:lvl6pPr marL="2286000" algn="l" defTabSz="914400" rtl="0" eaLnBrk="1" latinLnBrk="0" hangingPunct="1">
                        <a:defRPr sz="1800" kern="1200">
                          <a:solidFill>
                            <a:schemeClr val="dk1"/>
                          </a:solidFill>
                          <a:latin typeface="Palatino Linotype"/>
                        </a:defRPr>
                      </a:lvl6pPr>
                      <a:lvl7pPr marL="2743200" algn="l" defTabSz="914400" rtl="0" eaLnBrk="1" latinLnBrk="0" hangingPunct="1">
                        <a:defRPr sz="1800" kern="1200">
                          <a:solidFill>
                            <a:schemeClr val="dk1"/>
                          </a:solidFill>
                          <a:latin typeface="Palatino Linotype"/>
                        </a:defRPr>
                      </a:lvl7pPr>
                      <a:lvl8pPr marL="3200400" algn="l" defTabSz="914400" rtl="0" eaLnBrk="1" latinLnBrk="0" hangingPunct="1">
                        <a:defRPr sz="1800" kern="1200">
                          <a:solidFill>
                            <a:schemeClr val="dk1"/>
                          </a:solidFill>
                          <a:latin typeface="Palatino Linotype"/>
                        </a:defRPr>
                      </a:lvl8pPr>
                      <a:lvl9pPr marL="3657600" algn="l" defTabSz="914400" rtl="0" eaLnBrk="1" latinLnBrk="0" hangingPunct="1">
                        <a:defRPr sz="1800" kern="1200">
                          <a:solidFill>
                            <a:schemeClr val="dk1"/>
                          </a:solidFill>
                          <a:latin typeface="Palatino Linotype"/>
                        </a:defRPr>
                      </a:lvl9pPr>
                    </a:lstStyle>
                    <a:p>
                      <a:pPr>
                        <a:lnSpc>
                          <a:spcPct val="107000"/>
                        </a:lnSpc>
                        <a:spcAft>
                          <a:spcPts val="800"/>
                        </a:spcAft>
                      </a:pPr>
                      <a:r>
                        <a:rPr lang="en-US" sz="1600" dirty="0">
                          <a:effectLst/>
                        </a:rPr>
                        <a:t>Medical Image Analysis, 2</a:t>
                      </a:r>
                      <a:r>
                        <a:rPr lang="en-US" sz="1600" baseline="30000" dirty="0">
                          <a:effectLst/>
                        </a:rPr>
                        <a:t>nd</a:t>
                      </a:r>
                      <a:r>
                        <a:rPr lang="en-US" sz="1600" dirty="0">
                          <a:effectLst/>
                        </a:rPr>
                        <a:t> Edition,  Research India Publication, Delhi, India, </a:t>
                      </a:r>
                      <a:r>
                        <a:rPr lang="en-US" sz="1600" dirty="0" smtClean="0">
                          <a:effectLst/>
                        </a:rPr>
                        <a:t>2019</a:t>
                      </a:r>
                      <a:endParaRPr lang="en-IN" sz="1600" dirty="0">
                        <a:effectLst/>
                        <a:latin typeface="Calibri" panose="020F0502020204030204" pitchFamily="34" charset="0"/>
                        <a:ea typeface="Calibri" panose="020F0502020204030204" pitchFamily="34" charset="0"/>
                        <a:cs typeface="Tunga"/>
                      </a:endParaRPr>
                    </a:p>
                  </a:txBody>
                  <a:tcPr>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94C600">
                        <a:tint val="20000"/>
                      </a:srgbClr>
                    </a:solidFill>
                  </a:tcPr>
                </a:tc>
                <a:tc>
                  <a:txBody>
                    <a:bodyPr/>
                    <a:lstStyle>
                      <a:lvl1pPr marL="0" algn="l" defTabSz="914400" rtl="0" eaLnBrk="1" latinLnBrk="0" hangingPunct="1">
                        <a:defRPr sz="1800" kern="1200">
                          <a:solidFill>
                            <a:schemeClr val="dk1"/>
                          </a:solidFill>
                          <a:latin typeface="Palatino Linotype"/>
                        </a:defRPr>
                      </a:lvl1pPr>
                      <a:lvl2pPr marL="457200" algn="l" defTabSz="914400" rtl="0" eaLnBrk="1" latinLnBrk="0" hangingPunct="1">
                        <a:defRPr sz="1800" kern="1200">
                          <a:solidFill>
                            <a:schemeClr val="dk1"/>
                          </a:solidFill>
                          <a:latin typeface="Palatino Linotype"/>
                        </a:defRPr>
                      </a:lvl2pPr>
                      <a:lvl3pPr marL="914400" algn="l" defTabSz="914400" rtl="0" eaLnBrk="1" latinLnBrk="0" hangingPunct="1">
                        <a:defRPr sz="1800" kern="1200">
                          <a:solidFill>
                            <a:schemeClr val="dk1"/>
                          </a:solidFill>
                          <a:latin typeface="Palatino Linotype"/>
                        </a:defRPr>
                      </a:lvl3pPr>
                      <a:lvl4pPr marL="1371600" algn="l" defTabSz="914400" rtl="0" eaLnBrk="1" latinLnBrk="0" hangingPunct="1">
                        <a:defRPr sz="1800" kern="1200">
                          <a:solidFill>
                            <a:schemeClr val="dk1"/>
                          </a:solidFill>
                          <a:latin typeface="Palatino Linotype"/>
                        </a:defRPr>
                      </a:lvl4pPr>
                      <a:lvl5pPr marL="1828800" algn="l" defTabSz="914400" rtl="0" eaLnBrk="1" latinLnBrk="0" hangingPunct="1">
                        <a:defRPr sz="1800" kern="1200">
                          <a:solidFill>
                            <a:schemeClr val="dk1"/>
                          </a:solidFill>
                          <a:latin typeface="Palatino Linotype"/>
                        </a:defRPr>
                      </a:lvl5pPr>
                      <a:lvl6pPr marL="2286000" algn="l" defTabSz="914400" rtl="0" eaLnBrk="1" latinLnBrk="0" hangingPunct="1">
                        <a:defRPr sz="1800" kern="1200">
                          <a:solidFill>
                            <a:schemeClr val="dk1"/>
                          </a:solidFill>
                          <a:latin typeface="Palatino Linotype"/>
                        </a:defRPr>
                      </a:lvl6pPr>
                      <a:lvl7pPr marL="2743200" algn="l" defTabSz="914400" rtl="0" eaLnBrk="1" latinLnBrk="0" hangingPunct="1">
                        <a:defRPr sz="1800" kern="1200">
                          <a:solidFill>
                            <a:schemeClr val="dk1"/>
                          </a:solidFill>
                          <a:latin typeface="Palatino Linotype"/>
                        </a:defRPr>
                      </a:lvl7pPr>
                      <a:lvl8pPr marL="3200400" algn="l" defTabSz="914400" rtl="0" eaLnBrk="1" latinLnBrk="0" hangingPunct="1">
                        <a:defRPr sz="1800" kern="1200">
                          <a:solidFill>
                            <a:schemeClr val="dk1"/>
                          </a:solidFill>
                          <a:latin typeface="Palatino Linotype"/>
                        </a:defRPr>
                      </a:lvl8pPr>
                      <a:lvl9pPr marL="3657600" algn="l" defTabSz="914400" rtl="0" eaLnBrk="1" latinLnBrk="0" hangingPunct="1">
                        <a:defRPr sz="1800" kern="1200">
                          <a:solidFill>
                            <a:schemeClr val="dk1"/>
                          </a:solidFill>
                          <a:latin typeface="Palatino Linotype"/>
                        </a:defRPr>
                      </a:lvl9pPr>
                    </a:lstStyle>
                    <a:p>
                      <a:pPr marL="0" marR="0" indent="0" algn="l" defTabSz="914400" rtl="0" eaLnBrk="1" fontAlgn="auto" latinLnBrk="0" hangingPunct="1">
                        <a:lnSpc>
                          <a:spcPct val="107000"/>
                        </a:lnSpc>
                        <a:spcBef>
                          <a:spcPts val="0"/>
                        </a:spcBef>
                        <a:spcAft>
                          <a:spcPts val="800"/>
                        </a:spcAft>
                        <a:buClrTx/>
                        <a:buSzTx/>
                        <a:buFontTx/>
                        <a:buNone/>
                        <a:tabLst/>
                        <a:defRPr/>
                      </a:pPr>
                      <a:r>
                        <a:rPr lang="en-IN" sz="1600" dirty="0">
                          <a:effectLst/>
                        </a:rPr>
                        <a:t>Detection of Retinal Screening Using Local Binary</a:t>
                      </a:r>
                      <a:r>
                        <a:rPr lang="en-IN" sz="1600" baseline="0" dirty="0">
                          <a:effectLst/>
                        </a:rPr>
                        <a:t> Patterns. </a:t>
                      </a:r>
                    </a:p>
                    <a:p>
                      <a:pPr marL="0" marR="0" indent="0" algn="l" defTabSz="914400" rtl="0" eaLnBrk="1" fontAlgn="auto" latinLnBrk="0" hangingPunct="1">
                        <a:lnSpc>
                          <a:spcPct val="107000"/>
                        </a:lnSpc>
                        <a:spcBef>
                          <a:spcPts val="0"/>
                        </a:spcBef>
                        <a:spcAft>
                          <a:spcPts val="800"/>
                        </a:spcAft>
                        <a:buClrTx/>
                        <a:buSzTx/>
                        <a:buFontTx/>
                        <a:buNone/>
                        <a:tabLst/>
                        <a:defRPr/>
                      </a:pPr>
                      <a:r>
                        <a:rPr lang="en-IN" sz="1600" dirty="0">
                          <a:solidFill>
                            <a:srgbClr val="002060"/>
                          </a:solidFill>
                          <a:effectLst/>
                        </a:rPr>
                        <a:t>Page No. 45-58</a:t>
                      </a:r>
                      <a:endParaRPr lang="en-IN" sz="1600" dirty="0">
                        <a:solidFill>
                          <a:srgbClr val="002060"/>
                        </a:solidFill>
                        <a:effectLst/>
                        <a:latin typeface="Calibri" panose="020F0502020204030204" pitchFamily="34" charset="0"/>
                        <a:ea typeface="Calibri" panose="020F0502020204030204" pitchFamily="34" charset="0"/>
                        <a:cs typeface="Tunga"/>
                      </a:endParaRPr>
                    </a:p>
                    <a:p>
                      <a:pPr>
                        <a:lnSpc>
                          <a:spcPct val="107000"/>
                        </a:lnSpc>
                        <a:spcAft>
                          <a:spcPts val="800"/>
                        </a:spcAft>
                      </a:pPr>
                      <a:r>
                        <a:rPr lang="en-US" sz="1600" dirty="0">
                          <a:effectLst/>
                        </a:rPr>
                        <a:t>An Identification of Diabetic</a:t>
                      </a:r>
                      <a:r>
                        <a:rPr lang="en-US" sz="1600" baseline="0" dirty="0">
                          <a:effectLst/>
                        </a:rPr>
                        <a:t> Retinopathy using Kirsch Edge Detection and Watershed Transformation Algorithm. </a:t>
                      </a:r>
                    </a:p>
                    <a:p>
                      <a:pPr>
                        <a:lnSpc>
                          <a:spcPct val="107000"/>
                        </a:lnSpc>
                        <a:spcAft>
                          <a:spcPts val="800"/>
                        </a:spcAft>
                      </a:pPr>
                      <a:r>
                        <a:rPr lang="en-IN" sz="1600" dirty="0">
                          <a:solidFill>
                            <a:srgbClr val="002060"/>
                          </a:solidFill>
                          <a:effectLst/>
                        </a:rPr>
                        <a:t>Page No. 59-70</a:t>
                      </a:r>
                    </a:p>
                  </a:txBody>
                  <a:tcPr>
                    <a:lnL w="3175" cap="flat" cmpd="sng" algn="ctr">
                      <a:solidFill>
                        <a:sysClr val="windowText" lastClr="000000"/>
                      </a:solidFill>
                      <a:prstDash val="solid"/>
                      <a:round/>
                      <a:headEnd type="none" w="med" len="med"/>
                      <a:tailEnd type="none" w="med" len="med"/>
                    </a:lnL>
                    <a:lnR w="3175" cap="flat" cmpd="sng" algn="ctr">
                      <a:solidFill>
                        <a:sysClr val="windowText" lastClr="000000"/>
                      </a:solidFill>
                      <a:prstDash val="solid"/>
                      <a:round/>
                      <a:headEnd type="none" w="med" len="med"/>
                      <a:tailEnd type="none" w="med" len="med"/>
                    </a:lnR>
                    <a:lnT w="3175" cap="flat" cmpd="sng" algn="ctr">
                      <a:solidFill>
                        <a:sysClr val="windowText" lastClr="000000"/>
                      </a:solidFill>
                      <a:prstDash val="solid"/>
                      <a:round/>
                      <a:headEnd type="none" w="med" len="med"/>
                      <a:tailEnd type="none" w="med" len="med"/>
                    </a:lnT>
                    <a:lnB w="31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94C600">
                        <a:tint val="20000"/>
                      </a:srgbClr>
                    </a:solidFill>
                  </a:tcPr>
                </a:tc>
                <a:extLst>
                  <a:ext uri="{0D108BD9-81ED-4DB2-BD59-A6C34878D82A}">
                    <a16:rowId xmlns:a16="http://schemas.microsoft.com/office/drawing/2014/main" xmlns="" val="10002"/>
                  </a:ext>
                </a:extLst>
              </a:tr>
            </a:tbl>
          </a:graphicData>
        </a:graphic>
      </p:graphicFrame>
      <p:sp>
        <p:nvSpPr>
          <p:cNvPr id="20" name="TextBox 19"/>
          <p:cNvSpPr txBox="1"/>
          <p:nvPr/>
        </p:nvSpPr>
        <p:spPr>
          <a:xfrm>
            <a:off x="1791222" y="156419"/>
            <a:ext cx="10039610" cy="584775"/>
          </a:xfrm>
          <a:prstGeom prst="rect">
            <a:avLst/>
          </a:prstGeom>
          <a:noFill/>
        </p:spPr>
        <p:txBody>
          <a:bodyPr wrap="square" rtlCol="0">
            <a:spAutoFit/>
          </a:bodyPr>
          <a:lstStyle/>
          <a:p>
            <a:pPr algn="ctr"/>
            <a:r>
              <a:rPr lang="en-IN" sz="3200" b="1" dirty="0" smtClean="0">
                <a:solidFill>
                  <a:srgbClr val="002060"/>
                </a:solidFill>
                <a:latin typeface="Times New Roman" pitchFamily="18" charset="0"/>
                <a:cs typeface="Times New Roman" pitchFamily="18" charset="0"/>
              </a:rPr>
              <a:t>Department Achievements/ Recognitions (Faculty Level)</a:t>
            </a:r>
            <a:endParaRPr lang="en-IN" sz="3200" b="1" dirty="0">
              <a:solidFill>
                <a:srgbClr val="002060"/>
              </a:solidFill>
              <a:latin typeface="Times New Roman" pitchFamily="18" charset="0"/>
              <a:cs typeface="Times New Roman" pitchFamily="18" charset="0"/>
            </a:endParaRPr>
          </a:p>
        </p:txBody>
      </p:sp>
      <p:sp>
        <p:nvSpPr>
          <p:cNvPr id="8" name="Slide Number Placeholder 7"/>
          <p:cNvSpPr>
            <a:spLocks noGrp="1"/>
          </p:cNvSpPr>
          <p:nvPr>
            <p:ph type="sldNum" sz="quarter" idx="12"/>
          </p:nvPr>
        </p:nvSpPr>
        <p:spPr>
          <a:xfrm>
            <a:off x="11396132" y="6546473"/>
            <a:ext cx="434700" cy="303640"/>
          </a:xfrm>
          <a:solidFill>
            <a:srgbClr val="FF0000"/>
          </a:solidFill>
        </p:spPr>
        <p:txBody>
          <a:bodyPr/>
          <a:lstStyle/>
          <a:p>
            <a:pPr algn="ctr"/>
            <a:r>
              <a:rPr lang="en-IN" sz="1800" dirty="0" smtClean="0">
                <a:solidFill>
                  <a:schemeClr val="bg1"/>
                </a:solidFill>
              </a:rPr>
              <a:t>8</a:t>
            </a:r>
            <a:endParaRPr lang="en-IN" sz="1800" dirty="0">
              <a:solidFill>
                <a:schemeClr val="bg1"/>
              </a:solidFill>
            </a:endParaRPr>
          </a:p>
        </p:txBody>
      </p:sp>
    </p:spTree>
    <p:extLst>
      <p:ext uri="{BB962C8B-B14F-4D97-AF65-F5344CB8AC3E}">
        <p14:creationId xmlns:p14="http://schemas.microsoft.com/office/powerpoint/2010/main" val="398341601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3289</TotalTime>
  <Words>7242</Words>
  <Application>Microsoft Office PowerPoint</Application>
  <PresentationFormat>Widescreen</PresentationFormat>
  <Paragraphs>1992</Paragraphs>
  <Slides>75</Slides>
  <Notes>0</Notes>
  <HiddenSlides>0</HiddenSlides>
  <MMClips>0</MMClips>
  <ScaleCrop>false</ScaleCrop>
  <HeadingPairs>
    <vt:vector size="8" baseType="variant">
      <vt:variant>
        <vt:lpstr>Fonts Used</vt:lpstr>
      </vt:variant>
      <vt:variant>
        <vt:i4>18</vt:i4>
      </vt:variant>
      <vt:variant>
        <vt:lpstr>Theme</vt:lpstr>
      </vt:variant>
      <vt:variant>
        <vt:i4>1</vt:i4>
      </vt:variant>
      <vt:variant>
        <vt:lpstr>Links</vt:lpstr>
      </vt:variant>
      <vt:variant>
        <vt:i4>1</vt:i4>
      </vt:variant>
      <vt:variant>
        <vt:lpstr>Slide Titles</vt:lpstr>
      </vt:variant>
      <vt:variant>
        <vt:i4>75</vt:i4>
      </vt:variant>
    </vt:vector>
  </HeadingPairs>
  <TitlesOfParts>
    <vt:vector size="95" baseType="lpstr">
      <vt:lpstr>Arial</vt:lpstr>
      <vt:lpstr>Arial Black</vt:lpstr>
      <vt:lpstr>Calibri</vt:lpstr>
      <vt:lpstr>Calibri Light</vt:lpstr>
      <vt:lpstr>Cambria</vt:lpstr>
      <vt:lpstr>Cambria Math</vt:lpstr>
      <vt:lpstr>Century Gothic</vt:lpstr>
      <vt:lpstr>Courier New</vt:lpstr>
      <vt:lpstr>Estrangelo Edessa</vt:lpstr>
      <vt:lpstr>Garamond</vt:lpstr>
      <vt:lpstr>Georgia</vt:lpstr>
      <vt:lpstr>Lucida Sans</vt:lpstr>
      <vt:lpstr>Palatino Linotype</vt:lpstr>
      <vt:lpstr>Symbol</vt:lpstr>
      <vt:lpstr>Times New Roman</vt:lpstr>
      <vt:lpstr>Tunga</vt:lpstr>
      <vt:lpstr>Verdana</vt:lpstr>
      <vt:lpstr>Wingdings</vt:lpstr>
      <vt:lpstr>Office Theme</vt:lpstr>
      <vt:lpstr>H:\NBA\criterion3\DSP(2017-21).xlsx</vt:lpstr>
      <vt:lpstr>BGS Institute of Technology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account</dc:creator>
  <cp:lastModifiedBy>Microsoft account</cp:lastModifiedBy>
  <cp:revision>215</cp:revision>
  <dcterms:created xsi:type="dcterms:W3CDTF">2021-09-12T08:16:16Z</dcterms:created>
  <dcterms:modified xsi:type="dcterms:W3CDTF">2021-09-20T18:55:21Z</dcterms:modified>
</cp:coreProperties>
</file>